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Override3.xml" ContentType="application/vnd.openxmlformats-officedocument.themeOverride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85" r:id="rId1"/>
    <p:sldMasterId id="2147483817" r:id="rId2"/>
    <p:sldMasterId id="2147483829" r:id="rId3"/>
    <p:sldMasterId id="2147483856" r:id="rId4"/>
    <p:sldMasterId id="2147483871" r:id="rId5"/>
    <p:sldMasterId id="2147483878" r:id="rId6"/>
  </p:sldMasterIdLst>
  <p:notesMasterIdLst>
    <p:notesMasterId r:id="rId15"/>
  </p:notesMasterIdLst>
  <p:handoutMasterIdLst>
    <p:handoutMasterId r:id="rId16"/>
  </p:handoutMasterIdLst>
  <p:sldIdLst>
    <p:sldId id="367" r:id="rId7"/>
    <p:sldId id="469" r:id="rId8"/>
    <p:sldId id="485" r:id="rId9"/>
    <p:sldId id="488" r:id="rId10"/>
    <p:sldId id="498" r:id="rId11"/>
    <p:sldId id="499" r:id="rId12"/>
    <p:sldId id="497" r:id="rId13"/>
    <p:sldId id="346" r:id="rId14"/>
  </p:sldIdLst>
  <p:sldSz cx="9144000" cy="5143500" type="screen16x9"/>
  <p:notesSz cx="6735763" cy="98663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34280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68561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02842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37123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1714043" algn="l" defTabSz="685617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056851" algn="l" defTabSz="685617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2399660" algn="l" defTabSz="685617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2742468" algn="l" defTabSz="685617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72">
          <p15:clr>
            <a:srgbClr val="A4A3A4"/>
          </p15:clr>
        </p15:guide>
        <p15:guide id="2" orient="horz" pos="2867">
          <p15:clr>
            <a:srgbClr val="A4A3A4"/>
          </p15:clr>
        </p15:guide>
        <p15:guide id="3" orient="horz" pos="3112">
          <p15:clr>
            <a:srgbClr val="A4A3A4"/>
          </p15:clr>
        </p15:guide>
        <p15:guide id="4" pos="5375">
          <p15:clr>
            <a:srgbClr val="A4A3A4"/>
          </p15:clr>
        </p15:guide>
        <p15:guide id="5" pos="386">
          <p15:clr>
            <a:srgbClr val="A4A3A4"/>
          </p15:clr>
        </p15:guide>
        <p15:guide id="6" orient="horz" pos="281">
          <p15:clr>
            <a:srgbClr val="A4A3A4"/>
          </p15:clr>
        </p15:guide>
        <p15:guide id="7" orient="horz" pos="536">
          <p15:clr>
            <a:srgbClr val="A4A3A4"/>
          </p15:clr>
        </p15:guide>
        <p15:guide id="8" pos="5491">
          <p15:clr>
            <a:srgbClr val="A4A3A4"/>
          </p15:clr>
        </p15:guide>
        <p15:guide id="9" pos="271">
          <p15:clr>
            <a:srgbClr val="A4A3A4"/>
          </p15:clr>
        </p15:guide>
        <p15:guide id="10" orient="horz" pos="334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8">
          <p15:clr>
            <a:srgbClr val="A4A3A4"/>
          </p15:clr>
        </p15:guide>
        <p15:guide id="2" pos="212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99CC"/>
    <a:srgbClr val="60B5CC"/>
    <a:srgbClr val="FF9900"/>
    <a:srgbClr val="404040"/>
    <a:srgbClr val="376092"/>
    <a:srgbClr val="F1AB40"/>
    <a:srgbClr val="0000FF"/>
    <a:srgbClr val="669900"/>
    <a:srgbClr val="FFCC00"/>
    <a:srgbClr val="99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主题样式 2 - 强调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327F97BB-C833-4FB7-BDE5-3F7075034690}" styleName="主题样式 2 - 强调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AF606853-7671-496A-8E4F-DF71F8EC918B}" styleName="深色样式 1 - 强调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47" autoAdjust="0"/>
    <p:restoredTop sz="93058" autoAdjust="0"/>
  </p:normalViewPr>
  <p:slideViewPr>
    <p:cSldViewPr snapToGrid="0" showGuides="1">
      <p:cViewPr varScale="1">
        <p:scale>
          <a:sx n="93" d="100"/>
          <a:sy n="93" d="100"/>
        </p:scale>
        <p:origin x="-240" y="-102"/>
      </p:cViewPr>
      <p:guideLst>
        <p:guide orient="horz" pos="372"/>
        <p:guide orient="horz" pos="2867"/>
        <p:guide orient="horz" pos="3112"/>
        <p:guide orient="horz" pos="281"/>
        <p:guide orient="horz" pos="536"/>
        <p:guide orient="horz" pos="334"/>
        <p:guide pos="5375"/>
        <p:guide pos="386"/>
        <p:guide pos="5491"/>
        <p:guide pos="27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2" d="100"/>
          <a:sy n="72" d="100"/>
        </p:scale>
        <p:origin x="-4074" y="-120"/>
      </p:cViewPr>
      <p:guideLst>
        <p:guide orient="horz" pos="3108"/>
        <p:guide pos="212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C:\Users\pang\Documents\Projects\pentari\power\DoU-Traffic\result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rgbClr val="FFFF00"/>
                </a:solidFill>
              </a:rPr>
              <a:t>YouTube </a:t>
            </a:r>
            <a:r>
              <a:rPr lang="en-US" dirty="0" smtClean="0">
                <a:solidFill>
                  <a:srgbClr val="FFFF00"/>
                </a:solidFill>
              </a:rPr>
              <a:t>UE energy consuming</a:t>
            </a:r>
            <a:endParaRPr lang="en-US" dirty="0">
              <a:solidFill>
                <a:srgbClr val="FFFF00"/>
              </a:solidFill>
            </a:endParaRPr>
          </a:p>
        </c:rich>
      </c:tx>
      <c:layout>
        <c:manualLayout>
          <c:xMode val="edge"/>
          <c:yMode val="edge"/>
          <c:x val="0.21086719002272486"/>
          <c:y val="2.9051774903318714E-2"/>
        </c:manualLayout>
      </c:layout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Sheet3!$A$19:$A$21</c:f>
              <c:strCache>
                <c:ptCount val="3"/>
                <c:pt idx="0">
                  <c:v>CDRX</c:v>
                </c:pt>
                <c:pt idx="1">
                  <c:v>Active: PDCCH-only</c:v>
                </c:pt>
                <c:pt idx="2">
                  <c:v>Active: Data</c:v>
                </c:pt>
              </c:strCache>
            </c:strRef>
          </c:cat>
          <c:val>
            <c:numRef>
              <c:f>Sheet3!$B$19:$B$21</c:f>
              <c:numCache>
                <c:formatCode>0.0</c:formatCode>
                <c:ptCount val="3"/>
                <c:pt idx="0">
                  <c:v>2.2062562470677052</c:v>
                </c:pt>
                <c:pt idx="1">
                  <c:v>43.695408277747177</c:v>
                </c:pt>
                <c:pt idx="2">
                  <c:v>29.70295575546173</c:v>
                </c:pt>
              </c:numCache>
            </c:numRef>
          </c:val>
        </c:ser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2677408975595764"/>
          <c:y val="0.92125237005621408"/>
          <c:w val="0.79766756760415825"/>
          <c:h val="6.6296869270934436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rgbClr val="FFFF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8831" cy="493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5373" y="0"/>
            <a:ext cx="2918831" cy="493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D7AFDBD2-14B2-407E-9579-856098389AE8}" type="datetimeFigureOut">
              <a:rPr lang="zh-CN" altLang="en-US"/>
              <a:pPr>
                <a:defRPr/>
              </a:pPr>
              <a:t>2016/11/29</a:t>
            </a:fld>
            <a:endParaRPr lang="en-US" altLang="zh-CN"/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1285"/>
            <a:ext cx="2918831" cy="493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5373" y="9371285"/>
            <a:ext cx="2918831" cy="493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94D88BE0-6E7C-4D8E-90AA-6F94E9E74BC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31960107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1075D-70FC-4CD8-939C-9B4836EE289F}" type="datetimeFigureOut">
              <a:rPr lang="zh-CN" altLang="en-US" smtClean="0"/>
              <a:pPr/>
              <a:t>2016/11/29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645424-9522-4F47-961C-3646130454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267067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09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617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426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234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043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851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660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468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0B524-39D1-4AA2-8F56-B570DCCF57FB}" type="slidenum">
              <a:rPr lang="en-US" altLang="zh-CN" smtClean="0">
                <a:solidFill>
                  <a:prstClr val="black"/>
                </a:solidFill>
              </a:rPr>
              <a:pPr/>
              <a:t>1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0193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ED050BD-7382-4E63-BE7E-FCF8F5DBAD81}" type="slidenum">
              <a:rPr lang="zh-CN" altLang="en-US" smtClean="0">
                <a:solidFill>
                  <a:srgbClr val="000000"/>
                </a:solidFill>
                <a:ea typeface="宋体" pitchFamily="2" charset="-122"/>
              </a:rPr>
              <a:pPr/>
              <a:t>2</a:t>
            </a:fld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87659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0B524-39D1-4AA2-8F56-B570DCCF57FB}" type="slidenum">
              <a:rPr lang="en-US" altLang="zh-CN" smtClean="0">
                <a:solidFill>
                  <a:prstClr val="black"/>
                </a:solidFill>
              </a:rPr>
              <a:pPr/>
              <a:t>6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2976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5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themeOverride" Target="../theme/themeOverride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1"/>
            <a:ext cx="9144000" cy="5146532"/>
            <a:chOff x="0" y="0"/>
            <a:chExt cx="9144000" cy="5146532"/>
          </a:xfrm>
        </p:grpSpPr>
        <p:pic>
          <p:nvPicPr>
            <p:cNvPr id="3" name="Picture 2" descr="\\BCHIEF-SEVER180\Bchief-server-180\共享\华为\2015\6月\D-201506370-日本十周年物料设计-Yu yang（吴晨）\客户资料\0706\shutterstock_154732499-01.jpg"/>
            <p:cNvPicPr>
              <a:picLocks noChangeAspect="1" noChangeArrowheads="1"/>
            </p:cNvPicPr>
            <p:nvPr/>
          </p:nvPicPr>
          <p:blipFill>
            <a:blip r:embed="rId2" cstate="print"/>
            <a:srcRect l="1478"/>
            <a:stretch>
              <a:fillRect/>
            </a:stretch>
          </p:blipFill>
          <p:spPr bwMode="auto">
            <a:xfrm>
              <a:off x="0" y="0"/>
              <a:ext cx="9144000" cy="5146532"/>
            </a:xfrm>
            <a:prstGeom prst="rect">
              <a:avLst/>
            </a:prstGeom>
            <a:noFill/>
          </p:spPr>
        </p:pic>
        <p:sp>
          <p:nvSpPr>
            <p:cNvPr id="4" name="矩形 3"/>
            <p:cNvSpPr/>
            <p:nvPr/>
          </p:nvSpPr>
          <p:spPr>
            <a:xfrm>
              <a:off x="0" y="0"/>
              <a:ext cx="7559040" cy="51435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図 4" descr="FW_logo_W.png"/>
          <p:cNvPicPr>
            <a:picLocks noChangeAspect="1"/>
          </p:cNvPicPr>
          <p:nvPr userDrawn="1"/>
        </p:nvPicPr>
        <p:blipFill>
          <a:blip r:embed="rId3" cstate="print"/>
          <a:srcRect l="20456" t="35767" r="11740" b="25986"/>
          <a:stretch>
            <a:fillRect/>
          </a:stretch>
        </p:blipFill>
        <p:spPr>
          <a:xfrm>
            <a:off x="7178042" y="4533901"/>
            <a:ext cx="1538923" cy="421640"/>
          </a:xfrm>
          <a:prstGeom prst="rect">
            <a:avLst/>
          </a:prstGeom>
        </p:spPr>
      </p:pic>
      <p:sp>
        <p:nvSpPr>
          <p:cNvPr id="8" name="标题 7"/>
          <p:cNvSpPr>
            <a:spLocks noGrp="1"/>
          </p:cNvSpPr>
          <p:nvPr>
            <p:ph type="title" hasCustomPrompt="1"/>
          </p:nvPr>
        </p:nvSpPr>
        <p:spPr>
          <a:xfrm>
            <a:off x="304800" y="1486535"/>
            <a:ext cx="6682740" cy="1165225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zh-CN" dirty="0" smtClean="0"/>
              <a:t>HEADLINE TEXT TO BE PLACED HERE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0" hasCustomPrompt="1"/>
          </p:nvPr>
        </p:nvSpPr>
        <p:spPr>
          <a:xfrm>
            <a:off x="315912" y="2781936"/>
            <a:ext cx="4903788" cy="288925"/>
          </a:xfrm>
          <a:prstGeom prst="rect">
            <a:avLst/>
          </a:prstGeom>
        </p:spPr>
        <p:txBody>
          <a:bodyPr/>
          <a:lstStyle>
            <a:lvl1pPr>
              <a:buNone/>
              <a:defRPr sz="20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dirty="0" smtClean="0"/>
              <a:t>HEADLINE TEXT TO BE PLACED HERE</a:t>
            </a:r>
          </a:p>
        </p:txBody>
      </p:sp>
    </p:spTree>
    <p:extLst>
      <p:ext uri="{BB962C8B-B14F-4D97-AF65-F5344CB8AC3E}">
        <p14:creationId xmlns="" xmlns:p14="http://schemas.microsoft.com/office/powerpoint/2010/main" val="419809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 hasCustomPrompt="1"/>
          </p:nvPr>
        </p:nvSpPr>
        <p:spPr>
          <a:xfrm>
            <a:off x="323089" y="123826"/>
            <a:ext cx="8497824" cy="792000"/>
          </a:xfrm>
          <a:prstGeom prst="rect">
            <a:avLst/>
          </a:prstGeom>
        </p:spPr>
        <p:txBody>
          <a:bodyPr lIns="68562" tIns="34281" rIns="68562" bIns="34281">
            <a:noAutofit/>
          </a:bodyPr>
          <a:lstStyle>
            <a:lvl1pPr marL="0" marR="0" indent="0" algn="l" defTabSz="9143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 smtClean="0"/>
              <a:t>Headline in Arial bold 40 point</a:t>
            </a:r>
          </a:p>
        </p:txBody>
      </p:sp>
    </p:spTree>
    <p:extLst>
      <p:ext uri="{BB962C8B-B14F-4D97-AF65-F5344CB8AC3E}">
        <p14:creationId xmlns="" xmlns:p14="http://schemas.microsoft.com/office/powerpoint/2010/main" val="28017671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323088" y="123825"/>
            <a:ext cx="8497824" cy="792000"/>
          </a:xfrm>
          <a:prstGeom prst="rect">
            <a:avLst/>
          </a:prstGeom>
        </p:spPr>
        <p:txBody>
          <a:bodyPr lIns="68562" tIns="34281" rIns="68562" bIns="34281">
            <a:noAutofit/>
          </a:bodyPr>
          <a:lstStyle>
            <a:lvl1pPr marL="0" marR="0" indent="0" algn="l" defTabSz="91420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标题文本 黑体 加粗 </a:t>
            </a:r>
            <a:r>
              <a:rPr lang="en-US" altLang="zh-CN" dirty="0" smtClean="0"/>
              <a:t>38</a:t>
            </a:r>
            <a:r>
              <a:rPr lang="zh-CN" altLang="en-US" dirty="0" smtClean="0"/>
              <a:t>号</a:t>
            </a:r>
            <a:br>
              <a:rPr lang="zh-CN" altLang="en-US" dirty="0" smtClean="0"/>
            </a:br>
            <a:r>
              <a:rPr lang="en-US" altLang="zh-CN" dirty="0" smtClean="0"/>
              <a:t>Headline in Arial bold 38 point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23088" y="1125640"/>
            <a:ext cx="8506950" cy="3600000"/>
          </a:xfrm>
          <a:prstGeom prst="rect">
            <a:avLst/>
          </a:prstGeom>
        </p:spPr>
        <p:txBody>
          <a:bodyPr lIns="68562" tIns="34281" rIns="68562" bIns="34281">
            <a:normAutofit/>
          </a:bodyPr>
          <a:lstStyle>
            <a:lvl1pPr marL="0" marR="0" indent="0" algn="l" defTabSz="91420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800" baseline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4571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内容文本 黑体 </a:t>
            </a:r>
            <a:r>
              <a:rPr lang="en-US" altLang="zh-CN" dirty="0" smtClean="0"/>
              <a:t>12-24</a:t>
            </a:r>
            <a:r>
              <a:rPr lang="zh-CN" altLang="en-US" dirty="0" smtClean="0"/>
              <a:t>号  </a:t>
            </a:r>
            <a:r>
              <a:rPr lang="en-US" altLang="zh-CN" dirty="0" smtClean="0"/>
              <a:t>Copy text in Arial bold 12-24 point </a:t>
            </a:r>
          </a:p>
        </p:txBody>
      </p:sp>
    </p:spTree>
    <p:extLst>
      <p:ext uri="{BB962C8B-B14F-4D97-AF65-F5344CB8AC3E}">
        <p14:creationId xmlns="" xmlns:p14="http://schemas.microsoft.com/office/powerpoint/2010/main" val="16240866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42901"/>
            <a:ext cx="8229601" cy="857250"/>
          </a:xfrm>
          <a:prstGeom prst="rect">
            <a:avLst/>
          </a:prstGeom>
        </p:spPr>
        <p:txBody>
          <a:bodyPr lIns="68562" tIns="34281" rIns="68562" bIns="34281">
            <a:normAutofit/>
          </a:bodyPr>
          <a:lstStyle>
            <a:lvl1pPr>
              <a:defRPr sz="24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68562" tIns="34281" rIns="68562" bIns="3428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68562" tIns="34281" rIns="68562" bIns="34281"/>
          <a:lstStyle/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64528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1" descr="内页元素3-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2810" cy="486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72"/>
          <p:cNvGrpSpPr>
            <a:grpSpLocks/>
          </p:cNvGrpSpPr>
          <p:nvPr userDrawn="1"/>
        </p:nvGrpSpPr>
        <p:grpSpPr bwMode="auto">
          <a:xfrm>
            <a:off x="5953" y="5954"/>
            <a:ext cx="9142809" cy="5143500"/>
            <a:chOff x="1" y="1"/>
            <a:chExt cx="7681" cy="4320"/>
          </a:xfrm>
        </p:grpSpPr>
        <p:pic>
          <p:nvPicPr>
            <p:cNvPr id="6" name="Picture 73" descr="封面元素2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" y="1"/>
              <a:ext cx="7681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74"/>
            <p:cNvSpPr>
              <a:spLocks noChangeArrowheads="1"/>
            </p:cNvSpPr>
            <p:nvPr userDrawn="1"/>
          </p:nvSpPr>
          <p:spPr bwMode="auto">
            <a:xfrm>
              <a:off x="6554" y="3482"/>
              <a:ext cx="602" cy="629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sp>
        <p:nvSpPr>
          <p:cNvPr id="8" name="Text Box 76"/>
          <p:cNvSpPr txBox="1">
            <a:spLocks noChangeArrowheads="1"/>
          </p:cNvSpPr>
          <p:nvPr userDrawn="1"/>
        </p:nvSpPr>
        <p:spPr bwMode="auto">
          <a:xfrm>
            <a:off x="608252" y="4649391"/>
            <a:ext cx="1930598" cy="223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51" tIns="34276" rIns="68551" bIns="34276">
            <a:spAutoFit/>
          </a:bodyPr>
          <a:lstStyle/>
          <a:p>
            <a:pPr eaLnBrk="0" hangingPunct="0">
              <a:defRPr/>
            </a:pPr>
            <a:r>
              <a:rPr lang="en-US" altLang="zh-CN" sz="1000" dirty="0">
                <a:solidFill>
                  <a:srgbClr val="000000"/>
                </a:solidFill>
                <a:ea typeface="ＭＳ Ｐゴシック" pitchFamily="34" charset="-128"/>
              </a:rPr>
              <a:t>HUAWEI TECHNOLOGIES CO., LTD.</a:t>
            </a:r>
          </a:p>
        </p:txBody>
      </p:sp>
      <p:pic>
        <p:nvPicPr>
          <p:cNvPr id="9" name="Picture 77" descr="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9410" y="4268392"/>
            <a:ext cx="529691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14"/>
          <p:cNvSpPr>
            <a:spLocks noChangeArrowheads="1"/>
          </p:cNvSpPr>
          <p:nvPr userDrawn="1"/>
        </p:nvSpPr>
        <p:spPr bwMode="auto">
          <a:xfrm>
            <a:off x="-1844987" y="396479"/>
            <a:ext cx="1844988" cy="3980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5821" tIns="32911" rIns="65821" bIns="32911"/>
          <a:lstStyle/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英文标题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:32-35pt  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颜色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: R153 G0 B0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内部使用字体 </a:t>
            </a:r>
            <a:r>
              <a:rPr lang="en-US" altLang="zh-CN" sz="900" dirty="0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: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en-US" altLang="zh-CN" sz="900" dirty="0" err="1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FrutigerNext</a:t>
            </a:r>
            <a:r>
              <a:rPr lang="en-US" altLang="zh-CN" sz="900" dirty="0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 LT Medium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外部使用字体 </a:t>
            </a:r>
            <a:r>
              <a:rPr lang="en-US" altLang="zh-CN" sz="900" dirty="0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: Arial</a:t>
            </a:r>
          </a:p>
          <a:p>
            <a:pPr marL="257067" indent="-257067" algn="r">
              <a:lnSpc>
                <a:spcPct val="75000"/>
              </a:lnSpc>
              <a:spcBef>
                <a:spcPct val="20000"/>
              </a:spcBef>
              <a:buClr>
                <a:srgbClr val="990000"/>
              </a:buClr>
              <a:defRPr/>
            </a:pPr>
            <a:endParaRPr lang="en-US" altLang="zh-CN" sz="900" dirty="0">
              <a:solidFill>
                <a:srgbClr val="F8F8F8"/>
              </a:solidFill>
              <a:ea typeface="华文细黑" pitchFamily="2" charset="-122"/>
            </a:endParaRP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中文标题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:30-32pt  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颜色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: R153 G0 B0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字体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:</a:t>
            </a: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黑体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endParaRPr lang="zh-CN" altLang="en-US" sz="900" dirty="0">
              <a:solidFill>
                <a:srgbClr val="F8F8F8"/>
              </a:solidFill>
              <a:ea typeface="华文细黑" pitchFamily="2" charset="-122"/>
            </a:endParaRP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endParaRPr lang="zh-CN" altLang="en-US" sz="900" dirty="0">
              <a:solidFill>
                <a:srgbClr val="F8F8F8"/>
              </a:solidFill>
              <a:ea typeface="华文细黑" pitchFamily="2" charset="-122"/>
            </a:endParaRP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endParaRPr lang="zh-CN" altLang="en-US" sz="900" dirty="0">
              <a:solidFill>
                <a:srgbClr val="F8F8F8"/>
              </a:solidFill>
              <a:ea typeface="华文细黑" pitchFamily="2" charset="-122"/>
            </a:endParaRP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英文正文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:20-22pt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子目录 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(2-5</a:t>
            </a: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级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) :18pt  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颜色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:</a:t>
            </a: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黑色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内部使用字体 </a:t>
            </a:r>
            <a:r>
              <a:rPr lang="en-US" altLang="zh-CN" sz="900" dirty="0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: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en-US" altLang="zh-CN" sz="900" dirty="0" err="1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FrutigerNext</a:t>
            </a:r>
            <a:r>
              <a:rPr lang="en-US" altLang="zh-CN" sz="900" dirty="0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 LT Regular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外部使用字体 </a:t>
            </a:r>
            <a:r>
              <a:rPr lang="en-US" altLang="zh-CN" sz="900" dirty="0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: Arial</a:t>
            </a:r>
          </a:p>
          <a:p>
            <a:pPr marL="257067" indent="-257067" algn="r">
              <a:lnSpc>
                <a:spcPct val="75000"/>
              </a:lnSpc>
              <a:spcBef>
                <a:spcPct val="20000"/>
              </a:spcBef>
              <a:buClr>
                <a:srgbClr val="990000"/>
              </a:buClr>
              <a:defRPr/>
            </a:pPr>
            <a:endParaRPr lang="en-US" altLang="zh-CN" sz="900" dirty="0">
              <a:solidFill>
                <a:srgbClr val="F8F8F8"/>
              </a:solidFill>
              <a:ea typeface="华文细黑" pitchFamily="2" charset="-122"/>
            </a:endParaRP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中文正文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:18-20pt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子目录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(2-5</a:t>
            </a: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级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):18pt 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颜色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:</a:t>
            </a: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黑色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字体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:</a:t>
            </a: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细黑体 </a:t>
            </a:r>
            <a:endParaRPr lang="zh-CN" altLang="en-US" sz="900" dirty="0">
              <a:solidFill>
                <a:srgbClr val="080808"/>
              </a:solidFill>
              <a:ea typeface="华文细黑" pitchFamily="2" charset="-122"/>
            </a:endParaRPr>
          </a:p>
        </p:txBody>
      </p:sp>
      <p:sp>
        <p:nvSpPr>
          <p:cNvPr id="11" name="Rectangle 15"/>
          <p:cNvSpPr>
            <a:spLocks noChangeArrowheads="1"/>
          </p:cNvSpPr>
          <p:nvPr userDrawn="1"/>
        </p:nvSpPr>
        <p:spPr bwMode="auto">
          <a:xfrm>
            <a:off x="9268987" y="4084856"/>
            <a:ext cx="920113" cy="238486"/>
          </a:xfrm>
          <a:prstGeom prst="rect">
            <a:avLst/>
          </a:prstGeom>
          <a:solidFill>
            <a:srgbClr val="F8F8F8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68540" tIns="34270" rIns="68540" bIns="34270" anchor="ctr">
            <a:spAutoFit/>
          </a:bodyPr>
          <a:lstStyle/>
          <a:p>
            <a:pPr defTabSz="658138" eaLnBrk="0" hangingPunct="0">
              <a:defRPr/>
            </a:pPr>
            <a:endParaRPr lang="zh-CN" altLang="zh-CN" sz="1100" dirty="0">
              <a:solidFill>
                <a:srgbClr val="000000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grpSp>
        <p:nvGrpSpPr>
          <p:cNvPr id="3" name="Group 16"/>
          <p:cNvGrpSpPr>
            <a:grpSpLocks/>
          </p:cNvGrpSpPr>
          <p:nvPr userDrawn="1"/>
        </p:nvGrpSpPr>
        <p:grpSpPr bwMode="auto">
          <a:xfrm>
            <a:off x="9352305" y="3958829"/>
            <a:ext cx="741566" cy="138113"/>
            <a:chOff x="6657" y="3492"/>
            <a:chExt cx="527" cy="121"/>
          </a:xfrm>
        </p:grpSpPr>
        <p:sp>
          <p:nvSpPr>
            <p:cNvPr id="13" name="Rectangle 17"/>
            <p:cNvSpPr>
              <a:spLocks noChangeArrowheads="1"/>
            </p:cNvSpPr>
            <p:nvPr/>
          </p:nvSpPr>
          <p:spPr bwMode="auto">
            <a:xfrm flipV="1">
              <a:off x="6789" y="3492"/>
              <a:ext cx="132" cy="121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" name="Rectangle 18"/>
            <p:cNvSpPr>
              <a:spLocks noChangeArrowheads="1"/>
            </p:cNvSpPr>
            <p:nvPr/>
          </p:nvSpPr>
          <p:spPr bwMode="auto">
            <a:xfrm flipV="1">
              <a:off x="6921" y="3492"/>
              <a:ext cx="131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5" name="Rectangle 19"/>
            <p:cNvSpPr>
              <a:spLocks noChangeArrowheads="1"/>
            </p:cNvSpPr>
            <p:nvPr/>
          </p:nvSpPr>
          <p:spPr bwMode="auto">
            <a:xfrm flipV="1">
              <a:off x="7052" y="3492"/>
              <a:ext cx="132" cy="121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6" name="Rectangle 20"/>
            <p:cNvSpPr>
              <a:spLocks noChangeArrowheads="1"/>
            </p:cNvSpPr>
            <p:nvPr/>
          </p:nvSpPr>
          <p:spPr bwMode="auto">
            <a:xfrm flipV="1">
              <a:off x="6657" y="3492"/>
              <a:ext cx="132" cy="121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5" name="Group 21"/>
          <p:cNvGrpSpPr>
            <a:grpSpLocks/>
          </p:cNvGrpSpPr>
          <p:nvPr userDrawn="1"/>
        </p:nvGrpSpPr>
        <p:grpSpPr bwMode="auto">
          <a:xfrm>
            <a:off x="9352305" y="4652964"/>
            <a:ext cx="741566" cy="136922"/>
            <a:chOff x="6657" y="4103"/>
            <a:chExt cx="527" cy="121"/>
          </a:xfrm>
        </p:grpSpPr>
        <p:sp>
          <p:nvSpPr>
            <p:cNvPr id="18" name="Rectangle 22"/>
            <p:cNvSpPr>
              <a:spLocks noChangeArrowheads="1"/>
            </p:cNvSpPr>
            <p:nvPr/>
          </p:nvSpPr>
          <p:spPr bwMode="auto">
            <a:xfrm flipV="1">
              <a:off x="6789" y="4103"/>
              <a:ext cx="132" cy="121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9" name="Rectangle 23"/>
            <p:cNvSpPr>
              <a:spLocks noChangeArrowheads="1"/>
            </p:cNvSpPr>
            <p:nvPr/>
          </p:nvSpPr>
          <p:spPr bwMode="auto">
            <a:xfrm flipV="1">
              <a:off x="6921" y="4103"/>
              <a:ext cx="131" cy="121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0" name="Rectangle 24"/>
            <p:cNvSpPr>
              <a:spLocks noChangeArrowheads="1"/>
            </p:cNvSpPr>
            <p:nvPr/>
          </p:nvSpPr>
          <p:spPr bwMode="auto">
            <a:xfrm flipV="1">
              <a:off x="7052" y="4103"/>
              <a:ext cx="132" cy="121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1" name="Rectangle 25"/>
            <p:cNvSpPr>
              <a:spLocks noChangeArrowheads="1"/>
            </p:cNvSpPr>
            <p:nvPr/>
          </p:nvSpPr>
          <p:spPr bwMode="auto">
            <a:xfrm flipV="1">
              <a:off x="6657" y="4103"/>
              <a:ext cx="132" cy="121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2" name="Group 26"/>
          <p:cNvGrpSpPr>
            <a:grpSpLocks/>
          </p:cNvGrpSpPr>
          <p:nvPr userDrawn="1"/>
        </p:nvGrpSpPr>
        <p:grpSpPr bwMode="auto">
          <a:xfrm>
            <a:off x="9352305" y="4837510"/>
            <a:ext cx="741566" cy="136922"/>
            <a:chOff x="6657" y="4266"/>
            <a:chExt cx="527" cy="121"/>
          </a:xfrm>
        </p:grpSpPr>
        <p:sp>
          <p:nvSpPr>
            <p:cNvPr id="23" name="Rectangle 27"/>
            <p:cNvSpPr>
              <a:spLocks noChangeArrowheads="1"/>
            </p:cNvSpPr>
            <p:nvPr/>
          </p:nvSpPr>
          <p:spPr bwMode="auto">
            <a:xfrm flipV="1">
              <a:off x="6789" y="4266"/>
              <a:ext cx="132" cy="121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4" name="Rectangle 28"/>
            <p:cNvSpPr>
              <a:spLocks noChangeArrowheads="1"/>
            </p:cNvSpPr>
            <p:nvPr/>
          </p:nvSpPr>
          <p:spPr bwMode="auto">
            <a:xfrm flipV="1">
              <a:off x="6921" y="4266"/>
              <a:ext cx="131" cy="121"/>
            </a:xfrm>
            <a:prstGeom prst="rect">
              <a:avLst/>
            </a:prstGeom>
            <a:solidFill>
              <a:srgbClr val="0099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5" name="Rectangle 29"/>
            <p:cNvSpPr>
              <a:spLocks noChangeArrowheads="1"/>
            </p:cNvSpPr>
            <p:nvPr/>
          </p:nvSpPr>
          <p:spPr bwMode="auto">
            <a:xfrm flipV="1">
              <a:off x="7052" y="4266"/>
              <a:ext cx="132" cy="121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6" name="Rectangle 30"/>
            <p:cNvSpPr>
              <a:spLocks noChangeArrowheads="1"/>
            </p:cNvSpPr>
            <p:nvPr/>
          </p:nvSpPr>
          <p:spPr bwMode="auto">
            <a:xfrm flipV="1">
              <a:off x="6657" y="4266"/>
              <a:ext cx="132" cy="121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7" name="Group 31"/>
          <p:cNvGrpSpPr>
            <a:grpSpLocks/>
          </p:cNvGrpSpPr>
          <p:nvPr userDrawn="1"/>
        </p:nvGrpSpPr>
        <p:grpSpPr bwMode="auto">
          <a:xfrm>
            <a:off x="9352305" y="4145758"/>
            <a:ext cx="741566" cy="136922"/>
            <a:chOff x="6657" y="3656"/>
            <a:chExt cx="527" cy="121"/>
          </a:xfrm>
        </p:grpSpPr>
        <p:sp>
          <p:nvSpPr>
            <p:cNvPr id="28" name="Rectangle 32"/>
            <p:cNvSpPr>
              <a:spLocks noChangeArrowheads="1"/>
            </p:cNvSpPr>
            <p:nvPr/>
          </p:nvSpPr>
          <p:spPr bwMode="auto">
            <a:xfrm flipV="1">
              <a:off x="6657" y="3656"/>
              <a:ext cx="132" cy="121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29" name="Rectangle 33"/>
            <p:cNvSpPr>
              <a:spLocks noChangeArrowheads="1"/>
            </p:cNvSpPr>
            <p:nvPr/>
          </p:nvSpPr>
          <p:spPr bwMode="auto">
            <a:xfrm flipV="1">
              <a:off x="6789" y="3656"/>
              <a:ext cx="132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0" name="Rectangle 34"/>
            <p:cNvSpPr>
              <a:spLocks noChangeArrowheads="1"/>
            </p:cNvSpPr>
            <p:nvPr/>
          </p:nvSpPr>
          <p:spPr bwMode="auto">
            <a:xfrm flipV="1">
              <a:off x="6921" y="3656"/>
              <a:ext cx="131" cy="121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1" name="Rectangle 35"/>
            <p:cNvSpPr>
              <a:spLocks noChangeArrowheads="1"/>
            </p:cNvSpPr>
            <p:nvPr/>
          </p:nvSpPr>
          <p:spPr bwMode="auto">
            <a:xfrm flipV="1">
              <a:off x="7052" y="3656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22" name="Group 36"/>
          <p:cNvGrpSpPr>
            <a:grpSpLocks/>
          </p:cNvGrpSpPr>
          <p:nvPr userDrawn="1"/>
        </p:nvGrpSpPr>
        <p:grpSpPr bwMode="auto">
          <a:xfrm>
            <a:off x="9352305" y="4468417"/>
            <a:ext cx="741566" cy="136922"/>
            <a:chOff x="6657" y="3941"/>
            <a:chExt cx="527" cy="121"/>
          </a:xfrm>
        </p:grpSpPr>
        <p:sp>
          <p:nvSpPr>
            <p:cNvPr id="33" name="Rectangle 37"/>
            <p:cNvSpPr>
              <a:spLocks noChangeArrowheads="1"/>
            </p:cNvSpPr>
            <p:nvPr/>
          </p:nvSpPr>
          <p:spPr bwMode="auto">
            <a:xfrm flipV="1">
              <a:off x="6789" y="3941"/>
              <a:ext cx="132" cy="121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4" name="Rectangle 38"/>
            <p:cNvSpPr>
              <a:spLocks noChangeArrowheads="1"/>
            </p:cNvSpPr>
            <p:nvPr/>
          </p:nvSpPr>
          <p:spPr bwMode="auto">
            <a:xfrm flipV="1">
              <a:off x="6921" y="3941"/>
              <a:ext cx="131" cy="121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5" name="Rectangle 39"/>
            <p:cNvSpPr>
              <a:spLocks noChangeArrowheads="1"/>
            </p:cNvSpPr>
            <p:nvPr/>
          </p:nvSpPr>
          <p:spPr bwMode="auto">
            <a:xfrm flipV="1">
              <a:off x="7052" y="3941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6" name="Rectangle 40"/>
            <p:cNvSpPr>
              <a:spLocks noChangeArrowheads="1"/>
            </p:cNvSpPr>
            <p:nvPr/>
          </p:nvSpPr>
          <p:spPr bwMode="auto">
            <a:xfrm flipV="1">
              <a:off x="6657" y="3941"/>
              <a:ext cx="132" cy="121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27" name="Group 41"/>
          <p:cNvGrpSpPr>
            <a:grpSpLocks/>
          </p:cNvGrpSpPr>
          <p:nvPr userDrawn="1"/>
        </p:nvGrpSpPr>
        <p:grpSpPr bwMode="auto">
          <a:xfrm>
            <a:off x="9352305" y="5023248"/>
            <a:ext cx="741566" cy="136922"/>
            <a:chOff x="6657" y="4430"/>
            <a:chExt cx="527" cy="121"/>
          </a:xfrm>
        </p:grpSpPr>
        <p:sp>
          <p:nvSpPr>
            <p:cNvPr id="38" name="Rectangle 42"/>
            <p:cNvSpPr>
              <a:spLocks noChangeArrowheads="1"/>
            </p:cNvSpPr>
            <p:nvPr/>
          </p:nvSpPr>
          <p:spPr bwMode="auto">
            <a:xfrm flipV="1">
              <a:off x="6789" y="4430"/>
              <a:ext cx="132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39" name="Rectangle 43"/>
            <p:cNvSpPr>
              <a:spLocks noChangeArrowheads="1"/>
            </p:cNvSpPr>
            <p:nvPr/>
          </p:nvSpPr>
          <p:spPr bwMode="auto">
            <a:xfrm flipV="1">
              <a:off x="6921" y="4430"/>
              <a:ext cx="131" cy="121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0" name="Rectangle 44"/>
            <p:cNvSpPr>
              <a:spLocks noChangeArrowheads="1"/>
            </p:cNvSpPr>
            <p:nvPr/>
          </p:nvSpPr>
          <p:spPr bwMode="auto">
            <a:xfrm flipV="1">
              <a:off x="7052" y="4430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1" name="Rectangle 45"/>
            <p:cNvSpPr>
              <a:spLocks noChangeArrowheads="1"/>
            </p:cNvSpPr>
            <p:nvPr/>
          </p:nvSpPr>
          <p:spPr bwMode="auto">
            <a:xfrm flipV="1">
              <a:off x="6657" y="4430"/>
              <a:ext cx="132" cy="121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32" name="Group 46"/>
          <p:cNvGrpSpPr>
            <a:grpSpLocks/>
          </p:cNvGrpSpPr>
          <p:nvPr userDrawn="1"/>
        </p:nvGrpSpPr>
        <p:grpSpPr bwMode="auto">
          <a:xfrm>
            <a:off x="9352305" y="3774282"/>
            <a:ext cx="741566" cy="138113"/>
            <a:chOff x="6657" y="3329"/>
            <a:chExt cx="527" cy="122"/>
          </a:xfrm>
        </p:grpSpPr>
        <p:sp>
          <p:nvSpPr>
            <p:cNvPr id="43" name="Rectangle 47"/>
            <p:cNvSpPr>
              <a:spLocks noChangeArrowheads="1"/>
            </p:cNvSpPr>
            <p:nvPr/>
          </p:nvSpPr>
          <p:spPr bwMode="auto">
            <a:xfrm flipV="1">
              <a:off x="6789" y="3329"/>
              <a:ext cx="132" cy="122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4" name="Rectangle 48"/>
            <p:cNvSpPr>
              <a:spLocks noChangeArrowheads="1"/>
            </p:cNvSpPr>
            <p:nvPr/>
          </p:nvSpPr>
          <p:spPr bwMode="auto">
            <a:xfrm flipV="1">
              <a:off x="6921" y="3329"/>
              <a:ext cx="131" cy="122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5" name="Rectangle 49"/>
            <p:cNvSpPr>
              <a:spLocks noChangeArrowheads="1"/>
            </p:cNvSpPr>
            <p:nvPr/>
          </p:nvSpPr>
          <p:spPr bwMode="auto">
            <a:xfrm flipV="1">
              <a:off x="7052" y="3329"/>
              <a:ext cx="132" cy="122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6" name="Rectangle 50"/>
            <p:cNvSpPr>
              <a:spLocks noChangeArrowheads="1"/>
            </p:cNvSpPr>
            <p:nvPr/>
          </p:nvSpPr>
          <p:spPr bwMode="auto">
            <a:xfrm flipV="1">
              <a:off x="6657" y="3329"/>
              <a:ext cx="132" cy="122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37" name="Group 51"/>
          <p:cNvGrpSpPr>
            <a:grpSpLocks/>
          </p:cNvGrpSpPr>
          <p:nvPr userDrawn="1"/>
        </p:nvGrpSpPr>
        <p:grpSpPr bwMode="auto">
          <a:xfrm>
            <a:off x="9352305" y="3450433"/>
            <a:ext cx="741566" cy="136922"/>
            <a:chOff x="6657" y="3043"/>
            <a:chExt cx="527" cy="121"/>
          </a:xfrm>
        </p:grpSpPr>
        <p:sp>
          <p:nvSpPr>
            <p:cNvPr id="48" name="Rectangle 52"/>
            <p:cNvSpPr>
              <a:spLocks noChangeArrowheads="1"/>
            </p:cNvSpPr>
            <p:nvPr/>
          </p:nvSpPr>
          <p:spPr bwMode="auto">
            <a:xfrm flipV="1">
              <a:off x="6921" y="3043"/>
              <a:ext cx="131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9" name="Rectangle 53"/>
            <p:cNvSpPr>
              <a:spLocks noChangeArrowheads="1"/>
            </p:cNvSpPr>
            <p:nvPr/>
          </p:nvSpPr>
          <p:spPr bwMode="auto">
            <a:xfrm flipV="1">
              <a:off x="7052" y="3043"/>
              <a:ext cx="132" cy="121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0" name="Rectangle 54"/>
            <p:cNvSpPr>
              <a:spLocks noChangeArrowheads="1"/>
            </p:cNvSpPr>
            <p:nvPr/>
          </p:nvSpPr>
          <p:spPr bwMode="auto">
            <a:xfrm flipV="1">
              <a:off x="6657" y="3043"/>
              <a:ext cx="132" cy="121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1" name="Rectangle 55"/>
            <p:cNvSpPr>
              <a:spLocks noChangeArrowheads="1"/>
            </p:cNvSpPr>
            <p:nvPr/>
          </p:nvSpPr>
          <p:spPr bwMode="auto">
            <a:xfrm flipV="1">
              <a:off x="6789" y="3043"/>
              <a:ext cx="132" cy="121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42" name="Group 56"/>
          <p:cNvGrpSpPr>
            <a:grpSpLocks/>
          </p:cNvGrpSpPr>
          <p:nvPr userDrawn="1"/>
        </p:nvGrpSpPr>
        <p:grpSpPr bwMode="auto">
          <a:xfrm>
            <a:off x="9352305" y="3265885"/>
            <a:ext cx="741566" cy="138113"/>
            <a:chOff x="6657" y="2881"/>
            <a:chExt cx="527" cy="121"/>
          </a:xfrm>
        </p:grpSpPr>
        <p:sp>
          <p:nvSpPr>
            <p:cNvPr id="53" name="Rectangle 57"/>
            <p:cNvSpPr>
              <a:spLocks noChangeArrowheads="1"/>
            </p:cNvSpPr>
            <p:nvPr/>
          </p:nvSpPr>
          <p:spPr bwMode="auto">
            <a:xfrm flipV="1">
              <a:off x="6921" y="2881"/>
              <a:ext cx="131" cy="121"/>
            </a:xfrm>
            <a:prstGeom prst="rect">
              <a:avLst/>
            </a:prstGeom>
            <a:solidFill>
              <a:srgbClr val="B2B2B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4" name="Rectangle 58"/>
            <p:cNvSpPr>
              <a:spLocks noChangeArrowheads="1"/>
            </p:cNvSpPr>
            <p:nvPr/>
          </p:nvSpPr>
          <p:spPr bwMode="auto">
            <a:xfrm flipV="1">
              <a:off x="7052" y="2881"/>
              <a:ext cx="132" cy="121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5" name="Rectangle 59"/>
            <p:cNvSpPr>
              <a:spLocks noChangeArrowheads="1"/>
            </p:cNvSpPr>
            <p:nvPr/>
          </p:nvSpPr>
          <p:spPr bwMode="auto">
            <a:xfrm flipV="1">
              <a:off x="6657" y="2881"/>
              <a:ext cx="132" cy="121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56" name="Rectangle 60"/>
            <p:cNvSpPr>
              <a:spLocks noChangeArrowheads="1"/>
            </p:cNvSpPr>
            <p:nvPr/>
          </p:nvSpPr>
          <p:spPr bwMode="auto">
            <a:xfrm flipV="1">
              <a:off x="6789" y="2881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sp>
        <p:nvSpPr>
          <p:cNvPr id="57" name="Rectangle 61"/>
          <p:cNvSpPr>
            <a:spLocks noChangeArrowheads="1"/>
          </p:cNvSpPr>
          <p:nvPr userDrawn="1"/>
        </p:nvSpPr>
        <p:spPr bwMode="auto">
          <a:xfrm>
            <a:off x="9199945" y="1697831"/>
            <a:ext cx="1051048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5821" tIns="32911" rIns="65821" bIns="32911"/>
          <a:lstStyle/>
          <a:p>
            <a:pPr marL="257067" indent="-257067">
              <a:lnSpc>
                <a:spcPct val="120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latin typeface="华文细黑" pitchFamily="2" charset="-122"/>
                <a:ea typeface="华文细黑" pitchFamily="2" charset="-122"/>
              </a:rPr>
              <a:t>配色参考方案：</a:t>
            </a:r>
          </a:p>
          <a:p>
            <a:pPr marL="257067" indent="-257067">
              <a:lnSpc>
                <a:spcPct val="120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latin typeface="华文细黑" pitchFamily="2" charset="-122"/>
                <a:ea typeface="华文细黑" pitchFamily="2" charset="-122"/>
              </a:rPr>
              <a:t>建议同一页面内不超过四种颜色，以下是９组配色方案，同一页面内只选择一组使用。</a:t>
            </a:r>
          </a:p>
          <a:p>
            <a:pPr marL="257067" indent="-257067">
              <a:lnSpc>
                <a:spcPct val="120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latin typeface="华文细黑" pitchFamily="2" charset="-122"/>
                <a:ea typeface="华文细黑" pitchFamily="2" charset="-122"/>
              </a:rPr>
              <a:t>（仅供参考）</a:t>
            </a:r>
          </a:p>
        </p:txBody>
      </p:sp>
      <p:sp>
        <p:nvSpPr>
          <p:cNvPr id="58" name="Rectangle 62"/>
          <p:cNvSpPr>
            <a:spLocks noChangeArrowheads="1"/>
          </p:cNvSpPr>
          <p:nvPr userDrawn="1"/>
        </p:nvSpPr>
        <p:spPr bwMode="auto">
          <a:xfrm>
            <a:off x="9199945" y="-46435"/>
            <a:ext cx="1051048" cy="628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5821" tIns="32911" rIns="65821" bIns="32911"/>
          <a:lstStyle/>
          <a:p>
            <a:pPr marL="257067" indent="-257067">
              <a:lnSpc>
                <a:spcPct val="120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latin typeface="华文细黑" pitchFamily="2" charset="-122"/>
                <a:ea typeface="华文细黑" pitchFamily="2" charset="-122"/>
              </a:rPr>
              <a:t>客户或者合作伙伴的标志放在右上角</a:t>
            </a:r>
            <a:r>
              <a:rPr lang="en-US" altLang="zh-CN" sz="900" dirty="0">
                <a:solidFill>
                  <a:srgbClr val="F8F8F8"/>
                </a:solidFill>
                <a:latin typeface="华文细黑" pitchFamily="2" charset="-122"/>
                <a:ea typeface="华文细黑" pitchFamily="2" charset="-122"/>
              </a:rPr>
              <a:t>.</a:t>
            </a:r>
          </a:p>
        </p:txBody>
      </p:sp>
      <p:sp>
        <p:nvSpPr>
          <p:cNvPr id="150836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672529" y="1597821"/>
            <a:ext cx="5511159" cy="1102519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50836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672528" y="3081338"/>
            <a:ext cx="5508778" cy="400050"/>
          </a:xfrm>
        </p:spPr>
        <p:txBody>
          <a:bodyPr anchor="ctr"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524" y="3305176"/>
            <a:ext cx="7772757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524" y="2180037"/>
            <a:ext cx="7772757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755" indent="0">
              <a:buNone/>
              <a:defRPr sz="1300"/>
            </a:lvl2pPr>
            <a:lvl3pPr marL="685511" indent="0">
              <a:buNone/>
              <a:defRPr sz="1200"/>
            </a:lvl3pPr>
            <a:lvl4pPr marL="1028266" indent="0">
              <a:buNone/>
              <a:defRPr sz="1000"/>
            </a:lvl4pPr>
            <a:lvl5pPr marL="1371021" indent="0">
              <a:buNone/>
              <a:defRPr sz="1000"/>
            </a:lvl5pPr>
            <a:lvl6pPr marL="1713777" indent="0">
              <a:buNone/>
              <a:defRPr sz="1000"/>
            </a:lvl6pPr>
            <a:lvl7pPr marL="2056532" indent="0">
              <a:buNone/>
              <a:defRPr sz="1000"/>
            </a:lvl7pPr>
            <a:lvl8pPr marL="2399287" indent="0">
              <a:buNone/>
              <a:defRPr sz="1000"/>
            </a:lvl8pPr>
            <a:lvl9pPr marL="274204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85635" y="1200151"/>
            <a:ext cx="4057784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7690" y="1200151"/>
            <a:ext cx="4057784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082" y="205978"/>
            <a:ext cx="8229838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083" y="1151335"/>
            <a:ext cx="4039929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755" indent="0">
              <a:buNone/>
              <a:defRPr sz="1500" b="1"/>
            </a:lvl2pPr>
            <a:lvl3pPr marL="685511" indent="0">
              <a:buNone/>
              <a:defRPr sz="1300" b="1"/>
            </a:lvl3pPr>
            <a:lvl4pPr marL="1028266" indent="0">
              <a:buNone/>
              <a:defRPr sz="1200" b="1"/>
            </a:lvl4pPr>
            <a:lvl5pPr marL="1371021" indent="0">
              <a:buNone/>
              <a:defRPr sz="1200" b="1"/>
            </a:lvl5pPr>
            <a:lvl6pPr marL="1713777" indent="0">
              <a:buNone/>
              <a:defRPr sz="1200" b="1"/>
            </a:lvl6pPr>
            <a:lvl7pPr marL="2056532" indent="0">
              <a:buNone/>
              <a:defRPr sz="1200" b="1"/>
            </a:lvl7pPr>
            <a:lvl8pPr marL="2399287" indent="0">
              <a:buNone/>
              <a:defRPr sz="1200" b="1"/>
            </a:lvl8pPr>
            <a:lvl9pPr marL="2742043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083" y="1631156"/>
            <a:ext cx="4039929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09" y="1151335"/>
            <a:ext cx="4042310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755" indent="0">
              <a:buNone/>
              <a:defRPr sz="1500" b="1"/>
            </a:lvl2pPr>
            <a:lvl3pPr marL="685511" indent="0">
              <a:buNone/>
              <a:defRPr sz="1300" b="1"/>
            </a:lvl3pPr>
            <a:lvl4pPr marL="1028266" indent="0">
              <a:buNone/>
              <a:defRPr sz="1200" b="1"/>
            </a:lvl4pPr>
            <a:lvl5pPr marL="1371021" indent="0">
              <a:buNone/>
              <a:defRPr sz="1200" b="1"/>
            </a:lvl5pPr>
            <a:lvl6pPr marL="1713777" indent="0">
              <a:buNone/>
              <a:defRPr sz="1200" b="1"/>
            </a:lvl6pPr>
            <a:lvl7pPr marL="2056532" indent="0">
              <a:buNone/>
              <a:defRPr sz="1200" b="1"/>
            </a:lvl7pPr>
            <a:lvl8pPr marL="2399287" indent="0">
              <a:buNone/>
              <a:defRPr sz="1200" b="1"/>
            </a:lvl8pPr>
            <a:lvl9pPr marL="2742043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09" y="1631156"/>
            <a:ext cx="4042310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BCHIEF-SEVER180\Bchief-server-180\共享\华为\2015\6月\D-201506370-日本十周年物料设计-Yu yang（吴晨）\客户资料\0706\あやとり.jpg"/>
          <p:cNvPicPr>
            <a:picLocks noChangeAspect="1" noChangeArrowheads="1"/>
          </p:cNvPicPr>
          <p:nvPr userDrawn="1"/>
        </p:nvPicPr>
        <p:blipFill>
          <a:blip r:embed="rId2" cstate="print"/>
          <a:srcRect l="1420"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  <p:pic>
        <p:nvPicPr>
          <p:cNvPr id="4" name="図 4" descr="FW_logo_W.png"/>
          <p:cNvPicPr>
            <a:picLocks noChangeAspect="1"/>
          </p:cNvPicPr>
          <p:nvPr userDrawn="1"/>
        </p:nvPicPr>
        <p:blipFill>
          <a:blip r:embed="rId3" cstate="print"/>
          <a:srcRect l="20456" t="35767" r="11740" b="25986"/>
          <a:stretch>
            <a:fillRect/>
          </a:stretch>
        </p:blipFill>
        <p:spPr>
          <a:xfrm>
            <a:off x="7178042" y="4533901"/>
            <a:ext cx="1538923" cy="421640"/>
          </a:xfrm>
          <a:prstGeom prst="rect">
            <a:avLst/>
          </a:prstGeom>
        </p:spPr>
      </p:pic>
      <p:sp>
        <p:nvSpPr>
          <p:cNvPr id="5" name="标题 7"/>
          <p:cNvSpPr>
            <a:spLocks noGrp="1"/>
          </p:cNvSpPr>
          <p:nvPr>
            <p:ph type="title" hasCustomPrompt="1"/>
          </p:nvPr>
        </p:nvSpPr>
        <p:spPr>
          <a:xfrm>
            <a:off x="304800" y="1334135"/>
            <a:ext cx="4975860" cy="1165225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zh-CN" dirty="0" smtClean="0"/>
              <a:t>HEADLINE TEXT TO BE PLACED HERE</a:t>
            </a:r>
          </a:p>
        </p:txBody>
      </p:sp>
      <p:sp>
        <p:nvSpPr>
          <p:cNvPr id="6" name="文本占位符 15"/>
          <p:cNvSpPr>
            <a:spLocks noGrp="1"/>
          </p:cNvSpPr>
          <p:nvPr>
            <p:ph type="body" sz="quarter" idx="10" hasCustomPrompt="1"/>
          </p:nvPr>
        </p:nvSpPr>
        <p:spPr>
          <a:xfrm>
            <a:off x="315912" y="2629535"/>
            <a:ext cx="4903788" cy="288925"/>
          </a:xfrm>
          <a:prstGeom prst="rect">
            <a:avLst/>
          </a:prstGeom>
        </p:spPr>
        <p:txBody>
          <a:bodyPr/>
          <a:lstStyle>
            <a:lvl1pPr>
              <a:buNone/>
              <a:defRPr sz="20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dirty="0" smtClean="0"/>
              <a:t>HEADLINE TEXT TO BE PLACED HERE</a:t>
            </a:r>
          </a:p>
        </p:txBody>
      </p:sp>
    </p:spTree>
    <p:extLst>
      <p:ext uri="{BB962C8B-B14F-4D97-AF65-F5344CB8AC3E}">
        <p14:creationId xmlns="" xmlns:p14="http://schemas.microsoft.com/office/powerpoint/2010/main" val="81866582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082" y="204787"/>
            <a:ext cx="3007926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517" y="204789"/>
            <a:ext cx="511240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082" y="1076327"/>
            <a:ext cx="3007926" cy="3518297"/>
          </a:xfrm>
        </p:spPr>
        <p:txBody>
          <a:bodyPr/>
          <a:lstStyle>
            <a:lvl1pPr marL="0" indent="0">
              <a:buNone/>
              <a:defRPr sz="1000"/>
            </a:lvl1pPr>
            <a:lvl2pPr marL="342755" indent="0">
              <a:buNone/>
              <a:defRPr sz="900"/>
            </a:lvl2pPr>
            <a:lvl3pPr marL="685511" indent="0">
              <a:buNone/>
              <a:defRPr sz="700"/>
            </a:lvl3pPr>
            <a:lvl4pPr marL="1028266" indent="0">
              <a:buNone/>
              <a:defRPr sz="700"/>
            </a:lvl4pPr>
            <a:lvl5pPr marL="1371021" indent="0">
              <a:buNone/>
              <a:defRPr sz="700"/>
            </a:lvl5pPr>
            <a:lvl6pPr marL="1713777" indent="0">
              <a:buNone/>
              <a:defRPr sz="700"/>
            </a:lvl6pPr>
            <a:lvl7pPr marL="2056532" indent="0">
              <a:buNone/>
              <a:defRPr sz="700"/>
            </a:lvl7pPr>
            <a:lvl8pPr marL="2399287" indent="0">
              <a:buNone/>
              <a:defRPr sz="700"/>
            </a:lvl8pPr>
            <a:lvl9pPr marL="2742043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615" y="3600451"/>
            <a:ext cx="5486162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615" y="459581"/>
            <a:ext cx="5486162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755" indent="0">
              <a:buNone/>
              <a:defRPr sz="2100"/>
            </a:lvl2pPr>
            <a:lvl3pPr marL="685511" indent="0">
              <a:buNone/>
              <a:defRPr sz="1800"/>
            </a:lvl3pPr>
            <a:lvl4pPr marL="1028266" indent="0">
              <a:buNone/>
              <a:defRPr sz="1500"/>
            </a:lvl4pPr>
            <a:lvl5pPr marL="1371021" indent="0">
              <a:buNone/>
              <a:defRPr sz="1500"/>
            </a:lvl5pPr>
            <a:lvl6pPr marL="1713777" indent="0">
              <a:buNone/>
              <a:defRPr sz="1500"/>
            </a:lvl6pPr>
            <a:lvl7pPr marL="2056532" indent="0">
              <a:buNone/>
              <a:defRPr sz="1500"/>
            </a:lvl7pPr>
            <a:lvl8pPr marL="2399287" indent="0">
              <a:buNone/>
              <a:defRPr sz="1500"/>
            </a:lvl8pPr>
            <a:lvl9pPr marL="2742043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615" y="4025504"/>
            <a:ext cx="5486162" cy="603647"/>
          </a:xfrm>
        </p:spPr>
        <p:txBody>
          <a:bodyPr/>
          <a:lstStyle>
            <a:lvl1pPr marL="0" indent="0">
              <a:buNone/>
              <a:defRPr sz="1000"/>
            </a:lvl1pPr>
            <a:lvl2pPr marL="342755" indent="0">
              <a:buNone/>
              <a:defRPr sz="900"/>
            </a:lvl2pPr>
            <a:lvl3pPr marL="685511" indent="0">
              <a:buNone/>
              <a:defRPr sz="700"/>
            </a:lvl3pPr>
            <a:lvl4pPr marL="1028266" indent="0">
              <a:buNone/>
              <a:defRPr sz="700"/>
            </a:lvl4pPr>
            <a:lvl5pPr marL="1371021" indent="0">
              <a:buNone/>
              <a:defRPr sz="700"/>
            </a:lvl5pPr>
            <a:lvl6pPr marL="1713777" indent="0">
              <a:buNone/>
              <a:defRPr sz="700"/>
            </a:lvl6pPr>
            <a:lvl7pPr marL="2056532" indent="0">
              <a:buNone/>
              <a:defRPr sz="700"/>
            </a:lvl7pPr>
            <a:lvl8pPr marL="2399287" indent="0">
              <a:buNone/>
              <a:defRPr sz="700"/>
            </a:lvl8pPr>
            <a:lvl9pPr marL="2742043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58609" y="205979"/>
            <a:ext cx="2056864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85636" y="205979"/>
            <a:ext cx="6058703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5635" y="205978"/>
            <a:ext cx="8229838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85635" y="1200151"/>
            <a:ext cx="4057784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757690" y="1200151"/>
            <a:ext cx="4057784" cy="163949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757690" y="2953943"/>
            <a:ext cx="4057784" cy="164068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5635" y="205978"/>
            <a:ext cx="8229838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585635" y="1200151"/>
            <a:ext cx="8229838" cy="3394472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585635" y="205979"/>
            <a:ext cx="8229838" cy="43886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 hasCustomPrompt="1"/>
          </p:nvPr>
        </p:nvSpPr>
        <p:spPr>
          <a:xfrm>
            <a:off x="396240" y="415609"/>
            <a:ext cx="8229600" cy="461665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 smtClean="0"/>
              <a:t>HEADLINE TEXT TO BE PLACED HERE</a:t>
            </a:r>
            <a:endParaRPr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0" hasCustomPrompt="1"/>
          </p:nvPr>
        </p:nvSpPr>
        <p:spPr>
          <a:xfrm>
            <a:off x="739776" y="1044576"/>
            <a:ext cx="6903085" cy="395605"/>
          </a:xfrm>
          <a:prstGeom prst="rect">
            <a:avLst/>
          </a:prstGeom>
        </p:spPr>
        <p:txBody>
          <a:bodyPr/>
          <a:lstStyle>
            <a:lvl1pPr>
              <a:buFont typeface="Arial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dirty="0" smtClean="0"/>
              <a:t>Click here to edit the text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7735368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7"/>
          <p:cNvSpPr>
            <a:spLocks noGrp="1"/>
          </p:cNvSpPr>
          <p:nvPr>
            <p:ph type="title" hasCustomPrompt="1"/>
          </p:nvPr>
        </p:nvSpPr>
        <p:spPr>
          <a:xfrm>
            <a:off x="304801" y="1734185"/>
            <a:ext cx="4667250" cy="1165225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zh-CN" dirty="0" smtClean="0"/>
              <a:t>HEADLINE TEXT TO BE PLACED HERE</a:t>
            </a:r>
          </a:p>
        </p:txBody>
      </p:sp>
      <p:sp>
        <p:nvSpPr>
          <p:cNvPr id="4" name="文本占位符 15"/>
          <p:cNvSpPr>
            <a:spLocks noGrp="1"/>
          </p:cNvSpPr>
          <p:nvPr>
            <p:ph type="body" sz="quarter" idx="10" hasCustomPrompt="1"/>
          </p:nvPr>
        </p:nvSpPr>
        <p:spPr>
          <a:xfrm>
            <a:off x="315912" y="3039111"/>
            <a:ext cx="4903788" cy="288925"/>
          </a:xfrm>
          <a:prstGeom prst="rect">
            <a:avLst/>
          </a:prstGeom>
        </p:spPr>
        <p:txBody>
          <a:bodyPr/>
          <a:lstStyle>
            <a:lvl1pPr>
              <a:buNone/>
              <a:defRPr sz="2000" b="0" cap="all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dirty="0" smtClean="0"/>
              <a:t>Subtitle text</a:t>
            </a:r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 hasCustomPrompt="1"/>
          </p:nvPr>
        </p:nvSpPr>
        <p:spPr>
          <a:xfrm>
            <a:off x="323089" y="123826"/>
            <a:ext cx="8497824" cy="792000"/>
          </a:xfrm>
          <a:prstGeom prst="rect">
            <a:avLst/>
          </a:prstGeom>
        </p:spPr>
        <p:txBody>
          <a:bodyPr lIns="68562" tIns="34281" rIns="68562" bIns="34281">
            <a:noAutofit/>
          </a:bodyPr>
          <a:lstStyle>
            <a:lvl1pPr marL="0" marR="0" indent="0" algn="l" defTabSz="9143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 smtClean="0"/>
              <a:t>Headline in Arial bold 40 point</a:t>
            </a:r>
          </a:p>
        </p:txBody>
      </p:sp>
    </p:spTree>
    <p:extLst>
      <p:ext uri="{BB962C8B-B14F-4D97-AF65-F5344CB8AC3E}">
        <p14:creationId xmlns="" xmlns:p14="http://schemas.microsoft.com/office/powerpoint/2010/main" val="28017671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323088" y="123825"/>
            <a:ext cx="8497824" cy="792000"/>
          </a:xfrm>
          <a:prstGeom prst="rect">
            <a:avLst/>
          </a:prstGeom>
        </p:spPr>
        <p:txBody>
          <a:bodyPr lIns="68562" tIns="34281" rIns="68562" bIns="34281">
            <a:noAutofit/>
          </a:bodyPr>
          <a:lstStyle>
            <a:lvl1pPr marL="0" marR="0" indent="0" algn="l" defTabSz="91420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标题文本 黑体 加粗 </a:t>
            </a:r>
            <a:r>
              <a:rPr lang="en-US" altLang="zh-CN" dirty="0" smtClean="0"/>
              <a:t>38</a:t>
            </a:r>
            <a:r>
              <a:rPr lang="zh-CN" altLang="en-US" dirty="0" smtClean="0"/>
              <a:t>号</a:t>
            </a:r>
            <a:br>
              <a:rPr lang="zh-CN" altLang="en-US" dirty="0" smtClean="0"/>
            </a:br>
            <a:r>
              <a:rPr lang="en-US" altLang="zh-CN" dirty="0" smtClean="0"/>
              <a:t>Headline in Arial bold 38 point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23088" y="1125640"/>
            <a:ext cx="8506950" cy="3600000"/>
          </a:xfrm>
          <a:prstGeom prst="rect">
            <a:avLst/>
          </a:prstGeom>
        </p:spPr>
        <p:txBody>
          <a:bodyPr lIns="68562" tIns="34281" rIns="68562" bIns="34281">
            <a:normAutofit/>
          </a:bodyPr>
          <a:lstStyle>
            <a:lvl1pPr marL="0" marR="0" indent="0" algn="l" defTabSz="91420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800" baseline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4571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内容文本 黑体 </a:t>
            </a:r>
            <a:r>
              <a:rPr lang="en-US" altLang="zh-CN" dirty="0" smtClean="0"/>
              <a:t>12-24</a:t>
            </a:r>
            <a:r>
              <a:rPr lang="zh-CN" altLang="en-US" dirty="0" smtClean="0"/>
              <a:t>号  </a:t>
            </a:r>
            <a:r>
              <a:rPr lang="en-US" altLang="zh-CN" dirty="0" smtClean="0"/>
              <a:t>Copy text in Arial bold 12-24 point </a:t>
            </a:r>
          </a:p>
        </p:txBody>
      </p:sp>
    </p:spTree>
    <p:extLst>
      <p:ext uri="{BB962C8B-B14F-4D97-AF65-F5344CB8AC3E}">
        <p14:creationId xmlns="" xmlns:p14="http://schemas.microsoft.com/office/powerpoint/2010/main" val="16240866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42901"/>
            <a:ext cx="8229601" cy="857250"/>
          </a:xfrm>
          <a:prstGeom prst="rect">
            <a:avLst/>
          </a:prstGeom>
        </p:spPr>
        <p:txBody>
          <a:bodyPr lIns="68562" tIns="34281" rIns="68562" bIns="34281">
            <a:normAutofit/>
          </a:bodyPr>
          <a:lstStyle>
            <a:lvl1pPr>
              <a:defRPr sz="24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68562" tIns="34281" rIns="68562" bIns="3428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68562" tIns="34281" rIns="68562" bIns="34281"/>
          <a:lstStyle/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645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 hasCustomPrompt="1"/>
          </p:nvPr>
        </p:nvSpPr>
        <p:spPr>
          <a:xfrm>
            <a:off x="396240" y="415609"/>
            <a:ext cx="8229600" cy="461665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 smtClean="0"/>
              <a:t>HEADLINE TEXT TO BE PLACED HERE</a:t>
            </a:r>
            <a:endParaRPr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0" hasCustomPrompt="1"/>
          </p:nvPr>
        </p:nvSpPr>
        <p:spPr>
          <a:xfrm>
            <a:off x="739776" y="1044576"/>
            <a:ext cx="6903085" cy="395605"/>
          </a:xfrm>
          <a:prstGeom prst="rect">
            <a:avLst/>
          </a:prstGeom>
        </p:spPr>
        <p:txBody>
          <a:bodyPr/>
          <a:lstStyle>
            <a:lvl1pPr>
              <a:buFont typeface="Arial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dirty="0" smtClean="0"/>
              <a:t>Click here to edit the text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323088" y="123825"/>
            <a:ext cx="8497824" cy="792000"/>
          </a:xfrm>
          <a:prstGeom prst="rect">
            <a:avLst/>
          </a:prstGeom>
        </p:spPr>
        <p:txBody>
          <a:bodyPr lIns="68562" tIns="34281" rIns="68562" bIns="34281">
            <a:noAutofit/>
          </a:bodyPr>
          <a:lstStyle>
            <a:lvl1pPr marL="0" marR="0" indent="0" algn="l" defTabSz="91420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标题文本 黑体 加粗 </a:t>
            </a:r>
            <a:r>
              <a:rPr lang="en-US" altLang="zh-CN" dirty="0" smtClean="0"/>
              <a:t>38</a:t>
            </a:r>
            <a:r>
              <a:rPr lang="zh-CN" altLang="en-US" dirty="0" smtClean="0"/>
              <a:t>号</a:t>
            </a:r>
            <a:br>
              <a:rPr lang="zh-CN" altLang="en-US" dirty="0" smtClean="0"/>
            </a:br>
            <a:r>
              <a:rPr lang="en-US" altLang="zh-CN" dirty="0" smtClean="0"/>
              <a:t>Headline in Arial bold 38 point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23088" y="1125640"/>
            <a:ext cx="8506950" cy="3600000"/>
          </a:xfrm>
          <a:prstGeom prst="rect">
            <a:avLst/>
          </a:prstGeom>
        </p:spPr>
        <p:txBody>
          <a:bodyPr lIns="68562" tIns="34281" rIns="68562" bIns="34281">
            <a:normAutofit/>
          </a:bodyPr>
          <a:lstStyle>
            <a:lvl1pPr marL="0" marR="0" indent="0" algn="l" defTabSz="91420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800" baseline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4571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内容文本 黑体 </a:t>
            </a:r>
            <a:r>
              <a:rPr lang="en-US" altLang="zh-CN" dirty="0" smtClean="0"/>
              <a:t>12-24</a:t>
            </a:r>
            <a:r>
              <a:rPr lang="zh-CN" altLang="en-US" dirty="0" smtClean="0"/>
              <a:t>号  </a:t>
            </a:r>
            <a:r>
              <a:rPr lang="en-US" altLang="zh-CN" dirty="0" smtClean="0"/>
              <a:t>Copy text in Arial bold 12-24 point </a:t>
            </a:r>
          </a:p>
        </p:txBody>
      </p:sp>
    </p:spTree>
    <p:extLst>
      <p:ext uri="{BB962C8B-B14F-4D97-AF65-F5344CB8AC3E}">
        <p14:creationId xmlns="" xmlns:p14="http://schemas.microsoft.com/office/powerpoint/2010/main" val="16240866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42901"/>
            <a:ext cx="8229601" cy="857250"/>
          </a:xfrm>
          <a:prstGeom prst="rect">
            <a:avLst/>
          </a:prstGeom>
        </p:spPr>
        <p:txBody>
          <a:bodyPr lIns="68562" tIns="34281" rIns="68562" bIns="34281">
            <a:normAutofit/>
          </a:bodyPr>
          <a:lstStyle>
            <a:lvl1pPr>
              <a:defRPr sz="24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68562" tIns="34281" rIns="68562" bIns="3428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68562" tIns="34281" rIns="68562" bIns="34281"/>
          <a:lstStyle/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64528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569" y="206375"/>
            <a:ext cx="8230864" cy="857250"/>
          </a:xfrm>
          <a:prstGeom prst="rect">
            <a:avLst/>
          </a:prstGeom>
        </p:spPr>
        <p:txBody>
          <a:bodyPr lIns="68522" tIns="34261" rIns="68522" bIns="34261"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569" y="1199700"/>
            <a:ext cx="4047298" cy="3394982"/>
          </a:xfrm>
          <a:prstGeom prst="rect">
            <a:avLst/>
          </a:prstGeom>
        </p:spPr>
        <p:txBody>
          <a:bodyPr lIns="68522" tIns="34261" rIns="68522" bIns="34261"/>
          <a:lstStyle>
            <a:lvl1pPr>
              <a:defRPr sz="2100" baseline="0">
                <a:solidFill>
                  <a:schemeClr val="bg1"/>
                </a:solidFill>
              </a:defRPr>
            </a:lvl1pPr>
            <a:lvl2pPr>
              <a:defRPr sz="1800" baseline="0">
                <a:solidFill>
                  <a:schemeClr val="bg1"/>
                </a:solidFill>
              </a:defRPr>
            </a:lvl2pPr>
            <a:lvl3pPr>
              <a:defRPr sz="1500" baseline="0">
                <a:solidFill>
                  <a:schemeClr val="bg1"/>
                </a:solidFill>
              </a:defRPr>
            </a:lvl3pPr>
            <a:lvl4pPr>
              <a:defRPr sz="1300" baseline="0">
                <a:solidFill>
                  <a:schemeClr val="bg1"/>
                </a:solidFill>
              </a:defRPr>
            </a:lvl4pPr>
            <a:lvl5pPr>
              <a:defRPr sz="1300" baseline="0">
                <a:solidFill>
                  <a:schemeClr val="bg1"/>
                </a:solidFill>
              </a:defRPr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38733" y="1199700"/>
            <a:ext cx="4048703" cy="3394982"/>
          </a:xfrm>
          <a:prstGeom prst="rect">
            <a:avLst/>
          </a:prstGeom>
        </p:spPr>
        <p:txBody>
          <a:bodyPr lIns="68522" tIns="34261" rIns="68522" bIns="34261"/>
          <a:lstStyle>
            <a:lvl1pPr>
              <a:defRPr sz="2100" baseline="0">
                <a:solidFill>
                  <a:schemeClr val="bg1"/>
                </a:solidFill>
              </a:defRPr>
            </a:lvl1pPr>
            <a:lvl2pPr>
              <a:defRPr sz="1800" baseline="0">
                <a:solidFill>
                  <a:schemeClr val="bg1"/>
                </a:solidFill>
              </a:defRPr>
            </a:lvl2pPr>
            <a:lvl3pPr>
              <a:defRPr sz="1500" baseline="0">
                <a:solidFill>
                  <a:schemeClr val="bg1"/>
                </a:solidFill>
              </a:defRPr>
            </a:lvl3pPr>
            <a:lvl4pPr>
              <a:defRPr sz="1300" baseline="0">
                <a:solidFill>
                  <a:schemeClr val="bg1"/>
                </a:solidFill>
              </a:defRPr>
            </a:lvl4pPr>
            <a:lvl5pPr>
              <a:defRPr sz="1300" baseline="0">
                <a:solidFill>
                  <a:schemeClr val="bg1"/>
                </a:solidFill>
              </a:defRPr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1_标题和表格"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304"/>
          <p:cNvSpPr txBox="1">
            <a:spLocks noGrp="1"/>
          </p:cNvSpPr>
          <p:nvPr>
            <p:ph type="title"/>
          </p:nvPr>
        </p:nvSpPr>
        <p:spPr>
          <a:xfrm>
            <a:off x="395288" y="33340"/>
            <a:ext cx="7745412" cy="653655"/>
          </a:xfrm>
          <a:prstGeom prst="rect">
            <a:avLst/>
          </a:prstGeom>
          <a:noFill/>
          <a:ln>
            <a:noFill/>
          </a:ln>
        </p:spPr>
        <p:txBody>
          <a:bodyPr lIns="91410" tIns="91410" rIns="91410" bIns="91410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405145" algn="l" rtl="0">
              <a:spcBef>
                <a:spcPts val="0"/>
              </a:spcBef>
              <a:spcAft>
                <a:spcPts val="0"/>
              </a:spcAft>
              <a:defRPr/>
            </a:lvl6pPr>
            <a:lvl7pPr marL="810293" algn="l" rtl="0">
              <a:spcBef>
                <a:spcPts val="0"/>
              </a:spcBef>
              <a:spcAft>
                <a:spcPts val="0"/>
              </a:spcAft>
              <a:defRPr/>
            </a:lvl7pPr>
            <a:lvl8pPr marL="1215439" algn="l" rtl="0">
              <a:spcBef>
                <a:spcPts val="0"/>
              </a:spcBef>
              <a:spcAft>
                <a:spcPts val="0"/>
              </a:spcAft>
              <a:defRPr/>
            </a:lvl8pPr>
            <a:lvl9pPr marL="1620585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305" name="Shape 305"/>
          <p:cNvSpPr txBox="1">
            <a:spLocks noGrp="1"/>
          </p:cNvSpPr>
          <p:nvPr>
            <p:ph type="dt" idx="10"/>
          </p:nvPr>
        </p:nvSpPr>
        <p:spPr>
          <a:xfrm>
            <a:off x="6361120" y="4867284"/>
            <a:ext cx="2097087" cy="341710"/>
          </a:xfrm>
          <a:prstGeom prst="rect">
            <a:avLst/>
          </a:prstGeom>
          <a:noFill/>
          <a:ln>
            <a:noFill/>
          </a:ln>
        </p:spPr>
        <p:txBody>
          <a:bodyPr lIns="91410" tIns="91410" rIns="91410" bIns="91410" anchor="t" anchorCtr="0"/>
          <a:lstStyle>
            <a:lvl1pPr marL="0" marR="0" indent="0" algn="l" rtl="0">
              <a:lnSpc>
                <a:spcPct val="85000"/>
              </a:lnSpc>
              <a:spcBef>
                <a:spcPts val="0"/>
              </a:spcBef>
              <a:defRPr/>
            </a:lvl1pPr>
            <a:lvl2pPr marL="405145" marR="0" indent="-11513" algn="l" rtl="0">
              <a:spcBef>
                <a:spcPts val="0"/>
              </a:spcBef>
              <a:defRPr/>
            </a:lvl2pPr>
            <a:lvl3pPr marL="810293" marR="0" indent="-10330" algn="l" rtl="0">
              <a:spcBef>
                <a:spcPts val="0"/>
              </a:spcBef>
              <a:defRPr/>
            </a:lvl3pPr>
            <a:lvl4pPr marL="1215439" marR="0" indent="-9146" algn="l" rtl="0">
              <a:spcBef>
                <a:spcPts val="0"/>
              </a:spcBef>
              <a:defRPr/>
            </a:lvl4pPr>
            <a:lvl5pPr marL="1620585" marR="0" indent="-7964" algn="l" rtl="0">
              <a:spcBef>
                <a:spcPts val="0"/>
              </a:spcBef>
              <a:defRPr/>
            </a:lvl5pPr>
            <a:lvl6pPr marL="2025731" marR="0" indent="-6780" algn="l" rtl="0">
              <a:spcBef>
                <a:spcPts val="0"/>
              </a:spcBef>
              <a:defRPr/>
            </a:lvl6pPr>
            <a:lvl7pPr marL="2430876" marR="0" indent="-5596" algn="l" rtl="0">
              <a:spcBef>
                <a:spcPts val="0"/>
              </a:spcBef>
              <a:defRPr/>
            </a:lvl7pPr>
            <a:lvl8pPr marL="2836024" marR="0" indent="-4414" algn="l" rtl="0">
              <a:spcBef>
                <a:spcPts val="0"/>
              </a:spcBef>
              <a:defRPr/>
            </a:lvl8pPr>
            <a:lvl9pPr marL="3241169" marR="0" indent="-3230" algn="l" rtl="0">
              <a:spcBef>
                <a:spcPts val="0"/>
              </a:spcBef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A25A133-988C-42EA-93D8-49C20101A6D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\\BCHIEF-SEVER180\Bchief-server-180\共享\华为\2015\6月\D-201506370-日本十周年物料设计-Yu yang（吴晨）\客户资料\0706\紙飛行機-01.jpg"/>
          <p:cNvPicPr>
            <a:picLocks noChangeAspect="1" noChangeArrowheads="1"/>
          </p:cNvPicPr>
          <p:nvPr userDrawn="1"/>
        </p:nvPicPr>
        <p:blipFill>
          <a:blip r:embed="rId2" cstate="print"/>
          <a:srcRect r="1420"/>
          <a:stretch>
            <a:fillRect/>
          </a:stretch>
        </p:blipFill>
        <p:spPr bwMode="auto">
          <a:xfrm>
            <a:off x="0" y="-9525"/>
            <a:ext cx="9144000" cy="5143500"/>
          </a:xfrm>
          <a:prstGeom prst="rect">
            <a:avLst/>
          </a:prstGeom>
          <a:noFill/>
        </p:spPr>
      </p:pic>
      <p:sp>
        <p:nvSpPr>
          <p:cNvPr id="6" name="标题 7"/>
          <p:cNvSpPr>
            <a:spLocks noGrp="1"/>
          </p:cNvSpPr>
          <p:nvPr>
            <p:ph type="title" hasCustomPrompt="1"/>
          </p:nvPr>
        </p:nvSpPr>
        <p:spPr>
          <a:xfrm>
            <a:off x="304800" y="366629"/>
            <a:ext cx="6682740" cy="1165225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zh-CN" dirty="0" smtClean="0"/>
              <a:t>HEADLINE TEXT TO BE PLACED HERE</a:t>
            </a:r>
          </a:p>
        </p:txBody>
      </p:sp>
      <p:sp>
        <p:nvSpPr>
          <p:cNvPr id="8" name="矩形 7"/>
          <p:cNvSpPr/>
          <p:nvPr userDrawn="1"/>
        </p:nvSpPr>
        <p:spPr>
          <a:xfrm>
            <a:off x="-1" y="440923"/>
            <a:ext cx="216000" cy="144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\\BCHIEF-SEVER180\Bchief-server-180\共享\华为\2015\6月\D-201506370-日本十周年物料设计-Yu yang（吴晨）\客户资料\0706\あやとり-01.jpg"/>
          <p:cNvPicPr>
            <a:picLocks noChangeAspect="1" noChangeArrowheads="1"/>
          </p:cNvPicPr>
          <p:nvPr userDrawn="1"/>
        </p:nvPicPr>
        <p:blipFill>
          <a:blip r:embed="rId2" cstate="print"/>
          <a:srcRect r="1420"/>
          <a:stretch>
            <a:fillRect/>
          </a:stretch>
        </p:blipFill>
        <p:spPr bwMode="auto">
          <a:xfrm>
            <a:off x="0" y="-9525"/>
            <a:ext cx="9144000" cy="5143500"/>
          </a:xfrm>
          <a:prstGeom prst="rect">
            <a:avLst/>
          </a:prstGeom>
          <a:noFill/>
        </p:spPr>
      </p:pic>
      <p:sp>
        <p:nvSpPr>
          <p:cNvPr id="6" name="矩形 5"/>
          <p:cNvSpPr/>
          <p:nvPr userDrawn="1"/>
        </p:nvSpPr>
        <p:spPr>
          <a:xfrm>
            <a:off x="-1" y="697488"/>
            <a:ext cx="216000" cy="1440000"/>
          </a:xfrm>
          <a:prstGeom prst="rect">
            <a:avLst/>
          </a:prstGeom>
          <a:solidFill>
            <a:srgbClr val="3760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标题 7"/>
          <p:cNvSpPr>
            <a:spLocks noGrp="1"/>
          </p:cNvSpPr>
          <p:nvPr>
            <p:ph type="title" hasCustomPrompt="1"/>
          </p:nvPr>
        </p:nvSpPr>
        <p:spPr>
          <a:xfrm>
            <a:off x="304800" y="642854"/>
            <a:ext cx="6682740" cy="1165225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37609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zh-CN" dirty="0" smtClean="0"/>
              <a:t>HEADLINE TEXT TO BE PLACED HERE</a:t>
            </a:r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\\BCHIEF-SEVER180\Bchief-server-180\共享\华为\2015\6月\D-201506370-日本十周年物料设计-Yu yang（吴晨）\客户资料\0706\shutterstock_154732499-01.jpg"/>
          <p:cNvPicPr>
            <a:picLocks noChangeAspect="1" noChangeArrowheads="1"/>
          </p:cNvPicPr>
          <p:nvPr userDrawn="1"/>
        </p:nvPicPr>
        <p:blipFill>
          <a:blip r:embed="rId2" cstate="print"/>
          <a:srcRect r="1420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5" name="矩形 4"/>
          <p:cNvSpPr/>
          <p:nvPr userDrawn="1"/>
        </p:nvSpPr>
        <p:spPr>
          <a:xfrm>
            <a:off x="-1" y="582613"/>
            <a:ext cx="216000" cy="144000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标题 7"/>
          <p:cNvSpPr>
            <a:spLocks noGrp="1"/>
          </p:cNvSpPr>
          <p:nvPr>
            <p:ph type="title" hasCustomPrompt="1"/>
          </p:nvPr>
        </p:nvSpPr>
        <p:spPr>
          <a:xfrm>
            <a:off x="304800" y="545699"/>
            <a:ext cx="6682740" cy="1165225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0099C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zh-CN" dirty="0" smtClean="0"/>
              <a:t>HEADLINE TEXT TO BE PLACED HERE</a:t>
            </a:r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 hasCustomPrompt="1"/>
          </p:nvPr>
        </p:nvSpPr>
        <p:spPr>
          <a:xfrm>
            <a:off x="396240" y="461775"/>
            <a:ext cx="8229600" cy="369332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 smtClean="0"/>
              <a:t>HEADLINE TEXT TO BE PLACED HERE</a:t>
            </a:r>
            <a:endParaRPr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0" hasCustomPrompt="1"/>
          </p:nvPr>
        </p:nvSpPr>
        <p:spPr>
          <a:xfrm>
            <a:off x="739776" y="1044576"/>
            <a:ext cx="6903085" cy="395605"/>
          </a:xfrm>
          <a:prstGeom prst="rect">
            <a:avLst/>
          </a:prstGeom>
        </p:spPr>
        <p:txBody>
          <a:bodyPr/>
          <a:lstStyle>
            <a:lvl1pPr>
              <a:buFont typeface="Arial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dirty="0" smtClean="0"/>
              <a:t>Click here to edit the text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 hasCustomPrompt="1"/>
          </p:nvPr>
        </p:nvSpPr>
        <p:spPr>
          <a:xfrm>
            <a:off x="396240" y="415609"/>
            <a:ext cx="8229600" cy="461665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 smtClean="0"/>
              <a:t>HEADLINE TEXT TO BE PLACED HERE</a:t>
            </a:r>
            <a:endParaRPr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0" hasCustomPrompt="1"/>
          </p:nvPr>
        </p:nvSpPr>
        <p:spPr>
          <a:xfrm>
            <a:off x="739776" y="1044576"/>
            <a:ext cx="6903085" cy="395605"/>
          </a:xfrm>
          <a:prstGeom prst="rect">
            <a:avLst/>
          </a:prstGeom>
        </p:spPr>
        <p:txBody>
          <a:bodyPr/>
          <a:lstStyle>
            <a:lvl1pPr>
              <a:buFont typeface="Arial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dirty="0" smtClean="0"/>
              <a:t>Click here to edit the text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7735368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image" Target="../media/image13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image" Target="../media/image12.png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5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K_back_1609.jpg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0" y="-7862"/>
            <a:ext cx="9144000" cy="5151362"/>
          </a:xfrm>
          <a:prstGeom prst="rect">
            <a:avLst/>
          </a:prstGeom>
        </p:spPr>
      </p:pic>
      <p:pic>
        <p:nvPicPr>
          <p:cNvPr id="9" name="図 3" descr="FW_logo_K.png"/>
          <p:cNvPicPr>
            <a:picLocks noChangeAspect="1"/>
          </p:cNvPicPr>
          <p:nvPr userDrawn="1"/>
        </p:nvPicPr>
        <p:blipFill>
          <a:blip r:embed="rId10" cstate="print"/>
          <a:srcRect l="17623" t="33962" r="10936" b="24136"/>
          <a:stretch>
            <a:fillRect/>
          </a:stretch>
        </p:blipFill>
        <p:spPr>
          <a:xfrm>
            <a:off x="7078663" y="4473575"/>
            <a:ext cx="1638300" cy="466725"/>
          </a:xfrm>
          <a:prstGeom prst="rect">
            <a:avLst/>
          </a:prstGeom>
        </p:spPr>
      </p:pic>
      <p:pic>
        <p:nvPicPr>
          <p:cNvPr id="12" name="図 2" descr="KV_K.png"/>
          <p:cNvPicPr>
            <a:picLocks noChangeAspect="1"/>
          </p:cNvPicPr>
          <p:nvPr userDrawn="1"/>
        </p:nvPicPr>
        <p:blipFill>
          <a:blip r:embed="rId11" cstate="print"/>
          <a:srcRect t="30794" r="12381"/>
          <a:stretch>
            <a:fillRect/>
          </a:stretch>
        </p:blipFill>
        <p:spPr>
          <a:xfrm>
            <a:off x="4637314" y="0"/>
            <a:ext cx="4506686" cy="355963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34" r:id="rId3"/>
    <p:sldLayoutId id="2147483837" r:id="rId4"/>
    <p:sldLayoutId id="2147483838" r:id="rId5"/>
    <p:sldLayoutId id="2147483839" r:id="rId6"/>
    <p:sldLayoutId id="2147483848" r:id="rId7"/>
  </p:sldLayoutIdLst>
  <p:transition advClick="0" advTm="8000"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FrutigerNext LT Medium" pitchFamily="34" charset="0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5pPr>
      <a:lvl6pPr marL="34280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17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426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23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06" indent="-257106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064" indent="-2142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7021" indent="-171404" algn="l" rtl="0" eaLnBrk="0" fontAlgn="base" hangingPunct="0">
        <a:spcBef>
          <a:spcPct val="20000"/>
        </a:spcBef>
        <a:spcAft>
          <a:spcPct val="0"/>
        </a:spcAft>
        <a:buFont typeface="FrutigerNext LT Medium" pitchFamily="34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830" indent="-171404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639" indent="-17140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447" indent="-1714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256" indent="-1714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064" indent="-1714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3873" indent="-1714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0" descr="K_back_1609.jp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0" y="303"/>
            <a:ext cx="9144000" cy="5142895"/>
          </a:xfrm>
          <a:prstGeom prst="rect">
            <a:avLst/>
          </a:prstGeom>
        </p:spPr>
      </p:pic>
      <p:pic>
        <p:nvPicPr>
          <p:cNvPr id="3" name="図 3" descr="FW_logo_K.png"/>
          <p:cNvPicPr>
            <a:picLocks noChangeAspect="1"/>
          </p:cNvPicPr>
          <p:nvPr userDrawn="1"/>
        </p:nvPicPr>
        <p:blipFill>
          <a:blip r:embed="rId8" cstate="print"/>
          <a:srcRect l="17623" t="33962" r="10936" b="24136"/>
          <a:stretch>
            <a:fillRect/>
          </a:stretch>
        </p:blipFill>
        <p:spPr>
          <a:xfrm>
            <a:off x="7946296" y="4705350"/>
            <a:ext cx="1044000" cy="297418"/>
          </a:xfrm>
          <a:prstGeom prst="rect">
            <a:avLst/>
          </a:prstGeom>
        </p:spPr>
      </p:pic>
      <p:sp>
        <p:nvSpPr>
          <p:cNvPr id="7" name="Rectangle 86"/>
          <p:cNvSpPr>
            <a:spLocks noChangeArrowheads="1"/>
          </p:cNvSpPr>
          <p:nvPr userDrawn="1"/>
        </p:nvSpPr>
        <p:spPr bwMode="auto">
          <a:xfrm>
            <a:off x="142500" y="4702252"/>
            <a:ext cx="1409700" cy="441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784225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endParaRPr lang="de-DE" sz="1200" b="1" dirty="0">
              <a:solidFill>
                <a:schemeClr val="bg1"/>
              </a:solidFill>
              <a:latin typeface="Calibri" pitchFamily="34" charset="0"/>
              <a:ea typeface="MS PGothic" pitchFamily="34" charset="-128"/>
            </a:endParaRPr>
          </a:p>
          <a:p>
            <a:pPr defTabSz="784225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200" b="1" dirty="0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t>Page </a:t>
            </a:r>
            <a:fld id="{E68EC476-442B-4BB7-9603-F1440C241F3D}" type="slidenum">
              <a:rPr lang="de-DE" sz="1200" b="1">
                <a:solidFill>
                  <a:schemeClr val="bg1"/>
                </a:solidFill>
                <a:latin typeface="Calibri" pitchFamily="34" charset="0"/>
                <a:ea typeface="MS PGothic" pitchFamily="34" charset="-128"/>
              </a:rPr>
              <a:pPr defTabSz="784225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sz="1200" b="1" dirty="0">
              <a:solidFill>
                <a:schemeClr val="bg1"/>
              </a:solidFill>
              <a:latin typeface="Calibri" pitchFamily="34" charset="0"/>
              <a:ea typeface="MS PGothic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51" r:id="rId2"/>
    <p:sldLayoutId id="2147483852" r:id="rId3"/>
    <p:sldLayoutId id="2147483853" r:id="rId4"/>
    <p:sldLayoutId id="2147483854" r:id="rId5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000" kern="1200" baseline="0">
          <a:solidFill>
            <a:schemeClr val="tx1"/>
          </a:solidFill>
          <a:latin typeface="Arial" pitchFamily="34" charset="0"/>
          <a:ea typeface="微软雅黑" pitchFamily="34" charset="-122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K_back_1609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303"/>
            <a:ext cx="9144000" cy="5142895"/>
          </a:xfrm>
          <a:prstGeom prst="rect">
            <a:avLst/>
          </a:prstGeom>
        </p:spPr>
      </p:pic>
      <p:pic>
        <p:nvPicPr>
          <p:cNvPr id="10" name="図 4" descr="Copy_K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692299" y="2471715"/>
            <a:ext cx="5761694" cy="965452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1855694" y="1223682"/>
            <a:ext cx="51066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THANK YOU</a:t>
            </a:r>
            <a:endParaRPr lang="zh-CN" altLang="en-US" sz="6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78" descr="内页元素3-1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1"/>
            <a:ext cx="9142810" cy="486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70543" name="Text Box 79"/>
          <p:cNvSpPr txBox="1">
            <a:spLocks noChangeArrowheads="1"/>
          </p:cNvSpPr>
          <p:nvPr/>
        </p:nvSpPr>
        <p:spPr bwMode="auto">
          <a:xfrm>
            <a:off x="652294" y="4850607"/>
            <a:ext cx="1660726" cy="197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8745" tIns="29373" rIns="58745" bIns="29373">
            <a:spAutoFit/>
          </a:bodyPr>
          <a:lstStyle/>
          <a:p>
            <a:pPr defTabSz="587920" eaLnBrk="0" hangingPunct="0">
              <a:defRPr/>
            </a:pPr>
            <a:r>
              <a:rPr lang="en-US" altLang="zh-CN" sz="900" dirty="0">
                <a:solidFill>
                  <a:srgbClr val="000000"/>
                </a:solidFill>
                <a:latin typeface="FrutigerNext LT Bold" pitchFamily="20" charset="0"/>
                <a:ea typeface="ＭＳ Ｐゴシック" pitchFamily="34" charset="-128"/>
              </a:rPr>
              <a:t>HISILICON SEMICONDUCTOR</a:t>
            </a:r>
          </a:p>
        </p:txBody>
      </p:sp>
      <p:sp>
        <p:nvSpPr>
          <p:cNvPr id="1470544" name="Rectangle 8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31340" y="4801792"/>
            <a:ext cx="1057000" cy="826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eaLnBrk="0" hangingPunct="0">
              <a:lnSpc>
                <a:spcPct val="85000"/>
              </a:lnSpc>
              <a:buClrTx/>
              <a:buSzTx/>
              <a:buFontTx/>
              <a:buNone/>
              <a:defRPr sz="700" b="0">
                <a:latin typeface="FrutigerNext LT Medium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de-DE" altLang="zh-CN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19489376-3423-44BF-A23A-E3188D15E5EE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  <p:grpSp>
        <p:nvGrpSpPr>
          <p:cNvPr id="2" name="Group 81"/>
          <p:cNvGrpSpPr>
            <a:grpSpLocks/>
          </p:cNvGrpSpPr>
          <p:nvPr/>
        </p:nvGrpSpPr>
        <p:grpSpPr bwMode="auto">
          <a:xfrm>
            <a:off x="1" y="4662488"/>
            <a:ext cx="9144000" cy="476250"/>
            <a:chOff x="0" y="3920"/>
            <a:chExt cx="7682" cy="400"/>
          </a:xfrm>
        </p:grpSpPr>
        <p:pic>
          <p:nvPicPr>
            <p:cNvPr id="12348" name="Picture 82" descr="图片1"/>
            <p:cNvPicPr>
              <a:picLocks noChangeAspect="1" noChangeArrowheads="1"/>
            </p:cNvPicPr>
            <p:nvPr userDrawn="1"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0" y="3920"/>
              <a:ext cx="5760" cy="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49" name="Picture 83" descr="图片1"/>
            <p:cNvPicPr>
              <a:picLocks noChangeAspect="1" noChangeArrowheads="1"/>
            </p:cNvPicPr>
            <p:nvPr userDrawn="1"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1539" y="3920"/>
              <a:ext cx="5760" cy="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50" name="Picture 84" descr="图片1"/>
            <p:cNvPicPr>
              <a:picLocks noChangeAspect="1" noChangeArrowheads="1"/>
            </p:cNvPicPr>
            <p:nvPr userDrawn="1"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 rot="10800000">
              <a:off x="6619" y="3920"/>
              <a:ext cx="1063" cy="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70549" name="Text Box 85"/>
          <p:cNvSpPr txBox="1">
            <a:spLocks noChangeArrowheads="1"/>
          </p:cNvSpPr>
          <p:nvPr/>
        </p:nvSpPr>
        <p:spPr bwMode="auto">
          <a:xfrm>
            <a:off x="652292" y="4843464"/>
            <a:ext cx="1726450" cy="197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8745" tIns="29373" rIns="58745" bIns="29373">
            <a:spAutoFit/>
          </a:bodyPr>
          <a:lstStyle/>
          <a:p>
            <a:pPr defTabSz="587920" eaLnBrk="0" hangingPunct="0">
              <a:defRPr/>
            </a:pPr>
            <a:r>
              <a:rPr lang="en-US" altLang="zh-CN" sz="900" dirty="0">
                <a:solidFill>
                  <a:srgbClr val="000000"/>
                </a:solidFill>
                <a:ea typeface="ＭＳ Ｐゴシック" pitchFamily="34" charset="-128"/>
              </a:rPr>
              <a:t>HUAWEI TECHNOLOGIES CO., LTD.</a:t>
            </a:r>
          </a:p>
        </p:txBody>
      </p:sp>
      <p:sp>
        <p:nvSpPr>
          <p:cNvPr id="1470550" name="Rectangle 86"/>
          <p:cNvSpPr>
            <a:spLocks noChangeArrowheads="1"/>
          </p:cNvSpPr>
          <p:nvPr/>
        </p:nvSpPr>
        <p:spPr bwMode="auto">
          <a:xfrm>
            <a:off x="5931340" y="4797030"/>
            <a:ext cx="1057000" cy="826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587920" eaLnBrk="0" hangingPunct="0">
              <a:lnSpc>
                <a:spcPct val="85000"/>
              </a:lnSpc>
              <a:defRPr/>
            </a:pPr>
            <a:endParaRPr lang="de-DE" altLang="zh-CN" sz="700" dirty="0">
              <a:solidFill>
                <a:srgbClr val="000000"/>
              </a:solidFill>
              <a:ea typeface="ＭＳ Ｐゴシック" pitchFamily="34" charset="-128"/>
            </a:endParaRPr>
          </a:p>
          <a:p>
            <a:pPr defTabSz="587920" eaLnBrk="0" hangingPunct="0">
              <a:lnSpc>
                <a:spcPct val="85000"/>
              </a:lnSpc>
              <a:defRPr/>
            </a:pPr>
            <a:r>
              <a:rPr lang="de-DE" altLang="zh-CN" sz="700" dirty="0">
                <a:solidFill>
                  <a:srgbClr val="000000"/>
                </a:solidFill>
                <a:ea typeface="ＭＳ Ｐゴシック" pitchFamily="34" charset="-128"/>
              </a:rPr>
              <a:t>Page </a:t>
            </a:r>
            <a:fld id="{29AAAC29-5793-4E05-B1D3-96317D3A617F}" type="slidenum">
              <a:rPr lang="de-DE" altLang="zh-CN" sz="700">
                <a:solidFill>
                  <a:srgbClr val="000000"/>
                </a:solidFill>
                <a:ea typeface="ＭＳ Ｐゴシック" pitchFamily="34" charset="-128"/>
              </a:rPr>
              <a:pPr defTabSz="587920"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700" dirty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12297" name="Rectangle 88"/>
          <p:cNvSpPr>
            <a:spLocks noGrp="1" noChangeArrowheads="1"/>
          </p:cNvSpPr>
          <p:nvPr>
            <p:ph type="title"/>
          </p:nvPr>
        </p:nvSpPr>
        <p:spPr bwMode="auto">
          <a:xfrm>
            <a:off x="585635" y="205978"/>
            <a:ext cx="8229838" cy="857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68551" tIns="34276" rIns="68551" bIns="3427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298" name="Rectangle 89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5635" y="1200151"/>
            <a:ext cx="8229838" cy="339447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68551" tIns="34276" rIns="68551" bIns="342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470602" name="Rectangle 138"/>
          <p:cNvSpPr>
            <a:spLocks noChangeArrowheads="1"/>
          </p:cNvSpPr>
          <p:nvPr/>
        </p:nvSpPr>
        <p:spPr bwMode="auto">
          <a:xfrm>
            <a:off x="-1844987" y="396479"/>
            <a:ext cx="1844988" cy="3980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5821" tIns="32911" rIns="65821" bIns="32911"/>
          <a:lstStyle/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英文标题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:32-35pt  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颜色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: R153 G0 B0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内部使用字体 </a:t>
            </a:r>
            <a:r>
              <a:rPr lang="en-US" altLang="zh-CN" sz="900" dirty="0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: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en-US" altLang="zh-CN" sz="900" dirty="0" err="1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FrutigerNext</a:t>
            </a:r>
            <a:r>
              <a:rPr lang="en-US" altLang="zh-CN" sz="900" dirty="0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 LT Medium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外部使用字体 </a:t>
            </a:r>
            <a:r>
              <a:rPr lang="en-US" altLang="zh-CN" sz="900" dirty="0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: Arial</a:t>
            </a:r>
          </a:p>
          <a:p>
            <a:pPr marL="257067" indent="-257067" algn="r">
              <a:lnSpc>
                <a:spcPct val="75000"/>
              </a:lnSpc>
              <a:spcBef>
                <a:spcPct val="20000"/>
              </a:spcBef>
              <a:buClr>
                <a:srgbClr val="990000"/>
              </a:buClr>
              <a:defRPr/>
            </a:pPr>
            <a:endParaRPr lang="en-US" altLang="zh-CN" sz="900" dirty="0">
              <a:solidFill>
                <a:srgbClr val="F8F8F8"/>
              </a:solidFill>
              <a:ea typeface="华文细黑" pitchFamily="2" charset="-122"/>
            </a:endParaRP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中文标题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:30-32pt  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颜色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: R153 G0 B0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字体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:</a:t>
            </a: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黑体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endParaRPr lang="zh-CN" altLang="en-US" sz="900" dirty="0">
              <a:solidFill>
                <a:srgbClr val="F8F8F8"/>
              </a:solidFill>
              <a:ea typeface="华文细黑" pitchFamily="2" charset="-122"/>
            </a:endParaRP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endParaRPr lang="zh-CN" altLang="en-US" sz="900" dirty="0">
              <a:solidFill>
                <a:srgbClr val="F8F8F8"/>
              </a:solidFill>
              <a:ea typeface="华文细黑" pitchFamily="2" charset="-122"/>
            </a:endParaRP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endParaRPr lang="zh-CN" altLang="en-US" sz="900" dirty="0">
              <a:solidFill>
                <a:srgbClr val="F8F8F8"/>
              </a:solidFill>
              <a:ea typeface="华文细黑" pitchFamily="2" charset="-122"/>
            </a:endParaRP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英文正文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:20-22pt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子目录 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(2-5</a:t>
            </a: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级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) :18pt  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颜色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:</a:t>
            </a: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黑色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内部使用字体 </a:t>
            </a:r>
            <a:r>
              <a:rPr lang="en-US" altLang="zh-CN" sz="900" dirty="0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: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en-US" altLang="zh-CN" sz="900" dirty="0" err="1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FrutigerNext</a:t>
            </a:r>
            <a:r>
              <a:rPr lang="en-US" altLang="zh-CN" sz="900" dirty="0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 LT Regular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外部使用字体 </a:t>
            </a:r>
            <a:r>
              <a:rPr lang="en-US" altLang="zh-CN" sz="900" dirty="0">
                <a:solidFill>
                  <a:srgbClr val="F8F8F8"/>
                </a:solidFill>
                <a:latin typeface="FrutigerNext LT Medium" pitchFamily="34" charset="0"/>
                <a:ea typeface="华文细黑" pitchFamily="2" charset="-122"/>
              </a:rPr>
              <a:t>: Arial</a:t>
            </a:r>
          </a:p>
          <a:p>
            <a:pPr marL="257067" indent="-257067" algn="r">
              <a:lnSpc>
                <a:spcPct val="75000"/>
              </a:lnSpc>
              <a:spcBef>
                <a:spcPct val="20000"/>
              </a:spcBef>
              <a:buClr>
                <a:srgbClr val="990000"/>
              </a:buClr>
              <a:defRPr/>
            </a:pPr>
            <a:endParaRPr lang="en-US" altLang="zh-CN" sz="900" dirty="0">
              <a:solidFill>
                <a:srgbClr val="F8F8F8"/>
              </a:solidFill>
              <a:ea typeface="华文细黑" pitchFamily="2" charset="-122"/>
            </a:endParaRP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中文正文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:18-20pt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子目录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(2-5</a:t>
            </a: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级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):18pt 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颜色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:</a:t>
            </a: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黑色</a:t>
            </a:r>
          </a:p>
          <a:p>
            <a:pPr marL="257067" indent="-257067" algn="r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字体</a:t>
            </a:r>
            <a:r>
              <a:rPr lang="en-US" altLang="zh-CN" sz="900" dirty="0">
                <a:solidFill>
                  <a:srgbClr val="F8F8F8"/>
                </a:solidFill>
                <a:ea typeface="华文细黑" pitchFamily="2" charset="-122"/>
              </a:rPr>
              <a:t>:</a:t>
            </a:r>
            <a:r>
              <a:rPr lang="zh-CN" altLang="en-US" sz="900" dirty="0">
                <a:solidFill>
                  <a:srgbClr val="F8F8F8"/>
                </a:solidFill>
                <a:ea typeface="华文细黑" pitchFamily="2" charset="-122"/>
              </a:rPr>
              <a:t>细黑体 </a:t>
            </a:r>
            <a:endParaRPr lang="zh-CN" altLang="en-US" sz="900" dirty="0">
              <a:solidFill>
                <a:srgbClr val="080808"/>
              </a:solidFill>
              <a:ea typeface="华文细黑" pitchFamily="2" charset="-122"/>
            </a:endParaRPr>
          </a:p>
        </p:txBody>
      </p:sp>
      <p:sp>
        <p:nvSpPr>
          <p:cNvPr id="1470603" name="Rectangle 139"/>
          <p:cNvSpPr>
            <a:spLocks noChangeArrowheads="1"/>
          </p:cNvSpPr>
          <p:nvPr/>
        </p:nvSpPr>
        <p:spPr bwMode="auto">
          <a:xfrm>
            <a:off x="9268987" y="4084856"/>
            <a:ext cx="920113" cy="238486"/>
          </a:xfrm>
          <a:prstGeom prst="rect">
            <a:avLst/>
          </a:prstGeom>
          <a:solidFill>
            <a:srgbClr val="F8F8F8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68540" tIns="34270" rIns="68540" bIns="34270" anchor="ctr">
            <a:spAutoFit/>
          </a:bodyPr>
          <a:lstStyle/>
          <a:p>
            <a:pPr defTabSz="658138" eaLnBrk="0" hangingPunct="0">
              <a:defRPr/>
            </a:pPr>
            <a:endParaRPr lang="zh-CN" altLang="zh-CN" sz="1100" dirty="0">
              <a:solidFill>
                <a:srgbClr val="000000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grpSp>
        <p:nvGrpSpPr>
          <p:cNvPr id="3" name="Group 140"/>
          <p:cNvGrpSpPr>
            <a:grpSpLocks/>
          </p:cNvGrpSpPr>
          <p:nvPr/>
        </p:nvGrpSpPr>
        <p:grpSpPr bwMode="auto">
          <a:xfrm>
            <a:off x="9352305" y="3958829"/>
            <a:ext cx="741566" cy="138113"/>
            <a:chOff x="6657" y="3492"/>
            <a:chExt cx="527" cy="121"/>
          </a:xfrm>
        </p:grpSpPr>
        <p:sp>
          <p:nvSpPr>
            <p:cNvPr id="1470605" name="Rectangle 141"/>
            <p:cNvSpPr>
              <a:spLocks noChangeArrowheads="1"/>
            </p:cNvSpPr>
            <p:nvPr/>
          </p:nvSpPr>
          <p:spPr bwMode="auto">
            <a:xfrm flipV="1">
              <a:off x="6789" y="3492"/>
              <a:ext cx="132" cy="121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06" name="Rectangle 142"/>
            <p:cNvSpPr>
              <a:spLocks noChangeArrowheads="1"/>
            </p:cNvSpPr>
            <p:nvPr/>
          </p:nvSpPr>
          <p:spPr bwMode="auto">
            <a:xfrm flipV="1">
              <a:off x="6921" y="3492"/>
              <a:ext cx="131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07" name="Rectangle 143"/>
            <p:cNvSpPr>
              <a:spLocks noChangeArrowheads="1"/>
            </p:cNvSpPr>
            <p:nvPr/>
          </p:nvSpPr>
          <p:spPr bwMode="auto">
            <a:xfrm flipV="1">
              <a:off x="7052" y="3492"/>
              <a:ext cx="132" cy="121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08" name="Rectangle 144"/>
            <p:cNvSpPr>
              <a:spLocks noChangeArrowheads="1"/>
            </p:cNvSpPr>
            <p:nvPr/>
          </p:nvSpPr>
          <p:spPr bwMode="auto">
            <a:xfrm flipV="1">
              <a:off x="6657" y="3492"/>
              <a:ext cx="132" cy="121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4" name="Group 145"/>
          <p:cNvGrpSpPr>
            <a:grpSpLocks/>
          </p:cNvGrpSpPr>
          <p:nvPr/>
        </p:nvGrpSpPr>
        <p:grpSpPr bwMode="auto">
          <a:xfrm>
            <a:off x="9352305" y="4652964"/>
            <a:ext cx="741566" cy="136922"/>
            <a:chOff x="6657" y="4103"/>
            <a:chExt cx="527" cy="121"/>
          </a:xfrm>
        </p:grpSpPr>
        <p:sp>
          <p:nvSpPr>
            <p:cNvPr id="1470610" name="Rectangle 146"/>
            <p:cNvSpPr>
              <a:spLocks noChangeArrowheads="1"/>
            </p:cNvSpPr>
            <p:nvPr/>
          </p:nvSpPr>
          <p:spPr bwMode="auto">
            <a:xfrm flipV="1">
              <a:off x="6789" y="4103"/>
              <a:ext cx="132" cy="121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11" name="Rectangle 147"/>
            <p:cNvSpPr>
              <a:spLocks noChangeArrowheads="1"/>
            </p:cNvSpPr>
            <p:nvPr/>
          </p:nvSpPr>
          <p:spPr bwMode="auto">
            <a:xfrm flipV="1">
              <a:off x="6921" y="4103"/>
              <a:ext cx="131" cy="121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12" name="Rectangle 148"/>
            <p:cNvSpPr>
              <a:spLocks noChangeArrowheads="1"/>
            </p:cNvSpPr>
            <p:nvPr/>
          </p:nvSpPr>
          <p:spPr bwMode="auto">
            <a:xfrm flipV="1">
              <a:off x="7052" y="4103"/>
              <a:ext cx="132" cy="121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13" name="Rectangle 149"/>
            <p:cNvSpPr>
              <a:spLocks noChangeArrowheads="1"/>
            </p:cNvSpPr>
            <p:nvPr/>
          </p:nvSpPr>
          <p:spPr bwMode="auto">
            <a:xfrm flipV="1">
              <a:off x="6657" y="4103"/>
              <a:ext cx="132" cy="121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5" name="Group 150"/>
          <p:cNvGrpSpPr>
            <a:grpSpLocks/>
          </p:cNvGrpSpPr>
          <p:nvPr/>
        </p:nvGrpSpPr>
        <p:grpSpPr bwMode="auto">
          <a:xfrm>
            <a:off x="9352305" y="4837510"/>
            <a:ext cx="741566" cy="136922"/>
            <a:chOff x="6657" y="4266"/>
            <a:chExt cx="527" cy="121"/>
          </a:xfrm>
        </p:grpSpPr>
        <p:sp>
          <p:nvSpPr>
            <p:cNvPr id="1470615" name="Rectangle 151"/>
            <p:cNvSpPr>
              <a:spLocks noChangeArrowheads="1"/>
            </p:cNvSpPr>
            <p:nvPr/>
          </p:nvSpPr>
          <p:spPr bwMode="auto">
            <a:xfrm flipV="1">
              <a:off x="6789" y="4266"/>
              <a:ext cx="132" cy="121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16" name="Rectangle 152"/>
            <p:cNvSpPr>
              <a:spLocks noChangeArrowheads="1"/>
            </p:cNvSpPr>
            <p:nvPr/>
          </p:nvSpPr>
          <p:spPr bwMode="auto">
            <a:xfrm flipV="1">
              <a:off x="6921" y="4266"/>
              <a:ext cx="131" cy="121"/>
            </a:xfrm>
            <a:prstGeom prst="rect">
              <a:avLst/>
            </a:prstGeom>
            <a:solidFill>
              <a:srgbClr val="0099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17" name="Rectangle 153"/>
            <p:cNvSpPr>
              <a:spLocks noChangeArrowheads="1"/>
            </p:cNvSpPr>
            <p:nvPr/>
          </p:nvSpPr>
          <p:spPr bwMode="auto">
            <a:xfrm flipV="1">
              <a:off x="7052" y="4266"/>
              <a:ext cx="132" cy="121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18" name="Rectangle 154"/>
            <p:cNvSpPr>
              <a:spLocks noChangeArrowheads="1"/>
            </p:cNvSpPr>
            <p:nvPr/>
          </p:nvSpPr>
          <p:spPr bwMode="auto">
            <a:xfrm flipV="1">
              <a:off x="6657" y="4266"/>
              <a:ext cx="132" cy="121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6" name="Group 155"/>
          <p:cNvGrpSpPr>
            <a:grpSpLocks/>
          </p:cNvGrpSpPr>
          <p:nvPr/>
        </p:nvGrpSpPr>
        <p:grpSpPr bwMode="auto">
          <a:xfrm>
            <a:off x="9352305" y="4145758"/>
            <a:ext cx="741566" cy="136922"/>
            <a:chOff x="6657" y="3656"/>
            <a:chExt cx="527" cy="121"/>
          </a:xfrm>
        </p:grpSpPr>
        <p:sp>
          <p:nvSpPr>
            <p:cNvPr id="1470620" name="Rectangle 156"/>
            <p:cNvSpPr>
              <a:spLocks noChangeArrowheads="1"/>
            </p:cNvSpPr>
            <p:nvPr/>
          </p:nvSpPr>
          <p:spPr bwMode="auto">
            <a:xfrm flipV="1">
              <a:off x="6657" y="3656"/>
              <a:ext cx="132" cy="121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21" name="Rectangle 157"/>
            <p:cNvSpPr>
              <a:spLocks noChangeArrowheads="1"/>
            </p:cNvSpPr>
            <p:nvPr/>
          </p:nvSpPr>
          <p:spPr bwMode="auto">
            <a:xfrm flipV="1">
              <a:off x="6789" y="3656"/>
              <a:ext cx="132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22" name="Rectangle 158"/>
            <p:cNvSpPr>
              <a:spLocks noChangeArrowheads="1"/>
            </p:cNvSpPr>
            <p:nvPr/>
          </p:nvSpPr>
          <p:spPr bwMode="auto">
            <a:xfrm flipV="1">
              <a:off x="6921" y="3656"/>
              <a:ext cx="131" cy="121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23" name="Rectangle 159"/>
            <p:cNvSpPr>
              <a:spLocks noChangeArrowheads="1"/>
            </p:cNvSpPr>
            <p:nvPr/>
          </p:nvSpPr>
          <p:spPr bwMode="auto">
            <a:xfrm flipV="1">
              <a:off x="7052" y="3656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7" name="Group 160"/>
          <p:cNvGrpSpPr>
            <a:grpSpLocks/>
          </p:cNvGrpSpPr>
          <p:nvPr/>
        </p:nvGrpSpPr>
        <p:grpSpPr bwMode="auto">
          <a:xfrm>
            <a:off x="9352305" y="4468417"/>
            <a:ext cx="741566" cy="136922"/>
            <a:chOff x="6657" y="3941"/>
            <a:chExt cx="527" cy="121"/>
          </a:xfrm>
        </p:grpSpPr>
        <p:sp>
          <p:nvSpPr>
            <p:cNvPr id="1470625" name="Rectangle 161"/>
            <p:cNvSpPr>
              <a:spLocks noChangeArrowheads="1"/>
            </p:cNvSpPr>
            <p:nvPr/>
          </p:nvSpPr>
          <p:spPr bwMode="auto">
            <a:xfrm flipV="1">
              <a:off x="6789" y="3941"/>
              <a:ext cx="132" cy="121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26" name="Rectangle 162"/>
            <p:cNvSpPr>
              <a:spLocks noChangeArrowheads="1"/>
            </p:cNvSpPr>
            <p:nvPr/>
          </p:nvSpPr>
          <p:spPr bwMode="auto">
            <a:xfrm flipV="1">
              <a:off x="6921" y="3941"/>
              <a:ext cx="131" cy="121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27" name="Rectangle 163"/>
            <p:cNvSpPr>
              <a:spLocks noChangeArrowheads="1"/>
            </p:cNvSpPr>
            <p:nvPr/>
          </p:nvSpPr>
          <p:spPr bwMode="auto">
            <a:xfrm flipV="1">
              <a:off x="7052" y="3941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28" name="Rectangle 164"/>
            <p:cNvSpPr>
              <a:spLocks noChangeArrowheads="1"/>
            </p:cNvSpPr>
            <p:nvPr/>
          </p:nvSpPr>
          <p:spPr bwMode="auto">
            <a:xfrm flipV="1">
              <a:off x="6657" y="3941"/>
              <a:ext cx="132" cy="121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8" name="Group 165"/>
          <p:cNvGrpSpPr>
            <a:grpSpLocks/>
          </p:cNvGrpSpPr>
          <p:nvPr/>
        </p:nvGrpSpPr>
        <p:grpSpPr bwMode="auto">
          <a:xfrm>
            <a:off x="9352305" y="5023248"/>
            <a:ext cx="741566" cy="136922"/>
            <a:chOff x="6657" y="4430"/>
            <a:chExt cx="527" cy="121"/>
          </a:xfrm>
        </p:grpSpPr>
        <p:sp>
          <p:nvSpPr>
            <p:cNvPr id="1470630" name="Rectangle 166"/>
            <p:cNvSpPr>
              <a:spLocks noChangeArrowheads="1"/>
            </p:cNvSpPr>
            <p:nvPr/>
          </p:nvSpPr>
          <p:spPr bwMode="auto">
            <a:xfrm flipV="1">
              <a:off x="6789" y="4430"/>
              <a:ext cx="132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31" name="Rectangle 167"/>
            <p:cNvSpPr>
              <a:spLocks noChangeArrowheads="1"/>
            </p:cNvSpPr>
            <p:nvPr/>
          </p:nvSpPr>
          <p:spPr bwMode="auto">
            <a:xfrm flipV="1">
              <a:off x="6921" y="4430"/>
              <a:ext cx="131" cy="121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32" name="Rectangle 168"/>
            <p:cNvSpPr>
              <a:spLocks noChangeArrowheads="1"/>
            </p:cNvSpPr>
            <p:nvPr/>
          </p:nvSpPr>
          <p:spPr bwMode="auto">
            <a:xfrm flipV="1">
              <a:off x="7052" y="4430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33" name="Rectangle 169"/>
            <p:cNvSpPr>
              <a:spLocks noChangeArrowheads="1"/>
            </p:cNvSpPr>
            <p:nvPr/>
          </p:nvSpPr>
          <p:spPr bwMode="auto">
            <a:xfrm flipV="1">
              <a:off x="6657" y="4430"/>
              <a:ext cx="132" cy="121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9" name="Group 170"/>
          <p:cNvGrpSpPr>
            <a:grpSpLocks/>
          </p:cNvGrpSpPr>
          <p:nvPr/>
        </p:nvGrpSpPr>
        <p:grpSpPr bwMode="auto">
          <a:xfrm>
            <a:off x="9352305" y="3774282"/>
            <a:ext cx="741566" cy="138113"/>
            <a:chOff x="6657" y="3329"/>
            <a:chExt cx="527" cy="122"/>
          </a:xfrm>
        </p:grpSpPr>
        <p:sp>
          <p:nvSpPr>
            <p:cNvPr id="1470635" name="Rectangle 171"/>
            <p:cNvSpPr>
              <a:spLocks noChangeArrowheads="1"/>
            </p:cNvSpPr>
            <p:nvPr/>
          </p:nvSpPr>
          <p:spPr bwMode="auto">
            <a:xfrm flipV="1">
              <a:off x="6789" y="3329"/>
              <a:ext cx="132" cy="122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36" name="Rectangle 172"/>
            <p:cNvSpPr>
              <a:spLocks noChangeArrowheads="1"/>
            </p:cNvSpPr>
            <p:nvPr/>
          </p:nvSpPr>
          <p:spPr bwMode="auto">
            <a:xfrm flipV="1">
              <a:off x="6921" y="3329"/>
              <a:ext cx="131" cy="122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37" name="Rectangle 173"/>
            <p:cNvSpPr>
              <a:spLocks noChangeArrowheads="1"/>
            </p:cNvSpPr>
            <p:nvPr/>
          </p:nvSpPr>
          <p:spPr bwMode="auto">
            <a:xfrm flipV="1">
              <a:off x="7052" y="3329"/>
              <a:ext cx="132" cy="122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38" name="Rectangle 174"/>
            <p:cNvSpPr>
              <a:spLocks noChangeArrowheads="1"/>
            </p:cNvSpPr>
            <p:nvPr/>
          </p:nvSpPr>
          <p:spPr bwMode="auto">
            <a:xfrm flipV="1">
              <a:off x="6657" y="3329"/>
              <a:ext cx="132" cy="122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0" name="Group 175"/>
          <p:cNvGrpSpPr>
            <a:grpSpLocks/>
          </p:cNvGrpSpPr>
          <p:nvPr/>
        </p:nvGrpSpPr>
        <p:grpSpPr bwMode="auto">
          <a:xfrm>
            <a:off x="9352305" y="3450433"/>
            <a:ext cx="741566" cy="136922"/>
            <a:chOff x="6657" y="3043"/>
            <a:chExt cx="527" cy="121"/>
          </a:xfrm>
        </p:grpSpPr>
        <p:sp>
          <p:nvSpPr>
            <p:cNvPr id="1470640" name="Rectangle 176"/>
            <p:cNvSpPr>
              <a:spLocks noChangeArrowheads="1"/>
            </p:cNvSpPr>
            <p:nvPr/>
          </p:nvSpPr>
          <p:spPr bwMode="auto">
            <a:xfrm flipV="1">
              <a:off x="6921" y="3043"/>
              <a:ext cx="131" cy="121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41" name="Rectangle 177"/>
            <p:cNvSpPr>
              <a:spLocks noChangeArrowheads="1"/>
            </p:cNvSpPr>
            <p:nvPr/>
          </p:nvSpPr>
          <p:spPr bwMode="auto">
            <a:xfrm flipV="1">
              <a:off x="7052" y="3043"/>
              <a:ext cx="132" cy="121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42" name="Rectangle 178"/>
            <p:cNvSpPr>
              <a:spLocks noChangeArrowheads="1"/>
            </p:cNvSpPr>
            <p:nvPr/>
          </p:nvSpPr>
          <p:spPr bwMode="auto">
            <a:xfrm flipV="1">
              <a:off x="6657" y="3043"/>
              <a:ext cx="132" cy="121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43" name="Rectangle 179"/>
            <p:cNvSpPr>
              <a:spLocks noChangeArrowheads="1"/>
            </p:cNvSpPr>
            <p:nvPr/>
          </p:nvSpPr>
          <p:spPr bwMode="auto">
            <a:xfrm flipV="1">
              <a:off x="6789" y="3043"/>
              <a:ext cx="132" cy="121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1" name="Group 180"/>
          <p:cNvGrpSpPr>
            <a:grpSpLocks/>
          </p:cNvGrpSpPr>
          <p:nvPr/>
        </p:nvGrpSpPr>
        <p:grpSpPr bwMode="auto">
          <a:xfrm>
            <a:off x="9352305" y="3265885"/>
            <a:ext cx="741566" cy="138113"/>
            <a:chOff x="6657" y="2881"/>
            <a:chExt cx="527" cy="121"/>
          </a:xfrm>
        </p:grpSpPr>
        <p:sp>
          <p:nvSpPr>
            <p:cNvPr id="1470645" name="Rectangle 181"/>
            <p:cNvSpPr>
              <a:spLocks noChangeArrowheads="1"/>
            </p:cNvSpPr>
            <p:nvPr/>
          </p:nvSpPr>
          <p:spPr bwMode="auto">
            <a:xfrm flipV="1">
              <a:off x="6921" y="2881"/>
              <a:ext cx="131" cy="121"/>
            </a:xfrm>
            <a:prstGeom prst="rect">
              <a:avLst/>
            </a:prstGeom>
            <a:solidFill>
              <a:srgbClr val="B2B2B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46" name="Rectangle 182"/>
            <p:cNvSpPr>
              <a:spLocks noChangeArrowheads="1"/>
            </p:cNvSpPr>
            <p:nvPr/>
          </p:nvSpPr>
          <p:spPr bwMode="auto">
            <a:xfrm flipV="1">
              <a:off x="7052" y="2881"/>
              <a:ext cx="132" cy="121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47" name="Rectangle 183"/>
            <p:cNvSpPr>
              <a:spLocks noChangeArrowheads="1"/>
            </p:cNvSpPr>
            <p:nvPr/>
          </p:nvSpPr>
          <p:spPr bwMode="auto">
            <a:xfrm flipV="1">
              <a:off x="6657" y="2881"/>
              <a:ext cx="132" cy="121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470648" name="Rectangle 184"/>
            <p:cNvSpPr>
              <a:spLocks noChangeArrowheads="1"/>
            </p:cNvSpPr>
            <p:nvPr/>
          </p:nvSpPr>
          <p:spPr bwMode="auto">
            <a:xfrm flipV="1">
              <a:off x="6789" y="2881"/>
              <a:ext cx="132" cy="121"/>
            </a:xfrm>
            <a:prstGeom prst="rect">
              <a:avLst/>
            </a:prstGeom>
            <a:solidFill>
              <a:srgbClr val="080808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sp>
        <p:nvSpPr>
          <p:cNvPr id="1470649" name="Rectangle 185"/>
          <p:cNvSpPr>
            <a:spLocks noChangeArrowheads="1"/>
          </p:cNvSpPr>
          <p:nvPr/>
        </p:nvSpPr>
        <p:spPr bwMode="auto">
          <a:xfrm>
            <a:off x="9199945" y="1697831"/>
            <a:ext cx="1051048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5821" tIns="32911" rIns="65821" bIns="32911"/>
          <a:lstStyle/>
          <a:p>
            <a:pPr marL="257067" indent="-257067">
              <a:lnSpc>
                <a:spcPct val="120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latin typeface="华文细黑" pitchFamily="2" charset="-122"/>
                <a:ea typeface="华文细黑" pitchFamily="2" charset="-122"/>
              </a:rPr>
              <a:t>配色参考方案：</a:t>
            </a:r>
          </a:p>
          <a:p>
            <a:pPr marL="257067" indent="-257067">
              <a:lnSpc>
                <a:spcPct val="120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latin typeface="华文细黑" pitchFamily="2" charset="-122"/>
                <a:ea typeface="华文细黑" pitchFamily="2" charset="-122"/>
              </a:rPr>
              <a:t>建议同一页面内不超过四种颜色，以下是９组配色方案，同一页面内只选择一组使用。</a:t>
            </a:r>
          </a:p>
          <a:p>
            <a:pPr marL="257067" indent="-257067">
              <a:lnSpc>
                <a:spcPct val="120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latin typeface="华文细黑" pitchFamily="2" charset="-122"/>
                <a:ea typeface="华文细黑" pitchFamily="2" charset="-122"/>
              </a:rPr>
              <a:t>（仅供参考）</a:t>
            </a:r>
          </a:p>
        </p:txBody>
      </p:sp>
      <p:sp>
        <p:nvSpPr>
          <p:cNvPr id="1470650" name="Rectangle 186"/>
          <p:cNvSpPr>
            <a:spLocks noChangeArrowheads="1"/>
          </p:cNvSpPr>
          <p:nvPr/>
        </p:nvSpPr>
        <p:spPr bwMode="auto">
          <a:xfrm>
            <a:off x="9199945" y="-46435"/>
            <a:ext cx="1051048" cy="628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5821" tIns="32911" rIns="65821" bIns="32911"/>
          <a:lstStyle/>
          <a:p>
            <a:pPr marL="257067" indent="-257067">
              <a:lnSpc>
                <a:spcPct val="120000"/>
              </a:lnSpc>
              <a:spcBef>
                <a:spcPct val="20000"/>
              </a:spcBef>
              <a:buClr>
                <a:srgbClr val="990000"/>
              </a:buClr>
              <a:defRPr/>
            </a:pPr>
            <a:r>
              <a:rPr lang="zh-CN" altLang="en-US" sz="900" dirty="0">
                <a:solidFill>
                  <a:srgbClr val="F8F8F8"/>
                </a:solidFill>
                <a:latin typeface="华文细黑" pitchFamily="2" charset="-122"/>
                <a:ea typeface="华文细黑" pitchFamily="2" charset="-122"/>
              </a:rPr>
              <a:t>客户或者合作伙伴的标志放在右上角</a:t>
            </a:r>
            <a:r>
              <a:rPr lang="en-US" altLang="zh-CN" sz="900" dirty="0">
                <a:solidFill>
                  <a:srgbClr val="F8F8F8"/>
                </a:solidFill>
                <a:latin typeface="华文细黑" pitchFamily="2" charset="-122"/>
                <a:ea typeface="华文细黑" pitchFamily="2" charset="-122"/>
              </a:rPr>
              <a:t>.</a:t>
            </a:r>
          </a:p>
        </p:txBody>
      </p:sp>
      <p:pic>
        <p:nvPicPr>
          <p:cNvPr id="63" name="Picture 77" descr="Logo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8598937" y="4688379"/>
            <a:ext cx="406054" cy="405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" name="Text Box 85"/>
          <p:cNvSpPr txBox="1">
            <a:spLocks noChangeArrowheads="1"/>
          </p:cNvSpPr>
          <p:nvPr/>
        </p:nvSpPr>
        <p:spPr bwMode="auto">
          <a:xfrm>
            <a:off x="3500712" y="4838519"/>
            <a:ext cx="1239137" cy="197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8745" tIns="29373" rIns="58745" bIns="29373">
            <a:spAutoFit/>
          </a:bodyPr>
          <a:lstStyle/>
          <a:p>
            <a:pPr defTabSz="587920" eaLnBrk="0" hangingPunct="0">
              <a:defRPr/>
            </a:pPr>
            <a:r>
              <a:rPr lang="en-US" altLang="zh-CN" sz="900" dirty="0">
                <a:solidFill>
                  <a:srgbClr val="000000"/>
                </a:solidFill>
                <a:ea typeface="ＭＳ Ｐゴシック" pitchFamily="34" charset="-128"/>
              </a:rPr>
              <a:t>HUAWEI </a:t>
            </a:r>
            <a:r>
              <a:rPr lang="en-US" altLang="zh-CN" sz="900" dirty="0" smtClean="0">
                <a:solidFill>
                  <a:srgbClr val="000000"/>
                </a:solidFill>
                <a:ea typeface="ＭＳ Ｐゴシック" pitchFamily="34" charset="-128"/>
              </a:rPr>
              <a:t>CONFIDENTIAL</a:t>
            </a:r>
            <a:endParaRPr lang="en-US" altLang="zh-CN" sz="900" dirty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  <p:sldLayoutId id="2147483868" r:id="rId12"/>
    <p:sldLayoutId id="2147483869" r:id="rId13"/>
    <p:sldLayoutId id="2147483870" r:id="rId14"/>
  </p:sldLayoutIdLst>
  <p:transition/>
  <p:timing>
    <p:tnLst>
      <p:par>
        <p:cTn id="1" dur="indefinite" restart="never" nodeType="tmRoot"/>
      </p:par>
    </p:tnLst>
  </p:timing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pitchFamily="2" charset="-122"/>
        </a:defRPr>
      </a:lvl5pPr>
      <a:lvl6pPr marL="342755" algn="l" rtl="0" fontAlgn="base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pitchFamily="2" charset="-122"/>
        </a:defRPr>
      </a:lvl6pPr>
      <a:lvl7pPr marL="685511" algn="l" rtl="0" fontAlgn="base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pitchFamily="2" charset="-122"/>
        </a:defRPr>
      </a:lvl7pPr>
      <a:lvl8pPr marL="1028266" algn="l" rtl="0" fontAlgn="base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pitchFamily="2" charset="-122"/>
        </a:defRPr>
      </a:lvl8pPr>
      <a:lvl9pPr marL="1371021" algn="l" rtl="0" fontAlgn="base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pitchFamily="2" charset="-122"/>
        </a:defRPr>
      </a:lvl9pPr>
    </p:titleStyle>
    <p:bodyStyle>
      <a:lvl1pPr marL="257067" indent="-257067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6978" indent="-214222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6888" indent="-171378" algn="l" rtl="0" eaLnBrk="0" fontAlgn="base" hangingPunct="0">
        <a:spcBef>
          <a:spcPct val="20000"/>
        </a:spcBef>
        <a:spcAft>
          <a:spcPct val="0"/>
        </a:spcAft>
        <a:buFont typeface="FrutigerNext LT Medium" pitchFamily="34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643" indent="-171378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399" indent="-17137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154" indent="-171378" algn="l" rtl="0" fontAlgn="base">
        <a:spcBef>
          <a:spcPct val="20000"/>
        </a:spcBef>
        <a:spcAft>
          <a:spcPct val="0"/>
        </a:spcAft>
        <a:buFont typeface="Arial" pitchFamily="34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7909" indent="-171378" algn="l" rtl="0" fontAlgn="base">
        <a:spcBef>
          <a:spcPct val="20000"/>
        </a:spcBef>
        <a:spcAft>
          <a:spcPct val="0"/>
        </a:spcAft>
        <a:buFont typeface="Arial" pitchFamily="34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0665" indent="-171378" algn="l" rtl="0" fontAlgn="base">
        <a:spcBef>
          <a:spcPct val="20000"/>
        </a:spcBef>
        <a:spcAft>
          <a:spcPct val="0"/>
        </a:spcAft>
        <a:buFont typeface="Arial" pitchFamily="34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3420" indent="-171378" algn="l" rtl="0" fontAlgn="base">
        <a:spcBef>
          <a:spcPct val="20000"/>
        </a:spcBef>
        <a:spcAft>
          <a:spcPct val="0"/>
        </a:spcAft>
        <a:buFont typeface="Arial" pitchFamily="34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51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755" algn="l" defTabSz="68551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511" algn="l" defTabSz="68551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266" algn="l" defTabSz="68551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021" algn="l" defTabSz="68551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3777" algn="l" defTabSz="68551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532" algn="l" defTabSz="68551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287" algn="l" defTabSz="68551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043" algn="l" defTabSz="68551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0" descr="K_back_1609.jp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0" y="303"/>
            <a:ext cx="9144000" cy="5142895"/>
          </a:xfrm>
          <a:prstGeom prst="rect">
            <a:avLst/>
          </a:prstGeom>
        </p:spPr>
      </p:pic>
      <p:pic>
        <p:nvPicPr>
          <p:cNvPr id="3" name="図 3" descr="FW_logo_K.png"/>
          <p:cNvPicPr>
            <a:picLocks noChangeAspect="1"/>
          </p:cNvPicPr>
          <p:nvPr userDrawn="1"/>
        </p:nvPicPr>
        <p:blipFill>
          <a:blip r:embed="rId8" cstate="print"/>
          <a:srcRect l="17623" t="33962" r="10936" b="24136"/>
          <a:stretch>
            <a:fillRect/>
          </a:stretch>
        </p:blipFill>
        <p:spPr>
          <a:xfrm>
            <a:off x="7946296" y="4705350"/>
            <a:ext cx="1044000" cy="297418"/>
          </a:xfrm>
          <a:prstGeom prst="rect">
            <a:avLst/>
          </a:prstGeom>
        </p:spPr>
      </p:pic>
      <p:sp>
        <p:nvSpPr>
          <p:cNvPr id="7" name="Rectangle 86"/>
          <p:cNvSpPr>
            <a:spLocks noChangeArrowheads="1"/>
          </p:cNvSpPr>
          <p:nvPr userDrawn="1"/>
        </p:nvSpPr>
        <p:spPr bwMode="auto">
          <a:xfrm>
            <a:off x="142500" y="4702252"/>
            <a:ext cx="1409700" cy="441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784225" eaLnBrk="0" hangingPunct="0">
              <a:lnSpc>
                <a:spcPct val="85000"/>
              </a:lnSpc>
            </a:pPr>
            <a:endParaRPr lang="de-DE" sz="1200" b="1" dirty="0">
              <a:solidFill>
                <a:prstClr val="white"/>
              </a:solidFill>
              <a:ea typeface="MS PGothic" pitchFamily="34" charset="-128"/>
            </a:endParaRPr>
          </a:p>
          <a:p>
            <a:pPr defTabSz="784225" eaLnBrk="0" hangingPunct="0">
              <a:lnSpc>
                <a:spcPct val="85000"/>
              </a:lnSpc>
            </a:pPr>
            <a:r>
              <a:rPr lang="de-DE" sz="1200" b="1" dirty="0">
                <a:solidFill>
                  <a:prstClr val="white"/>
                </a:solidFill>
                <a:ea typeface="MS PGothic" pitchFamily="34" charset="-128"/>
              </a:rPr>
              <a:t>Page </a:t>
            </a:r>
            <a:fld id="{E68EC476-442B-4BB7-9603-F1440C241F3D}" type="slidenum">
              <a:rPr lang="de-DE" sz="1200" b="1">
                <a:solidFill>
                  <a:prstClr val="white"/>
                </a:solidFill>
                <a:ea typeface="MS PGothic" pitchFamily="34" charset="-128"/>
              </a:rPr>
              <a:pPr defTabSz="784225" eaLnBrk="0" hangingPunct="0">
                <a:lnSpc>
                  <a:spcPct val="85000"/>
                </a:lnSpc>
              </a:pPr>
              <a:t>‹#›</a:t>
            </a:fld>
            <a:endParaRPr lang="en-GB" sz="1200" b="1" dirty="0">
              <a:solidFill>
                <a:prstClr val="white"/>
              </a:solidFill>
              <a:ea typeface="MS PGothic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4" r:id="rId2"/>
    <p:sldLayoutId id="2147483875" r:id="rId3"/>
    <p:sldLayoutId id="2147483876" r:id="rId4"/>
    <p:sldLayoutId id="2147483877" r:id="rId5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000" kern="1200" baseline="0">
          <a:solidFill>
            <a:schemeClr val="tx1"/>
          </a:solidFill>
          <a:latin typeface="Arial" pitchFamily="34" charset="0"/>
          <a:ea typeface="微软雅黑" pitchFamily="34" charset="-122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0" descr="K_back_1609.jpg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0" y="303"/>
            <a:ext cx="9144000" cy="5142895"/>
          </a:xfrm>
          <a:prstGeom prst="rect">
            <a:avLst/>
          </a:prstGeom>
        </p:spPr>
      </p:pic>
      <p:pic>
        <p:nvPicPr>
          <p:cNvPr id="3" name="図 3" descr="FW_logo_K.png"/>
          <p:cNvPicPr>
            <a:picLocks noChangeAspect="1"/>
          </p:cNvPicPr>
          <p:nvPr userDrawn="1"/>
        </p:nvPicPr>
        <p:blipFill>
          <a:blip r:embed="rId9" cstate="print"/>
          <a:srcRect l="17623" t="33962" r="10936" b="24136"/>
          <a:stretch>
            <a:fillRect/>
          </a:stretch>
        </p:blipFill>
        <p:spPr>
          <a:xfrm>
            <a:off x="7946296" y="4705350"/>
            <a:ext cx="1044000" cy="297418"/>
          </a:xfrm>
          <a:prstGeom prst="rect">
            <a:avLst/>
          </a:prstGeom>
        </p:spPr>
      </p:pic>
      <p:sp>
        <p:nvSpPr>
          <p:cNvPr id="7" name="Rectangle 86"/>
          <p:cNvSpPr>
            <a:spLocks noChangeArrowheads="1"/>
          </p:cNvSpPr>
          <p:nvPr userDrawn="1"/>
        </p:nvSpPr>
        <p:spPr bwMode="auto">
          <a:xfrm>
            <a:off x="142500" y="4702252"/>
            <a:ext cx="1409700" cy="441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784225" eaLnBrk="0" hangingPunct="0">
              <a:lnSpc>
                <a:spcPct val="85000"/>
              </a:lnSpc>
            </a:pPr>
            <a:endParaRPr lang="de-DE" sz="1200" b="1" dirty="0">
              <a:solidFill>
                <a:prstClr val="white"/>
              </a:solidFill>
              <a:ea typeface="MS PGothic" pitchFamily="34" charset="-128"/>
            </a:endParaRPr>
          </a:p>
          <a:p>
            <a:pPr defTabSz="784225" eaLnBrk="0" hangingPunct="0">
              <a:lnSpc>
                <a:spcPct val="85000"/>
              </a:lnSpc>
            </a:pPr>
            <a:r>
              <a:rPr lang="de-DE" sz="1200" b="1" dirty="0">
                <a:solidFill>
                  <a:prstClr val="white"/>
                </a:solidFill>
                <a:ea typeface="MS PGothic" pitchFamily="34" charset="-128"/>
              </a:rPr>
              <a:t>Page </a:t>
            </a:r>
            <a:fld id="{E68EC476-442B-4BB7-9603-F1440C241F3D}" type="slidenum">
              <a:rPr lang="de-DE" sz="1200" b="1">
                <a:solidFill>
                  <a:prstClr val="white"/>
                </a:solidFill>
                <a:ea typeface="MS PGothic" pitchFamily="34" charset="-128"/>
              </a:rPr>
              <a:pPr defTabSz="784225" eaLnBrk="0" hangingPunct="0">
                <a:lnSpc>
                  <a:spcPct val="85000"/>
                </a:lnSpc>
              </a:pPr>
              <a:t>‹#›</a:t>
            </a:fld>
            <a:endParaRPr lang="en-GB" sz="1200" b="1" dirty="0">
              <a:solidFill>
                <a:prstClr val="white"/>
              </a:solidFill>
              <a:ea typeface="MS PGothic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3" r:id="rId2"/>
    <p:sldLayoutId id="2147483884" r:id="rId3"/>
    <p:sldLayoutId id="2147483885" r:id="rId4"/>
    <p:sldLayoutId id="2147483886" r:id="rId5"/>
    <p:sldLayoutId id="2147483888" r:id="rId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000" kern="1200" baseline="0">
          <a:solidFill>
            <a:schemeClr val="tx1"/>
          </a:solidFill>
          <a:latin typeface="Arial" pitchFamily="34" charset="0"/>
          <a:ea typeface="微软雅黑" pitchFamily="34" charset="-122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3"/>
          <p:cNvSpPr>
            <a:spLocks noGrp="1"/>
          </p:cNvSpPr>
          <p:nvPr>
            <p:ph type="title"/>
          </p:nvPr>
        </p:nvSpPr>
        <p:spPr>
          <a:xfrm>
            <a:off x="100216" y="2416672"/>
            <a:ext cx="5074920" cy="1270111"/>
          </a:xfrm>
        </p:spPr>
        <p:txBody>
          <a:bodyPr/>
          <a:lstStyle/>
          <a:p>
            <a:r>
              <a:rPr lang="pl-PL" altLang="zh-CN" sz="2600" dirty="0" smtClean="0">
                <a:solidFill>
                  <a:srgbClr val="FFC000"/>
                </a:solidFill>
              </a:rPr>
              <a:t>Motivation for a New </a:t>
            </a:r>
            <a:r>
              <a:rPr lang="en-US" altLang="zh-CN" sz="2600" dirty="0" smtClean="0">
                <a:solidFill>
                  <a:srgbClr val="FFC000"/>
                </a:solidFill>
              </a:rPr>
              <a:t>WID</a:t>
            </a:r>
            <a:r>
              <a:rPr lang="pl-PL" altLang="zh-CN" sz="2600" dirty="0" smtClean="0">
                <a:solidFill>
                  <a:srgbClr val="FFC000"/>
                </a:solidFill>
              </a:rPr>
              <a:t>:</a:t>
            </a:r>
            <a:br>
              <a:rPr lang="pl-PL" altLang="zh-CN" sz="2600" dirty="0" smtClean="0">
                <a:solidFill>
                  <a:srgbClr val="FFC000"/>
                </a:solidFill>
              </a:rPr>
            </a:br>
            <a:r>
              <a:rPr lang="en-US" altLang="zh-CN" sz="2600" dirty="0">
                <a:solidFill>
                  <a:srgbClr val="FFC000"/>
                </a:solidFill>
              </a:rPr>
              <a:t>Further enhancements on Video for </a:t>
            </a:r>
            <a:r>
              <a:rPr lang="en-US" altLang="zh-CN" sz="2600" dirty="0" smtClean="0">
                <a:solidFill>
                  <a:srgbClr val="FFC000"/>
                </a:solidFill>
              </a:rPr>
              <a:t>LTE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0216" y="139928"/>
            <a:ext cx="8822400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GB" altLang="en-US" b="1" dirty="0">
                <a:solidFill>
                  <a:schemeClr val="bg1"/>
                </a:solidFill>
              </a:rPr>
              <a:t>3GPP TSG RAN Meeting #74		</a:t>
            </a:r>
            <a:r>
              <a:rPr lang="en-GB" altLang="en-US" b="1" dirty="0" smtClean="0">
                <a:solidFill>
                  <a:schemeClr val="bg1"/>
                </a:solidFill>
              </a:rPr>
              <a:t>RP-162211</a:t>
            </a:r>
            <a:endParaRPr lang="en-US" altLang="en-US" dirty="0">
              <a:solidFill>
                <a:schemeClr val="bg1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chemeClr val="bg1"/>
                </a:solidFill>
              </a:rPr>
              <a:t>Vienna, Austria, 5 - 8 Dec 2016</a:t>
            </a:r>
            <a:r>
              <a:rPr lang="en-GB" altLang="zh-CN" b="1" dirty="0">
                <a:solidFill>
                  <a:schemeClr val="bg1"/>
                </a:solidFill>
              </a:rPr>
              <a:t>	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en-US" altLang="zh-CN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 for: Discussion</a:t>
            </a:r>
          </a:p>
          <a:p>
            <a:pPr eaLnBrk="1" hangingPunct="1"/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Item: </a:t>
            </a:r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10.1.2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CN" altLang="zh-CN" sz="2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569" y="206376"/>
            <a:ext cx="8230864" cy="522287"/>
          </a:xfr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68552" tIns="34276" rIns="68552" bIns="34276" numCol="1" anchor="ctr" anchorCtr="0" compatLnSpc="1">
            <a:prstTxWarp prst="textNoShape">
              <a:avLst/>
            </a:prstTxWarp>
          </a:bodyPr>
          <a:lstStyle/>
          <a:p>
            <a:r>
              <a:rPr lang="en-GB" altLang="ja-JP" sz="2600" b="1" dirty="0" smtClean="0">
                <a:solidFill>
                  <a:srgbClr val="FFC000"/>
                </a:solidFill>
              </a:rPr>
              <a:t>Motivation</a:t>
            </a:r>
            <a:endParaRPr lang="zh-CN" altLang="en-US" sz="2600" b="1" dirty="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8150" y="1139348"/>
            <a:ext cx="7603560" cy="323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ct val="10000"/>
              </a:spcBef>
              <a:buFont typeface="Arial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Arial" charset="0"/>
              </a:rPr>
              <a:t>The video data uses high compression ratio codec (e.g. H.264, H.265), which causes the importance of different video data parts to be quite different, e.g. I-Frame loss will result in a sequence of damaged pictures. </a:t>
            </a:r>
            <a:r>
              <a:rPr lang="en-US" altLang="ja-JP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Currently in LTE the video data is transmitted in one bearer, which is not efficient for video transmission. </a:t>
            </a:r>
          </a:p>
          <a:p>
            <a:pPr marL="342900" indent="-342900" eaLnBrk="1" hangingPunct="1">
              <a:spcBef>
                <a:spcPct val="10000"/>
              </a:spcBef>
              <a:buFont typeface="Arial" pitchFamily="34" charset="0"/>
              <a:buChar char="•"/>
            </a:pPr>
            <a:endParaRPr lang="en-US" altLang="ja-JP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eaLnBrk="1" hangingPunct="1">
              <a:spcBef>
                <a:spcPct val="10000"/>
              </a:spcBef>
              <a:buFont typeface="Arial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Arial" charset="0"/>
              </a:rPr>
              <a:t>Video is a bandwidth consuming service. This kind of consecutive transmission can benefit from retransmission enhancement and rich HARQ feedback, to correct the CQI and adjust the retransmission ratio timely within a video burst.</a:t>
            </a:r>
            <a:endParaRPr lang="en-US" altLang="ja-JP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eaLnBrk="1" hangingPunct="1">
              <a:spcBef>
                <a:spcPct val="10000"/>
              </a:spcBef>
              <a:buFont typeface="Arial" pitchFamily="34" charset="0"/>
              <a:buChar char="•"/>
            </a:pPr>
            <a:endParaRPr lang="en-US" altLang="ja-JP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eaLnBrk="1" hangingPunct="1">
              <a:spcBef>
                <a:spcPct val="10000"/>
              </a:spcBef>
              <a:buFont typeface="Arial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Arial" charset="0"/>
              </a:rPr>
              <a:t>UE battery life is very important for watching video, the enhancement of UE energy saving should be considered </a:t>
            </a:r>
            <a:r>
              <a:rPr lang="en-US" altLang="zh-CN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during data transmission, e.g. CDRX etc. </a:t>
            </a:r>
            <a:endParaRPr lang="en-US" altLang="ja-JP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eaLnBrk="1" hangingPunct="1">
              <a:spcBef>
                <a:spcPct val="10000"/>
              </a:spcBef>
              <a:buFont typeface="Arial" pitchFamily="34" charset="0"/>
              <a:buChar char="•"/>
            </a:pPr>
            <a:endParaRPr lang="en-US" altLang="ja-JP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eaLnBrk="1" hangingPunct="1">
              <a:spcBef>
                <a:spcPct val="10000"/>
              </a:spcBef>
              <a:buFont typeface="Arial" pitchFamily="34" charset="0"/>
              <a:buChar char="•"/>
            </a:pPr>
            <a:r>
              <a:rPr lang="en-US" altLang="ja-JP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 items identified in Rel-14 SI “Study on Context Aware Service Delivery in RAN for LTE” can be further specified in this Rel-15 WID.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323075" y="143430"/>
            <a:ext cx="7952245" cy="857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68552" tIns="34276" rIns="68552" bIns="34276" numCol="1" anchor="ctr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altLang="zh-CN" sz="26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Differentiate the handling of different Video data</a:t>
            </a:r>
            <a:endParaRPr lang="zh-CN" altLang="en-US" sz="26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77958" y="1011293"/>
            <a:ext cx="4373880" cy="332398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328613" lvl="1" indent="-328613">
              <a:lnSpc>
                <a:spcPct val="150000"/>
              </a:lnSpc>
              <a:buClr>
                <a:srgbClr val="599EE9"/>
              </a:buClr>
              <a:buSzPct val="100000"/>
              <a:buFont typeface="Arial" pitchFamily="34" charset="0"/>
              <a:buChar char="•"/>
            </a:pPr>
            <a:r>
              <a:rPr lang="en-US" altLang="zh-CN" sz="1400" dirty="0"/>
              <a:t>Video codec like SVC (</a:t>
            </a:r>
            <a:r>
              <a:rPr lang="en-US" altLang="zh-CN" sz="1400" dirty="0" smtClean="0"/>
              <a:t>Scalable </a:t>
            </a:r>
            <a:r>
              <a:rPr lang="en-US" altLang="zh-CN" sz="1400" dirty="0"/>
              <a:t>Video Coding) has </a:t>
            </a:r>
            <a:r>
              <a:rPr lang="en-US" altLang="zh-CN" sz="1400" dirty="0" smtClean="0"/>
              <a:t>a </a:t>
            </a:r>
            <a:r>
              <a:rPr lang="en-US" altLang="zh-CN" sz="1400" dirty="0" smtClean="0">
                <a:solidFill>
                  <a:srgbClr val="00B050"/>
                </a:solidFill>
              </a:rPr>
              <a:t>basic </a:t>
            </a:r>
            <a:r>
              <a:rPr lang="en-US" altLang="zh-CN" sz="1400" dirty="0">
                <a:solidFill>
                  <a:srgbClr val="00B050"/>
                </a:solidFill>
              </a:rPr>
              <a:t>layer </a:t>
            </a:r>
            <a:r>
              <a:rPr lang="en-US" altLang="zh-CN" sz="1400" dirty="0" smtClean="0"/>
              <a:t>and an </a:t>
            </a:r>
            <a:r>
              <a:rPr lang="en-US" altLang="zh-CN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enhanced </a:t>
            </a:r>
            <a:r>
              <a:rPr lang="en-US" altLang="zh-CN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layer</a:t>
            </a:r>
            <a:r>
              <a:rPr lang="en-US" altLang="zh-CN" sz="1400" dirty="0"/>
              <a:t>.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F</a:t>
            </a:r>
            <a:r>
              <a:rPr lang="en-US" altLang="zh-CN" sz="1400" dirty="0" smtClean="0"/>
              <a:t>rames </a:t>
            </a:r>
            <a:r>
              <a:rPr lang="en-US" altLang="zh-CN" sz="1400" dirty="0"/>
              <a:t>in </a:t>
            </a:r>
            <a:r>
              <a:rPr lang="en-US" altLang="zh-CN" sz="1400" dirty="0" smtClean="0"/>
              <a:t>the basic </a:t>
            </a:r>
            <a:r>
              <a:rPr lang="en-US" altLang="zh-CN" sz="1400" dirty="0"/>
              <a:t>layer </a:t>
            </a:r>
            <a:r>
              <a:rPr lang="en-US" altLang="zh-CN" sz="1400" dirty="0" smtClean="0"/>
              <a:t>are more important</a:t>
            </a:r>
            <a:r>
              <a:rPr lang="en-GB" altLang="zh-CN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28613" lvl="1" indent="-328613">
              <a:lnSpc>
                <a:spcPct val="150000"/>
              </a:lnSpc>
              <a:buClr>
                <a:srgbClr val="599EE9"/>
              </a:buClr>
              <a:buSzPct val="100000"/>
              <a:buFont typeface="Arial" pitchFamily="34" charset="0"/>
              <a:buChar char="•"/>
            </a:pPr>
            <a:endParaRPr lang="en-GB" altLang="zh-CN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328613" lvl="1" indent="-328613">
              <a:lnSpc>
                <a:spcPct val="150000"/>
              </a:lnSpc>
              <a:buClr>
                <a:srgbClr val="599EE9"/>
              </a:buClr>
              <a:buSzPct val="100000"/>
              <a:buFont typeface="Arial" pitchFamily="34" charset="0"/>
              <a:buChar char="•"/>
            </a:pPr>
            <a:endParaRPr lang="en-GB" altLang="zh-CN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328613" lvl="1" indent="-328613">
              <a:lnSpc>
                <a:spcPct val="150000"/>
              </a:lnSpc>
              <a:buClr>
                <a:srgbClr val="599EE9"/>
              </a:buClr>
              <a:buSzPct val="100000"/>
              <a:buFont typeface="Arial" pitchFamily="34" charset="0"/>
              <a:buChar char="•"/>
            </a:pPr>
            <a:r>
              <a:rPr lang="en-US" altLang="zh-CN" sz="1400" dirty="0"/>
              <a:t>Frames in same layer </a:t>
            </a:r>
            <a:r>
              <a:rPr lang="en-US" altLang="zh-CN" sz="1400" dirty="0" smtClean="0"/>
              <a:t>have </a:t>
            </a:r>
            <a:r>
              <a:rPr lang="en-US" altLang="zh-CN" sz="1400" dirty="0"/>
              <a:t>different frame </a:t>
            </a:r>
            <a:r>
              <a:rPr lang="en-US" altLang="zh-CN" sz="1400" dirty="0" smtClean="0"/>
              <a:t>types, </a:t>
            </a:r>
            <a:r>
              <a:rPr lang="en-US" altLang="zh-CN" sz="1400" dirty="0">
                <a:solidFill>
                  <a:srgbClr val="00B050"/>
                </a:solidFill>
              </a:rPr>
              <a:t>I-frames </a:t>
            </a:r>
            <a:r>
              <a:rPr lang="en-US" altLang="zh-CN" sz="1400" dirty="0"/>
              <a:t>and </a:t>
            </a:r>
            <a:r>
              <a:rPr lang="en-US" altLang="zh-CN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P-frames</a:t>
            </a:r>
            <a:r>
              <a:rPr lang="en-US" altLang="zh-CN" sz="1400" dirty="0"/>
              <a:t>.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I-frames are more </a:t>
            </a:r>
            <a:r>
              <a:rPr lang="en-US" altLang="zh-CN" sz="1400" dirty="0" smtClean="0"/>
              <a:t>important.</a:t>
            </a:r>
            <a:endParaRPr lang="zh-CN" altLang="en-US" sz="1400" dirty="0"/>
          </a:p>
          <a:p>
            <a:pPr marL="328613" lvl="1" indent="-328613">
              <a:lnSpc>
                <a:spcPct val="150000"/>
              </a:lnSpc>
              <a:buClr>
                <a:srgbClr val="599EE9"/>
              </a:buClr>
              <a:buSzPct val="100000"/>
              <a:buFont typeface="Arial" pitchFamily="34" charset="0"/>
              <a:buChar char="•"/>
            </a:pPr>
            <a:endParaRPr lang="en-GB" altLang="zh-CN" sz="1400" dirty="0" smtClean="0">
              <a:latin typeface="Arial" pitchFamily="34" charset="0"/>
              <a:cs typeface="Arial" pitchFamily="34" charset="0"/>
            </a:endParaRPr>
          </a:p>
          <a:p>
            <a:pPr marL="328613" lvl="1" indent="-328613">
              <a:lnSpc>
                <a:spcPct val="150000"/>
              </a:lnSpc>
              <a:buClr>
                <a:srgbClr val="599EE9"/>
              </a:buClr>
              <a:buSzPct val="100000"/>
              <a:buFont typeface="Arial" pitchFamily="34" charset="0"/>
              <a:buChar char="•"/>
            </a:pPr>
            <a:r>
              <a:rPr lang="en-US" altLang="zh-CN" sz="1400" dirty="0"/>
              <a:t>Accompanying with video data, game </a:t>
            </a:r>
            <a:r>
              <a:rPr lang="en-US" altLang="zh-CN" sz="1400" dirty="0">
                <a:solidFill>
                  <a:srgbClr val="FF0000"/>
                </a:solidFill>
              </a:rPr>
              <a:t>control data </a:t>
            </a:r>
            <a:r>
              <a:rPr lang="en-US" altLang="zh-CN" sz="1400" dirty="0"/>
              <a:t>and </a:t>
            </a:r>
            <a:r>
              <a:rPr lang="en-US" altLang="zh-CN" sz="1400" dirty="0">
                <a:solidFill>
                  <a:srgbClr val="FF0000"/>
                </a:solidFill>
              </a:rPr>
              <a:t>RTCP control </a:t>
            </a:r>
            <a:r>
              <a:rPr lang="en-US" altLang="zh-CN" sz="1400" dirty="0" smtClean="0">
                <a:solidFill>
                  <a:srgbClr val="FF0000"/>
                </a:solidFill>
              </a:rPr>
              <a:t>data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usually are more </a:t>
            </a:r>
            <a:r>
              <a:rPr lang="en-US" altLang="zh-CN" sz="1400" dirty="0" smtClean="0"/>
              <a:t>important</a:t>
            </a:r>
            <a:r>
              <a:rPr lang="en-GB" altLang="zh-CN" sz="14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en-GB" altLang="zh-CN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323075" y="1193016"/>
            <a:ext cx="4029720" cy="3259986"/>
            <a:chOff x="5109445" y="1216224"/>
            <a:chExt cx="5040669" cy="4335493"/>
          </a:xfrm>
        </p:grpSpPr>
        <p:sp>
          <p:nvSpPr>
            <p:cNvPr id="34" name="圆角矩形 33"/>
            <p:cNvSpPr/>
            <p:nvPr/>
          </p:nvSpPr>
          <p:spPr bwMode="auto">
            <a:xfrm>
              <a:off x="5109445" y="4438774"/>
              <a:ext cx="2901922" cy="1112943"/>
            </a:xfrm>
            <a:prstGeom prst="roundRect">
              <a:avLst>
                <a:gd name="adj" fmla="val 7374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35" name="圆角矩形 34"/>
            <p:cNvSpPr/>
            <p:nvPr/>
          </p:nvSpPr>
          <p:spPr bwMode="auto">
            <a:xfrm>
              <a:off x="5114077" y="3196545"/>
              <a:ext cx="2897290" cy="1136298"/>
            </a:xfrm>
            <a:prstGeom prst="roundRect">
              <a:avLst>
                <a:gd name="adj" fmla="val 7374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36" name="圆角矩形 35"/>
            <p:cNvSpPr/>
            <p:nvPr/>
          </p:nvSpPr>
          <p:spPr bwMode="auto">
            <a:xfrm>
              <a:off x="5114077" y="1216224"/>
              <a:ext cx="2897290" cy="1501553"/>
            </a:xfrm>
            <a:prstGeom prst="roundRect">
              <a:avLst>
                <a:gd name="adj" fmla="val 7374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37" name="AutoShape 4"/>
            <p:cNvSpPr>
              <a:spLocks noChangeArrowheads="1"/>
            </p:cNvSpPr>
            <p:nvPr/>
          </p:nvSpPr>
          <p:spPr bwMode="auto">
            <a:xfrm rot="16200000">
              <a:off x="7028793" y="1478618"/>
              <a:ext cx="333315" cy="307621"/>
            </a:xfrm>
            <a:prstGeom prst="parallelogram">
              <a:avLst>
                <a:gd name="adj" fmla="val 58292"/>
              </a:avLst>
            </a:prstGeom>
            <a:solidFill>
              <a:srgbClr val="00B050"/>
            </a:solidFill>
            <a:ln w="12700">
              <a:solidFill>
                <a:schemeClr val="tx1"/>
              </a:solidFill>
              <a:miter lim="800000"/>
              <a:headEnd/>
              <a:tailEnd type="none" w="med" len="lg"/>
            </a:ln>
            <a:effectLst/>
            <a:ex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8" name="AutoShape 5"/>
            <p:cNvSpPr>
              <a:spLocks noChangeArrowheads="1"/>
            </p:cNvSpPr>
            <p:nvPr/>
          </p:nvSpPr>
          <p:spPr bwMode="auto">
            <a:xfrm rot="16200000">
              <a:off x="6670145" y="1478618"/>
              <a:ext cx="333315" cy="307621"/>
            </a:xfrm>
            <a:prstGeom prst="parallelogram">
              <a:avLst>
                <a:gd name="adj" fmla="val 58292"/>
              </a:avLst>
            </a:prstGeom>
            <a:solidFill>
              <a:srgbClr val="00B050"/>
            </a:solidFill>
            <a:ln w="12700">
              <a:solidFill>
                <a:schemeClr val="tx1"/>
              </a:solidFill>
              <a:miter lim="800000"/>
              <a:headEnd/>
              <a:tailEnd type="none" w="med" len="lg"/>
            </a:ln>
            <a:effectLst/>
            <a:ex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9" name="AutoShape 6"/>
            <p:cNvSpPr>
              <a:spLocks noChangeArrowheads="1"/>
            </p:cNvSpPr>
            <p:nvPr/>
          </p:nvSpPr>
          <p:spPr bwMode="auto">
            <a:xfrm rot="16200000">
              <a:off x="6311496" y="1478618"/>
              <a:ext cx="333315" cy="307621"/>
            </a:xfrm>
            <a:prstGeom prst="parallelogram">
              <a:avLst>
                <a:gd name="adj" fmla="val 58292"/>
              </a:avLst>
            </a:prstGeom>
            <a:solidFill>
              <a:srgbClr val="00B050"/>
            </a:solidFill>
            <a:ln w="12700">
              <a:solidFill>
                <a:schemeClr val="tx1"/>
              </a:solidFill>
              <a:miter lim="800000"/>
              <a:headEnd/>
              <a:tailEnd type="none" w="med" len="lg"/>
            </a:ln>
            <a:effectLst/>
            <a:ex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0" name="AutoShape 7"/>
            <p:cNvSpPr>
              <a:spLocks noChangeArrowheads="1"/>
            </p:cNvSpPr>
            <p:nvPr/>
          </p:nvSpPr>
          <p:spPr bwMode="auto">
            <a:xfrm rot="16200000">
              <a:off x="5952848" y="1478618"/>
              <a:ext cx="333315" cy="307621"/>
            </a:xfrm>
            <a:prstGeom prst="parallelogram">
              <a:avLst>
                <a:gd name="adj" fmla="val 58292"/>
              </a:avLst>
            </a:prstGeom>
            <a:solidFill>
              <a:srgbClr val="00B050"/>
            </a:solidFill>
            <a:ln w="12700">
              <a:solidFill>
                <a:schemeClr val="tx1"/>
              </a:solidFill>
              <a:miter lim="800000"/>
              <a:headEnd/>
              <a:tailEnd type="none" w="med" len="lg"/>
            </a:ln>
            <a:effectLst/>
            <a:ex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1" name="AutoShape 8"/>
            <p:cNvSpPr>
              <a:spLocks noChangeArrowheads="1"/>
            </p:cNvSpPr>
            <p:nvPr/>
          </p:nvSpPr>
          <p:spPr bwMode="auto">
            <a:xfrm rot="16200000">
              <a:off x="5594200" y="1478618"/>
              <a:ext cx="333315" cy="307621"/>
            </a:xfrm>
            <a:prstGeom prst="parallelogram">
              <a:avLst>
                <a:gd name="adj" fmla="val 58292"/>
              </a:avLst>
            </a:prstGeom>
            <a:solidFill>
              <a:srgbClr val="00B050"/>
            </a:solidFill>
            <a:ln w="12700">
              <a:solidFill>
                <a:schemeClr val="tx1"/>
              </a:solidFill>
              <a:miter lim="800000"/>
              <a:headEnd/>
              <a:tailEnd type="none" w="med" len="lg"/>
            </a:ln>
            <a:effectLst/>
            <a:ex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2" name="AutoShape 9"/>
            <p:cNvSpPr>
              <a:spLocks noChangeArrowheads="1"/>
            </p:cNvSpPr>
            <p:nvPr/>
          </p:nvSpPr>
          <p:spPr bwMode="auto">
            <a:xfrm rot="16200000">
              <a:off x="7037492" y="2018404"/>
              <a:ext cx="319096" cy="304441"/>
            </a:xfrm>
            <a:prstGeom prst="parallelogram">
              <a:avLst>
                <a:gd name="adj" fmla="val 68499"/>
              </a:avLst>
            </a:pr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 type="none" w="med" len="lg"/>
            </a:ln>
            <a:effectLst/>
            <a:ex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3" name="AutoShape 10"/>
            <p:cNvSpPr>
              <a:spLocks noChangeArrowheads="1"/>
            </p:cNvSpPr>
            <p:nvPr/>
          </p:nvSpPr>
          <p:spPr bwMode="auto">
            <a:xfrm rot="16200000">
              <a:off x="6678845" y="2018402"/>
              <a:ext cx="319095" cy="304442"/>
            </a:xfrm>
            <a:prstGeom prst="parallelogram">
              <a:avLst>
                <a:gd name="adj" fmla="val 68499"/>
              </a:avLst>
            </a:pr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 type="none" w="med" len="lg"/>
            </a:ln>
            <a:effectLst/>
            <a:ex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5" name="AutoShape 11"/>
            <p:cNvSpPr>
              <a:spLocks noChangeArrowheads="1"/>
            </p:cNvSpPr>
            <p:nvPr/>
          </p:nvSpPr>
          <p:spPr bwMode="auto">
            <a:xfrm rot="16200000">
              <a:off x="6320196" y="2018402"/>
              <a:ext cx="319095" cy="304442"/>
            </a:xfrm>
            <a:prstGeom prst="parallelogram">
              <a:avLst>
                <a:gd name="adj" fmla="val 68499"/>
              </a:avLst>
            </a:pr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 type="none" w="med" len="lg"/>
            </a:ln>
            <a:effectLst/>
            <a:ex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62" name="AutoShape 12"/>
            <p:cNvSpPr>
              <a:spLocks noChangeArrowheads="1"/>
            </p:cNvSpPr>
            <p:nvPr/>
          </p:nvSpPr>
          <p:spPr bwMode="auto">
            <a:xfrm rot="16200000">
              <a:off x="5961548" y="2018402"/>
              <a:ext cx="319095" cy="304442"/>
            </a:xfrm>
            <a:prstGeom prst="parallelogram">
              <a:avLst>
                <a:gd name="adj" fmla="val 68499"/>
              </a:avLst>
            </a:pr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 type="none" w="med" len="lg"/>
            </a:ln>
            <a:effectLst/>
            <a:ex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64" name="AutoShape 13"/>
            <p:cNvSpPr>
              <a:spLocks noChangeArrowheads="1"/>
            </p:cNvSpPr>
            <p:nvPr/>
          </p:nvSpPr>
          <p:spPr bwMode="auto">
            <a:xfrm rot="16200000">
              <a:off x="5602900" y="2018402"/>
              <a:ext cx="319095" cy="304442"/>
            </a:xfrm>
            <a:prstGeom prst="parallelogram">
              <a:avLst>
                <a:gd name="adj" fmla="val 68499"/>
              </a:avLst>
            </a:pr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 type="none" w="med" len="lg"/>
            </a:ln>
            <a:effectLst/>
            <a:extLst/>
          </p:spPr>
          <p:txBody>
            <a:bodyPr wrap="none" anchor="ctr"/>
            <a:lstStyle/>
            <a:p>
              <a:endParaRPr lang="de-DE"/>
            </a:p>
          </p:txBody>
        </p:sp>
        <p:cxnSp>
          <p:nvCxnSpPr>
            <p:cNvPr id="67" name="AutoShape 14"/>
            <p:cNvCxnSpPr>
              <a:cxnSpLocks noChangeShapeType="1"/>
              <a:stCxn id="64" idx="2"/>
              <a:endCxn id="41" idx="5"/>
            </p:cNvCxnSpPr>
            <p:nvPr/>
          </p:nvCxnSpPr>
          <p:spPr bwMode="auto">
            <a:xfrm flipH="1" flipV="1">
              <a:off x="5760858" y="1709427"/>
              <a:ext cx="1590" cy="405919"/>
            </a:xfrm>
            <a:prstGeom prst="straightConnector1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2" name="AutoShape 15"/>
            <p:cNvCxnSpPr>
              <a:cxnSpLocks noChangeShapeType="1"/>
              <a:stCxn id="62" idx="2"/>
              <a:endCxn id="40" idx="5"/>
            </p:cNvCxnSpPr>
            <p:nvPr/>
          </p:nvCxnSpPr>
          <p:spPr bwMode="auto">
            <a:xfrm flipH="1" flipV="1">
              <a:off x="6119506" y="1709427"/>
              <a:ext cx="1590" cy="405919"/>
            </a:xfrm>
            <a:prstGeom prst="straightConnector1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AutoShape 16"/>
            <p:cNvCxnSpPr>
              <a:cxnSpLocks noChangeShapeType="1"/>
              <a:stCxn id="45" idx="2"/>
              <a:endCxn id="39" idx="5"/>
            </p:cNvCxnSpPr>
            <p:nvPr/>
          </p:nvCxnSpPr>
          <p:spPr bwMode="auto">
            <a:xfrm flipH="1" flipV="1">
              <a:off x="6478154" y="1709427"/>
              <a:ext cx="1590" cy="405919"/>
            </a:xfrm>
            <a:prstGeom prst="straightConnector1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AutoShape 17"/>
            <p:cNvCxnSpPr>
              <a:cxnSpLocks noChangeShapeType="1"/>
              <a:stCxn id="43" idx="2"/>
              <a:endCxn id="38" idx="5"/>
            </p:cNvCxnSpPr>
            <p:nvPr/>
          </p:nvCxnSpPr>
          <p:spPr bwMode="auto">
            <a:xfrm flipH="1" flipV="1">
              <a:off x="6836803" y="1709427"/>
              <a:ext cx="1590" cy="405919"/>
            </a:xfrm>
            <a:prstGeom prst="straightConnector1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AutoShape 18"/>
            <p:cNvCxnSpPr>
              <a:cxnSpLocks noChangeShapeType="1"/>
              <a:stCxn id="42" idx="2"/>
              <a:endCxn id="37" idx="5"/>
            </p:cNvCxnSpPr>
            <p:nvPr/>
          </p:nvCxnSpPr>
          <p:spPr bwMode="auto">
            <a:xfrm flipH="1" flipV="1">
              <a:off x="7195451" y="1709427"/>
              <a:ext cx="1590" cy="405920"/>
            </a:xfrm>
            <a:prstGeom prst="straightConnector1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0" name="Text Box 19"/>
            <p:cNvSpPr txBox="1">
              <a:spLocks noChangeArrowheads="1"/>
            </p:cNvSpPr>
            <p:nvPr/>
          </p:nvSpPr>
          <p:spPr bwMode="auto">
            <a:xfrm>
              <a:off x="5397557" y="2281648"/>
              <a:ext cx="475463" cy="1372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1" hangingPunct="1">
                <a:buNone/>
              </a:pPr>
              <a:r>
                <a:rPr lang="en-GB" altLang="de-DE" sz="1200" b="1" dirty="0">
                  <a:latin typeface="Frutiger 45 Light"/>
                </a:rPr>
                <a:t>Layer n</a:t>
              </a:r>
            </a:p>
          </p:txBody>
        </p:sp>
        <p:sp>
          <p:nvSpPr>
            <p:cNvPr id="81" name="Text Box 20"/>
            <p:cNvSpPr txBox="1">
              <a:spLocks noChangeArrowheads="1"/>
            </p:cNvSpPr>
            <p:nvPr/>
          </p:nvSpPr>
          <p:spPr bwMode="auto">
            <a:xfrm>
              <a:off x="5397557" y="1216224"/>
              <a:ext cx="611310" cy="1372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1" hangingPunct="1">
                <a:buNone/>
              </a:pPr>
              <a:r>
                <a:rPr lang="en-GB" altLang="de-DE" sz="1200" b="1" dirty="0">
                  <a:latin typeface="Frutiger 45 Light"/>
                </a:rPr>
                <a:t>Layer n+1</a:t>
              </a:r>
            </a:p>
          </p:txBody>
        </p:sp>
        <p:cxnSp>
          <p:nvCxnSpPr>
            <p:cNvPr id="82" name="AutoShape 21"/>
            <p:cNvCxnSpPr>
              <a:cxnSpLocks noChangeShapeType="1"/>
              <a:stCxn id="64" idx="2"/>
              <a:endCxn id="45" idx="2"/>
            </p:cNvCxnSpPr>
            <p:nvPr/>
          </p:nvCxnSpPr>
          <p:spPr bwMode="auto">
            <a:xfrm rot="5400000" flipH="1" flipV="1">
              <a:off x="6121096" y="1756698"/>
              <a:ext cx="12700" cy="717296"/>
            </a:xfrm>
            <a:prstGeom prst="curvedConnector3">
              <a:avLst>
                <a:gd name="adj1" fmla="val 2563339"/>
              </a:avLst>
            </a:prstGeom>
            <a:noFill/>
            <a:ln w="6350">
              <a:solidFill>
                <a:schemeClr val="tx1"/>
              </a:solidFill>
              <a:prstDash val="dash"/>
              <a:round/>
              <a:headEnd/>
              <a:tailEnd type="triangle" w="sm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AutoShape 22"/>
            <p:cNvCxnSpPr>
              <a:cxnSpLocks noChangeShapeType="1"/>
              <a:stCxn id="64" idx="2"/>
              <a:endCxn id="62" idx="2"/>
            </p:cNvCxnSpPr>
            <p:nvPr/>
          </p:nvCxnSpPr>
          <p:spPr bwMode="auto">
            <a:xfrm rot="5400000" flipH="1" flipV="1">
              <a:off x="5941772" y="1936022"/>
              <a:ext cx="12700" cy="358648"/>
            </a:xfrm>
            <a:prstGeom prst="curvedConnector3">
              <a:avLst>
                <a:gd name="adj1" fmla="val 2563339"/>
              </a:avLst>
            </a:prstGeom>
            <a:noFill/>
            <a:ln w="6350">
              <a:solidFill>
                <a:schemeClr val="tx1"/>
              </a:solidFill>
              <a:prstDash val="dash"/>
              <a:round/>
              <a:headEnd/>
              <a:tailEnd type="triangle" w="sm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AutoShape 23"/>
            <p:cNvCxnSpPr>
              <a:cxnSpLocks noChangeShapeType="1"/>
              <a:stCxn id="45" idx="2"/>
              <a:endCxn id="62" idx="2"/>
            </p:cNvCxnSpPr>
            <p:nvPr/>
          </p:nvCxnSpPr>
          <p:spPr bwMode="auto">
            <a:xfrm rot="16200000" flipV="1">
              <a:off x="6300420" y="1936022"/>
              <a:ext cx="12700" cy="358648"/>
            </a:xfrm>
            <a:prstGeom prst="curvedConnector3">
              <a:avLst>
                <a:gd name="adj1" fmla="val 2563339"/>
              </a:avLst>
            </a:prstGeom>
            <a:noFill/>
            <a:ln w="6350">
              <a:solidFill>
                <a:schemeClr val="tx1"/>
              </a:solidFill>
              <a:prstDash val="dash"/>
              <a:round/>
              <a:headEnd/>
              <a:tailEnd type="triangle" w="sm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AutoShape 24"/>
            <p:cNvCxnSpPr>
              <a:cxnSpLocks noChangeShapeType="1"/>
              <a:stCxn id="45" idx="2"/>
              <a:endCxn id="43" idx="2"/>
            </p:cNvCxnSpPr>
            <p:nvPr/>
          </p:nvCxnSpPr>
          <p:spPr bwMode="auto">
            <a:xfrm rot="5400000" flipH="1" flipV="1">
              <a:off x="6659068" y="1936022"/>
              <a:ext cx="12700" cy="358649"/>
            </a:xfrm>
            <a:prstGeom prst="curvedConnector3">
              <a:avLst>
                <a:gd name="adj1" fmla="val 2563339"/>
              </a:avLst>
            </a:prstGeom>
            <a:noFill/>
            <a:ln w="6350">
              <a:solidFill>
                <a:schemeClr val="tx1"/>
              </a:solidFill>
              <a:prstDash val="dash"/>
              <a:round/>
              <a:headEnd/>
              <a:tailEnd type="triangle" w="sm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" name="AutoShape 25"/>
            <p:cNvCxnSpPr>
              <a:cxnSpLocks noChangeShapeType="1"/>
              <a:stCxn id="42" idx="2"/>
              <a:endCxn id="43" idx="2"/>
            </p:cNvCxnSpPr>
            <p:nvPr/>
          </p:nvCxnSpPr>
          <p:spPr bwMode="auto">
            <a:xfrm rot="16200000" flipV="1">
              <a:off x="7017717" y="1936023"/>
              <a:ext cx="1" cy="358648"/>
            </a:xfrm>
            <a:prstGeom prst="curvedConnector3">
              <a:avLst>
                <a:gd name="adj1" fmla="val 32554500000"/>
              </a:avLst>
            </a:prstGeom>
            <a:noFill/>
            <a:ln w="6350">
              <a:solidFill>
                <a:schemeClr val="tx1"/>
              </a:solidFill>
              <a:prstDash val="dash"/>
              <a:round/>
              <a:headEnd/>
              <a:tailEnd type="triangle" w="sm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AutoShape 26"/>
            <p:cNvCxnSpPr>
              <a:cxnSpLocks noChangeShapeType="1"/>
              <a:stCxn id="42" idx="2"/>
              <a:endCxn id="45" idx="2"/>
            </p:cNvCxnSpPr>
            <p:nvPr/>
          </p:nvCxnSpPr>
          <p:spPr bwMode="auto">
            <a:xfrm rot="16200000" flipV="1">
              <a:off x="6838393" y="1756698"/>
              <a:ext cx="1" cy="717297"/>
            </a:xfrm>
            <a:prstGeom prst="curvedConnector3">
              <a:avLst>
                <a:gd name="adj1" fmla="val 32554500000"/>
              </a:avLst>
            </a:prstGeom>
            <a:noFill/>
            <a:ln w="6350">
              <a:solidFill>
                <a:schemeClr val="tx1"/>
              </a:solidFill>
              <a:prstDash val="dash"/>
              <a:round/>
              <a:headEnd/>
              <a:tailEnd type="triangle" w="sm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AutoShape 27"/>
            <p:cNvCxnSpPr>
              <a:cxnSpLocks noChangeShapeType="1"/>
              <a:stCxn id="41" idx="2"/>
              <a:endCxn id="40" idx="2"/>
            </p:cNvCxnSpPr>
            <p:nvPr/>
          </p:nvCxnSpPr>
          <p:spPr bwMode="auto">
            <a:xfrm rot="5400000" flipV="1">
              <a:off x="5940710" y="1335983"/>
              <a:ext cx="401" cy="358648"/>
            </a:xfrm>
            <a:prstGeom prst="curvedConnector3">
              <a:avLst>
                <a:gd name="adj1" fmla="val -13300000"/>
              </a:avLst>
            </a:prstGeom>
            <a:noFill/>
            <a:ln w="6350">
              <a:solidFill>
                <a:schemeClr val="tx1"/>
              </a:solidFill>
              <a:prstDash val="dash"/>
              <a:round/>
              <a:headEnd/>
              <a:tailEnd type="triangle" w="sm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AutoShape 28"/>
            <p:cNvCxnSpPr>
              <a:cxnSpLocks noChangeShapeType="1"/>
              <a:stCxn id="39" idx="2"/>
              <a:endCxn id="40" idx="2"/>
            </p:cNvCxnSpPr>
            <p:nvPr/>
          </p:nvCxnSpPr>
          <p:spPr bwMode="auto">
            <a:xfrm rot="16200000" flipH="1" flipV="1">
              <a:off x="6298994" y="1336348"/>
              <a:ext cx="401" cy="357919"/>
            </a:xfrm>
            <a:prstGeom prst="curvedConnector3">
              <a:avLst>
                <a:gd name="adj1" fmla="val -13600000"/>
              </a:avLst>
            </a:prstGeom>
            <a:noFill/>
            <a:ln w="6350">
              <a:solidFill>
                <a:schemeClr val="tx1"/>
              </a:solidFill>
              <a:prstDash val="dash"/>
              <a:round/>
              <a:headEnd/>
              <a:tailEnd type="triangle" w="sm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1" name="AutoShape 29"/>
            <p:cNvCxnSpPr>
              <a:cxnSpLocks noChangeShapeType="1"/>
              <a:stCxn id="39" idx="2"/>
              <a:endCxn id="38" idx="2"/>
            </p:cNvCxnSpPr>
            <p:nvPr/>
          </p:nvCxnSpPr>
          <p:spPr bwMode="auto">
            <a:xfrm rot="5400000" flipV="1">
              <a:off x="6657642" y="1335619"/>
              <a:ext cx="401" cy="359377"/>
            </a:xfrm>
            <a:prstGeom prst="curvedConnector3">
              <a:avLst>
                <a:gd name="adj1" fmla="val -12800000"/>
              </a:avLst>
            </a:prstGeom>
            <a:noFill/>
            <a:ln w="6350">
              <a:solidFill>
                <a:schemeClr val="tx1"/>
              </a:solidFill>
              <a:prstDash val="dash"/>
              <a:round/>
              <a:headEnd/>
              <a:tailEnd type="triangle" w="sm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2" name="AutoShape 30"/>
            <p:cNvCxnSpPr>
              <a:cxnSpLocks noChangeShapeType="1"/>
              <a:stCxn id="37" idx="2"/>
              <a:endCxn id="38" idx="2"/>
            </p:cNvCxnSpPr>
            <p:nvPr/>
          </p:nvCxnSpPr>
          <p:spPr bwMode="auto">
            <a:xfrm rot="16200000" flipH="1" flipV="1">
              <a:off x="7016655" y="1335983"/>
              <a:ext cx="401" cy="358648"/>
            </a:xfrm>
            <a:prstGeom prst="curvedConnector3">
              <a:avLst>
                <a:gd name="adj1" fmla="val -13800000"/>
              </a:avLst>
            </a:prstGeom>
            <a:noFill/>
            <a:ln w="6350">
              <a:solidFill>
                <a:schemeClr val="tx1"/>
              </a:solidFill>
              <a:prstDash val="dash"/>
              <a:round/>
              <a:headEnd/>
              <a:tailEnd type="triangle" w="sm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3" name="AutoShape 31"/>
            <p:cNvCxnSpPr>
              <a:cxnSpLocks noChangeShapeType="1"/>
              <a:stCxn id="41" idx="2"/>
              <a:endCxn id="39" idx="2"/>
            </p:cNvCxnSpPr>
            <p:nvPr/>
          </p:nvCxnSpPr>
          <p:spPr bwMode="auto">
            <a:xfrm rot="5400000" flipV="1">
              <a:off x="6119669" y="1157024"/>
              <a:ext cx="401" cy="716567"/>
            </a:xfrm>
            <a:prstGeom prst="curvedConnector3">
              <a:avLst>
                <a:gd name="adj1" fmla="val -20800000"/>
              </a:avLst>
            </a:prstGeom>
            <a:noFill/>
            <a:ln w="6350">
              <a:solidFill>
                <a:schemeClr val="tx1"/>
              </a:solidFill>
              <a:prstDash val="dash"/>
              <a:round/>
              <a:headEnd/>
              <a:tailEnd type="triangle" w="sm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4" name="AutoShape 32"/>
            <p:cNvCxnSpPr>
              <a:cxnSpLocks noChangeShapeType="1"/>
              <a:stCxn id="37" idx="2"/>
              <a:endCxn id="39" idx="2"/>
            </p:cNvCxnSpPr>
            <p:nvPr/>
          </p:nvCxnSpPr>
          <p:spPr bwMode="auto">
            <a:xfrm rot="16200000" flipH="1" flipV="1">
              <a:off x="6836966" y="1156295"/>
              <a:ext cx="401" cy="718026"/>
            </a:xfrm>
            <a:prstGeom prst="curvedConnector3">
              <a:avLst>
                <a:gd name="adj1" fmla="val -21700000"/>
              </a:avLst>
            </a:prstGeom>
            <a:noFill/>
            <a:ln w="6350">
              <a:solidFill>
                <a:schemeClr val="tx1"/>
              </a:solidFill>
              <a:prstDash val="dash"/>
              <a:round/>
              <a:headEnd/>
              <a:tailEnd type="triangle" w="sm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95" name="AutoShape 4"/>
            <p:cNvSpPr>
              <a:spLocks noChangeArrowheads="1"/>
            </p:cNvSpPr>
            <p:nvPr/>
          </p:nvSpPr>
          <p:spPr bwMode="auto">
            <a:xfrm rot="16200000">
              <a:off x="7093773" y="3327427"/>
              <a:ext cx="333315" cy="307621"/>
            </a:xfrm>
            <a:prstGeom prst="parallelogram">
              <a:avLst>
                <a:gd name="adj" fmla="val 58292"/>
              </a:avLst>
            </a:prstGeom>
            <a:solidFill>
              <a:srgbClr val="00B050"/>
            </a:solidFill>
            <a:ln w="12700">
              <a:solidFill>
                <a:schemeClr val="tx1"/>
              </a:solidFill>
              <a:miter lim="800000"/>
              <a:headEnd/>
              <a:tailEnd type="none" w="med" len="lg"/>
            </a:ln>
            <a:effectLst/>
            <a:ex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96" name="AutoShape 5"/>
            <p:cNvSpPr>
              <a:spLocks noChangeArrowheads="1"/>
            </p:cNvSpPr>
            <p:nvPr/>
          </p:nvSpPr>
          <p:spPr bwMode="auto">
            <a:xfrm rot="16200000">
              <a:off x="6735125" y="3327427"/>
              <a:ext cx="333315" cy="307621"/>
            </a:xfrm>
            <a:prstGeom prst="parallelogram">
              <a:avLst>
                <a:gd name="adj" fmla="val 58292"/>
              </a:avLst>
            </a:prstGeom>
            <a:solidFill>
              <a:srgbClr val="00B050">
                <a:alpha val="50000"/>
              </a:srgbClr>
            </a:solidFill>
            <a:ln w="12700">
              <a:solidFill>
                <a:schemeClr val="tx1"/>
              </a:solidFill>
              <a:miter lim="800000"/>
              <a:headEnd/>
              <a:tailEnd type="none" w="med" len="lg"/>
            </a:ln>
            <a:effectLst/>
            <a:ex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97" name="AutoShape 6"/>
            <p:cNvSpPr>
              <a:spLocks noChangeArrowheads="1"/>
            </p:cNvSpPr>
            <p:nvPr/>
          </p:nvSpPr>
          <p:spPr bwMode="auto">
            <a:xfrm rot="16200000">
              <a:off x="6376476" y="3327427"/>
              <a:ext cx="333315" cy="307621"/>
            </a:xfrm>
            <a:prstGeom prst="parallelogram">
              <a:avLst>
                <a:gd name="adj" fmla="val 58292"/>
              </a:avLst>
            </a:pr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 type="none" w="med" len="lg"/>
            </a:ln>
            <a:effectLst/>
            <a:ex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98" name="AutoShape 7"/>
            <p:cNvSpPr>
              <a:spLocks noChangeArrowheads="1"/>
            </p:cNvSpPr>
            <p:nvPr/>
          </p:nvSpPr>
          <p:spPr bwMode="auto">
            <a:xfrm rot="16200000">
              <a:off x="6017828" y="3327427"/>
              <a:ext cx="333315" cy="307621"/>
            </a:xfrm>
            <a:prstGeom prst="parallelogram">
              <a:avLst>
                <a:gd name="adj" fmla="val 58292"/>
              </a:avLst>
            </a:prstGeom>
            <a:solidFill>
              <a:srgbClr val="00B050">
                <a:alpha val="50000"/>
              </a:srgbClr>
            </a:solidFill>
            <a:ln w="12700">
              <a:solidFill>
                <a:schemeClr val="tx1"/>
              </a:solidFill>
              <a:miter lim="800000"/>
              <a:headEnd/>
              <a:tailEnd type="none" w="med" len="lg"/>
            </a:ln>
            <a:effectLst/>
            <a:ex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99" name="AutoShape 8"/>
            <p:cNvSpPr>
              <a:spLocks noChangeArrowheads="1"/>
            </p:cNvSpPr>
            <p:nvPr/>
          </p:nvSpPr>
          <p:spPr bwMode="auto">
            <a:xfrm rot="16200000">
              <a:off x="5659180" y="3327427"/>
              <a:ext cx="333315" cy="307621"/>
            </a:xfrm>
            <a:prstGeom prst="parallelogram">
              <a:avLst>
                <a:gd name="adj" fmla="val 58292"/>
              </a:avLst>
            </a:prstGeom>
            <a:solidFill>
              <a:srgbClr val="00B050"/>
            </a:solidFill>
            <a:ln w="12700">
              <a:solidFill>
                <a:schemeClr val="tx1"/>
              </a:solidFill>
              <a:miter lim="800000"/>
              <a:headEnd/>
              <a:tailEnd type="none" w="med" len="lg"/>
            </a:ln>
            <a:effectLst/>
            <a:ex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00" name="Text Box 19"/>
            <p:cNvSpPr txBox="1">
              <a:spLocks noChangeArrowheads="1"/>
            </p:cNvSpPr>
            <p:nvPr/>
          </p:nvSpPr>
          <p:spPr bwMode="auto">
            <a:xfrm>
              <a:off x="5723030" y="3596740"/>
              <a:ext cx="76944" cy="184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1" hangingPunct="1">
                <a:buNone/>
              </a:pPr>
              <a:r>
                <a:rPr lang="en-GB" altLang="de-DE" sz="1200" dirty="0">
                  <a:latin typeface="Frutiger 45 Light"/>
                </a:rPr>
                <a:t>I</a:t>
              </a:r>
              <a:endParaRPr lang="en-GB" altLang="de-DE" sz="1200" b="1" dirty="0">
                <a:latin typeface="Frutiger 45 Light"/>
              </a:endParaRPr>
            </a:p>
          </p:txBody>
        </p:sp>
        <p:sp>
          <p:nvSpPr>
            <p:cNvPr id="101" name="Text Box 19"/>
            <p:cNvSpPr txBox="1">
              <a:spLocks noChangeArrowheads="1"/>
            </p:cNvSpPr>
            <p:nvPr/>
          </p:nvSpPr>
          <p:spPr bwMode="auto">
            <a:xfrm>
              <a:off x="6130966" y="3611646"/>
              <a:ext cx="153888" cy="184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1" hangingPunct="1">
                <a:buNone/>
              </a:pPr>
              <a:r>
                <a:rPr lang="en-GB" altLang="de-DE" sz="1200" dirty="0" smtClean="0">
                  <a:latin typeface="Frutiger 45 Light"/>
                </a:rPr>
                <a:t>P1</a:t>
              </a:r>
              <a:endParaRPr lang="en-GB" altLang="de-DE" sz="1200" b="1" dirty="0">
                <a:latin typeface="Frutiger 45 Light"/>
              </a:endParaRPr>
            </a:p>
          </p:txBody>
        </p:sp>
        <p:sp>
          <p:nvSpPr>
            <p:cNvPr id="102" name="Text Box 19"/>
            <p:cNvSpPr txBox="1">
              <a:spLocks noChangeArrowheads="1"/>
            </p:cNvSpPr>
            <p:nvPr/>
          </p:nvSpPr>
          <p:spPr bwMode="auto">
            <a:xfrm>
              <a:off x="6513480" y="3627593"/>
              <a:ext cx="153888" cy="184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1" hangingPunct="1">
                <a:buNone/>
              </a:pPr>
              <a:r>
                <a:rPr lang="en-GB" altLang="de-DE" sz="1200" dirty="0" smtClean="0">
                  <a:latin typeface="Frutiger 45 Light"/>
                </a:rPr>
                <a:t>P2</a:t>
              </a:r>
              <a:endParaRPr lang="en-GB" altLang="de-DE" sz="1200" b="1" dirty="0">
                <a:latin typeface="Frutiger 45 Light"/>
              </a:endParaRPr>
            </a:p>
          </p:txBody>
        </p:sp>
        <p:sp>
          <p:nvSpPr>
            <p:cNvPr id="103" name="Text Box 19"/>
            <p:cNvSpPr txBox="1">
              <a:spLocks noChangeArrowheads="1"/>
            </p:cNvSpPr>
            <p:nvPr/>
          </p:nvSpPr>
          <p:spPr bwMode="auto">
            <a:xfrm>
              <a:off x="6879559" y="3643783"/>
              <a:ext cx="153888" cy="184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1" hangingPunct="1">
                <a:buNone/>
              </a:pPr>
              <a:r>
                <a:rPr lang="en-GB" altLang="de-DE" sz="1200" dirty="0" smtClean="0">
                  <a:latin typeface="Frutiger 45 Light"/>
                </a:rPr>
                <a:t>P2</a:t>
              </a:r>
              <a:endParaRPr lang="en-GB" altLang="de-DE" sz="1200" b="1" dirty="0">
                <a:latin typeface="Frutiger 45 Light"/>
              </a:endParaRPr>
            </a:p>
          </p:txBody>
        </p:sp>
        <p:sp>
          <p:nvSpPr>
            <p:cNvPr id="104" name="Text Box 19"/>
            <p:cNvSpPr txBox="1">
              <a:spLocks noChangeArrowheads="1"/>
            </p:cNvSpPr>
            <p:nvPr/>
          </p:nvSpPr>
          <p:spPr bwMode="auto">
            <a:xfrm>
              <a:off x="7277211" y="3647895"/>
              <a:ext cx="76944" cy="184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1" hangingPunct="1">
                <a:buNone/>
              </a:pPr>
              <a:r>
                <a:rPr lang="en-GB" altLang="de-DE" sz="1200" dirty="0">
                  <a:latin typeface="Frutiger 45 Light"/>
                </a:rPr>
                <a:t>I</a:t>
              </a:r>
              <a:endParaRPr lang="en-GB" altLang="de-DE" sz="1200" b="1" dirty="0">
                <a:latin typeface="Frutiger 45 Light"/>
              </a:endParaRPr>
            </a:p>
          </p:txBody>
        </p:sp>
        <p:grpSp>
          <p:nvGrpSpPr>
            <p:cNvPr id="105" name="Group 58"/>
            <p:cNvGrpSpPr>
              <a:grpSpLocks/>
            </p:cNvGrpSpPr>
            <p:nvPr/>
          </p:nvGrpSpPr>
          <p:grpSpPr bwMode="auto">
            <a:xfrm>
              <a:off x="9311386" y="2601788"/>
              <a:ext cx="838728" cy="1257815"/>
              <a:chOff x="195" y="0"/>
              <a:chExt cx="906" cy="1221"/>
            </a:xfrm>
          </p:grpSpPr>
          <p:sp>
            <p:nvSpPr>
              <p:cNvPr id="124" name="Freeform 15664"/>
              <p:cNvSpPr>
                <a:spLocks noEditPoints="1"/>
              </p:cNvSpPr>
              <p:nvPr/>
            </p:nvSpPr>
            <p:spPr bwMode="auto">
              <a:xfrm>
                <a:off x="485" y="764"/>
                <a:ext cx="333" cy="199"/>
              </a:xfrm>
              <a:custGeom>
                <a:avLst/>
                <a:gdLst>
                  <a:gd name="T0" fmla="*/ 159 w 334"/>
                  <a:gd name="T1" fmla="*/ 5 h 199"/>
                  <a:gd name="T2" fmla="*/ 0 w 334"/>
                  <a:gd name="T3" fmla="*/ 107 h 199"/>
                  <a:gd name="T4" fmla="*/ 167 w 334"/>
                  <a:gd name="T5" fmla="*/ 199 h 199"/>
                  <a:gd name="T6" fmla="*/ 334 w 334"/>
                  <a:gd name="T7" fmla="*/ 107 h 199"/>
                  <a:gd name="T8" fmla="*/ 167 w 334"/>
                  <a:gd name="T9" fmla="*/ 0 h 199"/>
                  <a:gd name="T10" fmla="*/ 159 w 334"/>
                  <a:gd name="T11" fmla="*/ 5 h 199"/>
                  <a:gd name="T12" fmla="*/ 58 w 334"/>
                  <a:gd name="T13" fmla="*/ 103 h 199"/>
                  <a:gd name="T14" fmla="*/ 62 w 334"/>
                  <a:gd name="T15" fmla="*/ 100 h 199"/>
                  <a:gd name="T16" fmla="*/ 73 w 334"/>
                  <a:gd name="T17" fmla="*/ 93 h 199"/>
                  <a:gd name="T18" fmla="*/ 89 w 334"/>
                  <a:gd name="T19" fmla="*/ 82 h 199"/>
                  <a:gd name="T20" fmla="*/ 107 w 334"/>
                  <a:gd name="T21" fmla="*/ 72 h 199"/>
                  <a:gd name="T22" fmla="*/ 126 w 334"/>
                  <a:gd name="T23" fmla="*/ 59 h 199"/>
                  <a:gd name="T24" fmla="*/ 144 w 334"/>
                  <a:gd name="T25" fmla="*/ 47 h 199"/>
                  <a:gd name="T26" fmla="*/ 159 w 334"/>
                  <a:gd name="T27" fmla="*/ 39 h 199"/>
                  <a:gd name="T28" fmla="*/ 167 w 334"/>
                  <a:gd name="T29" fmla="*/ 34 h 199"/>
                  <a:gd name="T30" fmla="*/ 175 w 334"/>
                  <a:gd name="T31" fmla="*/ 39 h 199"/>
                  <a:gd name="T32" fmla="*/ 188 w 334"/>
                  <a:gd name="T33" fmla="*/ 49 h 199"/>
                  <a:gd name="T34" fmla="*/ 207 w 334"/>
                  <a:gd name="T35" fmla="*/ 59 h 199"/>
                  <a:gd name="T36" fmla="*/ 226 w 334"/>
                  <a:gd name="T37" fmla="*/ 72 h 199"/>
                  <a:gd name="T38" fmla="*/ 245 w 334"/>
                  <a:gd name="T39" fmla="*/ 84 h 199"/>
                  <a:gd name="T40" fmla="*/ 262 w 334"/>
                  <a:gd name="T41" fmla="*/ 95 h 199"/>
                  <a:gd name="T42" fmla="*/ 274 w 334"/>
                  <a:gd name="T43" fmla="*/ 101 h 199"/>
                  <a:gd name="T44" fmla="*/ 278 w 334"/>
                  <a:gd name="T45" fmla="*/ 104 h 199"/>
                  <a:gd name="T46" fmla="*/ 266 w 334"/>
                  <a:gd name="T47" fmla="*/ 111 h 199"/>
                  <a:gd name="T48" fmla="*/ 251 w 334"/>
                  <a:gd name="T49" fmla="*/ 119 h 199"/>
                  <a:gd name="T50" fmla="*/ 235 w 334"/>
                  <a:gd name="T51" fmla="*/ 128 h 199"/>
                  <a:gd name="T52" fmla="*/ 217 w 334"/>
                  <a:gd name="T53" fmla="*/ 139 h 199"/>
                  <a:gd name="T54" fmla="*/ 199 w 334"/>
                  <a:gd name="T55" fmla="*/ 149 h 199"/>
                  <a:gd name="T56" fmla="*/ 184 w 334"/>
                  <a:gd name="T57" fmla="*/ 157 h 199"/>
                  <a:gd name="T58" fmla="*/ 173 w 334"/>
                  <a:gd name="T59" fmla="*/ 162 h 199"/>
                  <a:gd name="T60" fmla="*/ 167 w 334"/>
                  <a:gd name="T61" fmla="*/ 166 h 199"/>
                  <a:gd name="T62" fmla="*/ 160 w 334"/>
                  <a:gd name="T63" fmla="*/ 162 h 199"/>
                  <a:gd name="T64" fmla="*/ 148 w 334"/>
                  <a:gd name="T65" fmla="*/ 157 h 199"/>
                  <a:gd name="T66" fmla="*/ 133 w 334"/>
                  <a:gd name="T67" fmla="*/ 149 h 199"/>
                  <a:gd name="T68" fmla="*/ 117 w 334"/>
                  <a:gd name="T69" fmla="*/ 139 h 199"/>
                  <a:gd name="T70" fmla="*/ 99 w 334"/>
                  <a:gd name="T71" fmla="*/ 128 h 199"/>
                  <a:gd name="T72" fmla="*/ 81 w 334"/>
                  <a:gd name="T73" fmla="*/ 119 h 199"/>
                  <a:gd name="T74" fmla="*/ 66 w 334"/>
                  <a:gd name="T75" fmla="*/ 111 h 199"/>
                  <a:gd name="T76" fmla="*/ 54 w 334"/>
                  <a:gd name="T77" fmla="*/ 104 h 199"/>
                  <a:gd name="T78" fmla="*/ 55 w 334"/>
                  <a:gd name="T79" fmla="*/ 104 h 199"/>
                  <a:gd name="T80" fmla="*/ 57 w 334"/>
                  <a:gd name="T81" fmla="*/ 103 h 199"/>
                  <a:gd name="T82" fmla="*/ 58 w 334"/>
                  <a:gd name="T83" fmla="*/ 103 h 199"/>
                  <a:gd name="T84" fmla="*/ 58 w 334"/>
                  <a:gd name="T85" fmla="*/ 103 h 19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334" h="199">
                    <a:moveTo>
                      <a:pt x="159" y="5"/>
                    </a:moveTo>
                    <a:lnTo>
                      <a:pt x="0" y="107"/>
                    </a:lnTo>
                    <a:lnTo>
                      <a:pt x="167" y="199"/>
                    </a:lnTo>
                    <a:lnTo>
                      <a:pt x="334" y="107"/>
                    </a:lnTo>
                    <a:lnTo>
                      <a:pt x="167" y="0"/>
                    </a:lnTo>
                    <a:lnTo>
                      <a:pt x="159" y="5"/>
                    </a:lnTo>
                    <a:close/>
                    <a:moveTo>
                      <a:pt x="58" y="103"/>
                    </a:moveTo>
                    <a:lnTo>
                      <a:pt x="62" y="100"/>
                    </a:lnTo>
                    <a:lnTo>
                      <a:pt x="73" y="93"/>
                    </a:lnTo>
                    <a:lnTo>
                      <a:pt x="89" y="82"/>
                    </a:lnTo>
                    <a:lnTo>
                      <a:pt x="107" y="72"/>
                    </a:lnTo>
                    <a:lnTo>
                      <a:pt x="126" y="59"/>
                    </a:lnTo>
                    <a:lnTo>
                      <a:pt x="144" y="47"/>
                    </a:lnTo>
                    <a:lnTo>
                      <a:pt x="159" y="39"/>
                    </a:lnTo>
                    <a:lnTo>
                      <a:pt x="167" y="34"/>
                    </a:lnTo>
                    <a:lnTo>
                      <a:pt x="175" y="39"/>
                    </a:lnTo>
                    <a:lnTo>
                      <a:pt x="188" y="49"/>
                    </a:lnTo>
                    <a:lnTo>
                      <a:pt x="207" y="59"/>
                    </a:lnTo>
                    <a:lnTo>
                      <a:pt x="226" y="72"/>
                    </a:lnTo>
                    <a:lnTo>
                      <a:pt x="245" y="84"/>
                    </a:lnTo>
                    <a:lnTo>
                      <a:pt x="262" y="95"/>
                    </a:lnTo>
                    <a:lnTo>
                      <a:pt x="274" y="101"/>
                    </a:lnTo>
                    <a:lnTo>
                      <a:pt x="278" y="104"/>
                    </a:lnTo>
                    <a:lnTo>
                      <a:pt x="266" y="111"/>
                    </a:lnTo>
                    <a:lnTo>
                      <a:pt x="251" y="119"/>
                    </a:lnTo>
                    <a:lnTo>
                      <a:pt x="235" y="128"/>
                    </a:lnTo>
                    <a:lnTo>
                      <a:pt x="217" y="139"/>
                    </a:lnTo>
                    <a:lnTo>
                      <a:pt x="199" y="149"/>
                    </a:lnTo>
                    <a:lnTo>
                      <a:pt x="184" y="157"/>
                    </a:lnTo>
                    <a:lnTo>
                      <a:pt x="173" y="162"/>
                    </a:lnTo>
                    <a:lnTo>
                      <a:pt x="167" y="166"/>
                    </a:lnTo>
                    <a:lnTo>
                      <a:pt x="160" y="162"/>
                    </a:lnTo>
                    <a:lnTo>
                      <a:pt x="148" y="157"/>
                    </a:lnTo>
                    <a:lnTo>
                      <a:pt x="133" y="149"/>
                    </a:lnTo>
                    <a:lnTo>
                      <a:pt x="117" y="139"/>
                    </a:lnTo>
                    <a:lnTo>
                      <a:pt x="99" y="128"/>
                    </a:lnTo>
                    <a:lnTo>
                      <a:pt x="81" y="119"/>
                    </a:lnTo>
                    <a:lnTo>
                      <a:pt x="66" y="111"/>
                    </a:lnTo>
                    <a:lnTo>
                      <a:pt x="54" y="104"/>
                    </a:lnTo>
                    <a:lnTo>
                      <a:pt x="55" y="104"/>
                    </a:lnTo>
                    <a:lnTo>
                      <a:pt x="57" y="103"/>
                    </a:lnTo>
                    <a:lnTo>
                      <a:pt x="58" y="10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normAutofit fontScale="250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5" name="Freeform 15665"/>
              <p:cNvSpPr>
                <a:spLocks noEditPoints="1"/>
              </p:cNvSpPr>
              <p:nvPr/>
            </p:nvSpPr>
            <p:spPr bwMode="auto">
              <a:xfrm>
                <a:off x="681" y="706"/>
                <a:ext cx="126" cy="125"/>
              </a:xfrm>
              <a:custGeom>
                <a:avLst/>
                <a:gdLst>
                  <a:gd name="T0" fmla="*/ 60 w 130"/>
                  <a:gd name="T1" fmla="*/ 8 h 129"/>
                  <a:gd name="T2" fmla="*/ 0 w 130"/>
                  <a:gd name="T3" fmla="*/ 46 h 129"/>
                  <a:gd name="T4" fmla="*/ 130 w 130"/>
                  <a:gd name="T5" fmla="*/ 129 h 129"/>
                  <a:gd name="T6" fmla="*/ 71 w 130"/>
                  <a:gd name="T7" fmla="*/ 0 h 129"/>
                  <a:gd name="T8" fmla="*/ 60 w 130"/>
                  <a:gd name="T9" fmla="*/ 8 h 129"/>
                  <a:gd name="T10" fmla="*/ 48 w 130"/>
                  <a:gd name="T11" fmla="*/ 43 h 129"/>
                  <a:gd name="T12" fmla="*/ 49 w 130"/>
                  <a:gd name="T13" fmla="*/ 42 h 129"/>
                  <a:gd name="T14" fmla="*/ 52 w 130"/>
                  <a:gd name="T15" fmla="*/ 40 h 129"/>
                  <a:gd name="T16" fmla="*/ 56 w 130"/>
                  <a:gd name="T17" fmla="*/ 38 h 129"/>
                  <a:gd name="T18" fmla="*/ 61 w 130"/>
                  <a:gd name="T19" fmla="*/ 35 h 129"/>
                  <a:gd name="T20" fmla="*/ 65 w 130"/>
                  <a:gd name="T21" fmla="*/ 45 h 129"/>
                  <a:gd name="T22" fmla="*/ 71 w 130"/>
                  <a:gd name="T23" fmla="*/ 54 h 129"/>
                  <a:gd name="T24" fmla="*/ 73 w 130"/>
                  <a:gd name="T25" fmla="*/ 62 h 129"/>
                  <a:gd name="T26" fmla="*/ 76 w 130"/>
                  <a:gd name="T27" fmla="*/ 66 h 129"/>
                  <a:gd name="T28" fmla="*/ 65 w 130"/>
                  <a:gd name="T29" fmla="*/ 59 h 129"/>
                  <a:gd name="T30" fmla="*/ 59 w 130"/>
                  <a:gd name="T31" fmla="*/ 55 h 129"/>
                  <a:gd name="T32" fmla="*/ 50 w 130"/>
                  <a:gd name="T33" fmla="*/ 50 h 129"/>
                  <a:gd name="T34" fmla="*/ 44 w 130"/>
                  <a:gd name="T35" fmla="*/ 46 h 129"/>
                  <a:gd name="T36" fmla="*/ 45 w 130"/>
                  <a:gd name="T37" fmla="*/ 45 h 129"/>
                  <a:gd name="T38" fmla="*/ 46 w 130"/>
                  <a:gd name="T39" fmla="*/ 45 h 129"/>
                  <a:gd name="T40" fmla="*/ 48 w 130"/>
                  <a:gd name="T41" fmla="*/ 43 h 129"/>
                  <a:gd name="T42" fmla="*/ 48 w 130"/>
                  <a:gd name="T43" fmla="*/ 43 h 12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30" h="129">
                    <a:moveTo>
                      <a:pt x="60" y="8"/>
                    </a:moveTo>
                    <a:lnTo>
                      <a:pt x="0" y="46"/>
                    </a:lnTo>
                    <a:lnTo>
                      <a:pt x="130" y="129"/>
                    </a:lnTo>
                    <a:lnTo>
                      <a:pt x="71" y="0"/>
                    </a:lnTo>
                    <a:lnTo>
                      <a:pt x="60" y="8"/>
                    </a:lnTo>
                    <a:close/>
                    <a:moveTo>
                      <a:pt x="48" y="43"/>
                    </a:moveTo>
                    <a:lnTo>
                      <a:pt x="49" y="42"/>
                    </a:lnTo>
                    <a:lnTo>
                      <a:pt x="52" y="40"/>
                    </a:lnTo>
                    <a:lnTo>
                      <a:pt x="56" y="38"/>
                    </a:lnTo>
                    <a:lnTo>
                      <a:pt x="61" y="35"/>
                    </a:lnTo>
                    <a:lnTo>
                      <a:pt x="65" y="45"/>
                    </a:lnTo>
                    <a:lnTo>
                      <a:pt x="71" y="54"/>
                    </a:lnTo>
                    <a:lnTo>
                      <a:pt x="73" y="62"/>
                    </a:lnTo>
                    <a:lnTo>
                      <a:pt x="76" y="66"/>
                    </a:lnTo>
                    <a:lnTo>
                      <a:pt x="65" y="59"/>
                    </a:lnTo>
                    <a:lnTo>
                      <a:pt x="59" y="55"/>
                    </a:lnTo>
                    <a:lnTo>
                      <a:pt x="50" y="50"/>
                    </a:lnTo>
                    <a:lnTo>
                      <a:pt x="44" y="46"/>
                    </a:lnTo>
                    <a:lnTo>
                      <a:pt x="45" y="45"/>
                    </a:lnTo>
                    <a:lnTo>
                      <a:pt x="46" y="45"/>
                    </a:lnTo>
                    <a:lnTo>
                      <a:pt x="48" y="4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normAutofit fontScale="250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6" name="Freeform 15666"/>
              <p:cNvSpPr>
                <a:spLocks noEditPoints="1"/>
              </p:cNvSpPr>
              <p:nvPr/>
            </p:nvSpPr>
            <p:spPr bwMode="auto">
              <a:xfrm>
                <a:off x="490" y="706"/>
                <a:ext cx="132" cy="125"/>
              </a:xfrm>
              <a:custGeom>
                <a:avLst/>
                <a:gdLst>
                  <a:gd name="T0" fmla="*/ 54 w 130"/>
                  <a:gd name="T1" fmla="*/ 13 h 129"/>
                  <a:gd name="T2" fmla="*/ 0 w 130"/>
                  <a:gd name="T3" fmla="*/ 129 h 129"/>
                  <a:gd name="T4" fmla="*/ 130 w 130"/>
                  <a:gd name="T5" fmla="*/ 46 h 129"/>
                  <a:gd name="T6" fmla="*/ 59 w 130"/>
                  <a:gd name="T7" fmla="*/ 0 h 129"/>
                  <a:gd name="T8" fmla="*/ 54 w 130"/>
                  <a:gd name="T9" fmla="*/ 13 h 129"/>
                  <a:gd name="T10" fmla="*/ 69 w 130"/>
                  <a:gd name="T11" fmla="*/ 35 h 129"/>
                  <a:gd name="T12" fmla="*/ 72 w 130"/>
                  <a:gd name="T13" fmla="*/ 36 h 129"/>
                  <a:gd name="T14" fmla="*/ 77 w 130"/>
                  <a:gd name="T15" fmla="*/ 39 h 129"/>
                  <a:gd name="T16" fmla="*/ 82 w 130"/>
                  <a:gd name="T17" fmla="*/ 43 h 129"/>
                  <a:gd name="T18" fmla="*/ 86 w 130"/>
                  <a:gd name="T19" fmla="*/ 46 h 129"/>
                  <a:gd name="T20" fmla="*/ 80 w 130"/>
                  <a:gd name="T21" fmla="*/ 50 h 129"/>
                  <a:gd name="T22" fmla="*/ 73 w 130"/>
                  <a:gd name="T23" fmla="*/ 55 h 129"/>
                  <a:gd name="T24" fmla="*/ 65 w 130"/>
                  <a:gd name="T25" fmla="*/ 59 h 129"/>
                  <a:gd name="T26" fmla="*/ 55 w 130"/>
                  <a:gd name="T27" fmla="*/ 66 h 129"/>
                  <a:gd name="T28" fmla="*/ 58 w 130"/>
                  <a:gd name="T29" fmla="*/ 59 h 129"/>
                  <a:gd name="T30" fmla="*/ 61 w 130"/>
                  <a:gd name="T31" fmla="*/ 53 h 129"/>
                  <a:gd name="T32" fmla="*/ 65 w 130"/>
                  <a:gd name="T33" fmla="*/ 43 h 129"/>
                  <a:gd name="T34" fmla="*/ 69 w 130"/>
                  <a:gd name="T35" fmla="*/ 35 h 12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30" h="129">
                    <a:moveTo>
                      <a:pt x="54" y="13"/>
                    </a:moveTo>
                    <a:lnTo>
                      <a:pt x="0" y="129"/>
                    </a:lnTo>
                    <a:lnTo>
                      <a:pt x="130" y="46"/>
                    </a:lnTo>
                    <a:lnTo>
                      <a:pt x="59" y="0"/>
                    </a:lnTo>
                    <a:lnTo>
                      <a:pt x="54" y="13"/>
                    </a:lnTo>
                    <a:close/>
                    <a:moveTo>
                      <a:pt x="69" y="35"/>
                    </a:moveTo>
                    <a:lnTo>
                      <a:pt x="72" y="36"/>
                    </a:lnTo>
                    <a:lnTo>
                      <a:pt x="77" y="39"/>
                    </a:lnTo>
                    <a:lnTo>
                      <a:pt x="82" y="43"/>
                    </a:lnTo>
                    <a:lnTo>
                      <a:pt x="86" y="46"/>
                    </a:lnTo>
                    <a:lnTo>
                      <a:pt x="80" y="50"/>
                    </a:lnTo>
                    <a:lnTo>
                      <a:pt x="73" y="55"/>
                    </a:lnTo>
                    <a:lnTo>
                      <a:pt x="65" y="59"/>
                    </a:lnTo>
                    <a:lnTo>
                      <a:pt x="55" y="66"/>
                    </a:lnTo>
                    <a:lnTo>
                      <a:pt x="58" y="59"/>
                    </a:lnTo>
                    <a:lnTo>
                      <a:pt x="61" y="53"/>
                    </a:lnTo>
                    <a:lnTo>
                      <a:pt x="65" y="43"/>
                    </a:lnTo>
                    <a:lnTo>
                      <a:pt x="69" y="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normAutofit fontScale="250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7" name="Freeform 15667"/>
              <p:cNvSpPr>
                <a:spLocks noEditPoints="1"/>
              </p:cNvSpPr>
              <p:nvPr/>
            </p:nvSpPr>
            <p:spPr bwMode="auto">
              <a:xfrm>
                <a:off x="565" y="638"/>
                <a:ext cx="173" cy="90"/>
              </a:xfrm>
              <a:custGeom>
                <a:avLst/>
                <a:gdLst>
                  <a:gd name="T0" fmla="*/ 149 w 174"/>
                  <a:gd name="T1" fmla="*/ 0 h 91"/>
                  <a:gd name="T2" fmla="*/ 16 w 174"/>
                  <a:gd name="T3" fmla="*/ 0 h 91"/>
                  <a:gd name="T4" fmla="*/ 0 w 174"/>
                  <a:gd name="T5" fmla="*/ 37 h 91"/>
                  <a:gd name="T6" fmla="*/ 87 w 174"/>
                  <a:gd name="T7" fmla="*/ 91 h 91"/>
                  <a:gd name="T8" fmla="*/ 174 w 174"/>
                  <a:gd name="T9" fmla="*/ 37 h 91"/>
                  <a:gd name="T10" fmla="*/ 157 w 174"/>
                  <a:gd name="T11" fmla="*/ 0 h 91"/>
                  <a:gd name="T12" fmla="*/ 149 w 174"/>
                  <a:gd name="T13" fmla="*/ 0 h 91"/>
                  <a:gd name="T14" fmla="*/ 142 w 174"/>
                  <a:gd name="T15" fmla="*/ 25 h 91"/>
                  <a:gd name="T16" fmla="*/ 142 w 174"/>
                  <a:gd name="T17" fmla="*/ 26 h 91"/>
                  <a:gd name="T18" fmla="*/ 142 w 174"/>
                  <a:gd name="T19" fmla="*/ 26 h 91"/>
                  <a:gd name="T20" fmla="*/ 142 w 174"/>
                  <a:gd name="T21" fmla="*/ 26 h 91"/>
                  <a:gd name="T22" fmla="*/ 144 w 174"/>
                  <a:gd name="T23" fmla="*/ 27 h 91"/>
                  <a:gd name="T24" fmla="*/ 138 w 174"/>
                  <a:gd name="T25" fmla="*/ 31 h 91"/>
                  <a:gd name="T26" fmla="*/ 130 w 174"/>
                  <a:gd name="T27" fmla="*/ 35 h 91"/>
                  <a:gd name="T28" fmla="*/ 122 w 174"/>
                  <a:gd name="T29" fmla="*/ 41 h 91"/>
                  <a:gd name="T30" fmla="*/ 114 w 174"/>
                  <a:gd name="T31" fmla="*/ 46 h 91"/>
                  <a:gd name="T32" fmla="*/ 106 w 174"/>
                  <a:gd name="T33" fmla="*/ 52 h 91"/>
                  <a:gd name="T34" fmla="*/ 98 w 174"/>
                  <a:gd name="T35" fmla="*/ 57 h 91"/>
                  <a:gd name="T36" fmla="*/ 91 w 174"/>
                  <a:gd name="T37" fmla="*/ 61 h 91"/>
                  <a:gd name="T38" fmla="*/ 87 w 174"/>
                  <a:gd name="T39" fmla="*/ 64 h 91"/>
                  <a:gd name="T40" fmla="*/ 83 w 174"/>
                  <a:gd name="T41" fmla="*/ 61 h 91"/>
                  <a:gd name="T42" fmla="*/ 76 w 174"/>
                  <a:gd name="T43" fmla="*/ 57 h 91"/>
                  <a:gd name="T44" fmla="*/ 68 w 174"/>
                  <a:gd name="T45" fmla="*/ 52 h 91"/>
                  <a:gd name="T46" fmla="*/ 60 w 174"/>
                  <a:gd name="T47" fmla="*/ 46 h 91"/>
                  <a:gd name="T48" fmla="*/ 50 w 174"/>
                  <a:gd name="T49" fmla="*/ 41 h 91"/>
                  <a:gd name="T50" fmla="*/ 42 w 174"/>
                  <a:gd name="T51" fmla="*/ 35 h 91"/>
                  <a:gd name="T52" fmla="*/ 35 w 174"/>
                  <a:gd name="T53" fmla="*/ 31 h 91"/>
                  <a:gd name="T54" fmla="*/ 30 w 174"/>
                  <a:gd name="T55" fmla="*/ 27 h 91"/>
                  <a:gd name="T56" fmla="*/ 30 w 174"/>
                  <a:gd name="T57" fmla="*/ 27 h 91"/>
                  <a:gd name="T58" fmla="*/ 31 w 174"/>
                  <a:gd name="T59" fmla="*/ 26 h 91"/>
                  <a:gd name="T60" fmla="*/ 31 w 174"/>
                  <a:gd name="T61" fmla="*/ 25 h 91"/>
                  <a:gd name="T62" fmla="*/ 31 w 174"/>
                  <a:gd name="T63" fmla="*/ 25 h 91"/>
                  <a:gd name="T64" fmla="*/ 39 w 174"/>
                  <a:gd name="T65" fmla="*/ 25 h 91"/>
                  <a:gd name="T66" fmla="*/ 51 w 174"/>
                  <a:gd name="T67" fmla="*/ 25 h 91"/>
                  <a:gd name="T68" fmla="*/ 68 w 174"/>
                  <a:gd name="T69" fmla="*/ 25 h 91"/>
                  <a:gd name="T70" fmla="*/ 87 w 174"/>
                  <a:gd name="T71" fmla="*/ 25 h 91"/>
                  <a:gd name="T72" fmla="*/ 104 w 174"/>
                  <a:gd name="T73" fmla="*/ 25 h 91"/>
                  <a:gd name="T74" fmla="*/ 121 w 174"/>
                  <a:gd name="T75" fmla="*/ 25 h 91"/>
                  <a:gd name="T76" fmla="*/ 134 w 174"/>
                  <a:gd name="T77" fmla="*/ 25 h 91"/>
                  <a:gd name="T78" fmla="*/ 142 w 174"/>
                  <a:gd name="T79" fmla="*/ 25 h 9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174" h="91">
                    <a:moveTo>
                      <a:pt x="149" y="0"/>
                    </a:moveTo>
                    <a:lnTo>
                      <a:pt x="16" y="0"/>
                    </a:lnTo>
                    <a:lnTo>
                      <a:pt x="0" y="37"/>
                    </a:lnTo>
                    <a:lnTo>
                      <a:pt x="87" y="91"/>
                    </a:lnTo>
                    <a:lnTo>
                      <a:pt x="174" y="37"/>
                    </a:lnTo>
                    <a:lnTo>
                      <a:pt x="157" y="0"/>
                    </a:lnTo>
                    <a:lnTo>
                      <a:pt x="149" y="0"/>
                    </a:lnTo>
                    <a:close/>
                    <a:moveTo>
                      <a:pt x="142" y="25"/>
                    </a:moveTo>
                    <a:lnTo>
                      <a:pt x="142" y="26"/>
                    </a:lnTo>
                    <a:lnTo>
                      <a:pt x="144" y="27"/>
                    </a:lnTo>
                    <a:lnTo>
                      <a:pt x="138" y="31"/>
                    </a:lnTo>
                    <a:lnTo>
                      <a:pt x="130" y="35"/>
                    </a:lnTo>
                    <a:lnTo>
                      <a:pt x="122" y="41"/>
                    </a:lnTo>
                    <a:lnTo>
                      <a:pt x="114" y="46"/>
                    </a:lnTo>
                    <a:lnTo>
                      <a:pt x="106" y="52"/>
                    </a:lnTo>
                    <a:lnTo>
                      <a:pt x="98" y="57"/>
                    </a:lnTo>
                    <a:lnTo>
                      <a:pt x="91" y="61"/>
                    </a:lnTo>
                    <a:lnTo>
                      <a:pt x="87" y="64"/>
                    </a:lnTo>
                    <a:lnTo>
                      <a:pt x="83" y="61"/>
                    </a:lnTo>
                    <a:lnTo>
                      <a:pt x="76" y="57"/>
                    </a:lnTo>
                    <a:lnTo>
                      <a:pt x="68" y="52"/>
                    </a:lnTo>
                    <a:lnTo>
                      <a:pt x="60" y="46"/>
                    </a:lnTo>
                    <a:lnTo>
                      <a:pt x="50" y="41"/>
                    </a:lnTo>
                    <a:lnTo>
                      <a:pt x="42" y="35"/>
                    </a:lnTo>
                    <a:lnTo>
                      <a:pt x="35" y="31"/>
                    </a:lnTo>
                    <a:lnTo>
                      <a:pt x="30" y="27"/>
                    </a:lnTo>
                    <a:lnTo>
                      <a:pt x="31" y="26"/>
                    </a:lnTo>
                    <a:lnTo>
                      <a:pt x="31" y="25"/>
                    </a:lnTo>
                    <a:lnTo>
                      <a:pt x="39" y="25"/>
                    </a:lnTo>
                    <a:lnTo>
                      <a:pt x="51" y="25"/>
                    </a:lnTo>
                    <a:lnTo>
                      <a:pt x="68" y="25"/>
                    </a:lnTo>
                    <a:lnTo>
                      <a:pt x="87" y="25"/>
                    </a:lnTo>
                    <a:lnTo>
                      <a:pt x="104" y="25"/>
                    </a:lnTo>
                    <a:lnTo>
                      <a:pt x="121" y="25"/>
                    </a:lnTo>
                    <a:lnTo>
                      <a:pt x="134" y="25"/>
                    </a:lnTo>
                    <a:lnTo>
                      <a:pt x="142" y="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normAutofit fontScale="250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8" name="Freeform 15668"/>
              <p:cNvSpPr>
                <a:spLocks noEditPoints="1"/>
              </p:cNvSpPr>
              <p:nvPr/>
            </p:nvSpPr>
            <p:spPr bwMode="auto">
              <a:xfrm>
                <a:off x="351" y="886"/>
                <a:ext cx="273" cy="241"/>
              </a:xfrm>
              <a:custGeom>
                <a:avLst/>
                <a:gdLst>
                  <a:gd name="T0" fmla="*/ 104 w 273"/>
                  <a:gd name="T1" fmla="*/ 14 h 242"/>
                  <a:gd name="T2" fmla="*/ 0 w 273"/>
                  <a:gd name="T3" fmla="*/ 242 h 242"/>
                  <a:gd name="T4" fmla="*/ 273 w 273"/>
                  <a:gd name="T5" fmla="*/ 90 h 242"/>
                  <a:gd name="T6" fmla="*/ 111 w 273"/>
                  <a:gd name="T7" fmla="*/ 0 h 242"/>
                  <a:gd name="T8" fmla="*/ 104 w 273"/>
                  <a:gd name="T9" fmla="*/ 14 h 242"/>
                  <a:gd name="T10" fmla="*/ 62 w 273"/>
                  <a:gd name="T11" fmla="*/ 172 h 242"/>
                  <a:gd name="T12" fmla="*/ 65 w 273"/>
                  <a:gd name="T13" fmla="*/ 167 h 242"/>
                  <a:gd name="T14" fmla="*/ 70 w 273"/>
                  <a:gd name="T15" fmla="*/ 155 h 242"/>
                  <a:gd name="T16" fmla="*/ 79 w 273"/>
                  <a:gd name="T17" fmla="*/ 136 h 242"/>
                  <a:gd name="T18" fmla="*/ 89 w 273"/>
                  <a:gd name="T19" fmla="*/ 114 h 242"/>
                  <a:gd name="T20" fmla="*/ 100 w 273"/>
                  <a:gd name="T21" fmla="*/ 91 h 242"/>
                  <a:gd name="T22" fmla="*/ 110 w 273"/>
                  <a:gd name="T23" fmla="*/ 70 h 242"/>
                  <a:gd name="T24" fmla="*/ 119 w 273"/>
                  <a:gd name="T25" fmla="*/ 52 h 242"/>
                  <a:gd name="T26" fmla="*/ 125 w 273"/>
                  <a:gd name="T27" fmla="*/ 40 h 242"/>
                  <a:gd name="T28" fmla="*/ 133 w 273"/>
                  <a:gd name="T29" fmla="*/ 44 h 242"/>
                  <a:gd name="T30" fmla="*/ 142 w 273"/>
                  <a:gd name="T31" fmla="*/ 49 h 242"/>
                  <a:gd name="T32" fmla="*/ 153 w 273"/>
                  <a:gd name="T33" fmla="*/ 56 h 242"/>
                  <a:gd name="T34" fmla="*/ 165 w 273"/>
                  <a:gd name="T35" fmla="*/ 63 h 242"/>
                  <a:gd name="T36" fmla="*/ 179 w 273"/>
                  <a:gd name="T37" fmla="*/ 70 h 242"/>
                  <a:gd name="T38" fmla="*/ 191 w 273"/>
                  <a:gd name="T39" fmla="*/ 78 h 242"/>
                  <a:gd name="T40" fmla="*/ 203 w 273"/>
                  <a:gd name="T41" fmla="*/ 84 h 242"/>
                  <a:gd name="T42" fmla="*/ 214 w 273"/>
                  <a:gd name="T43" fmla="*/ 90 h 242"/>
                  <a:gd name="T44" fmla="*/ 202 w 273"/>
                  <a:gd name="T45" fmla="*/ 97 h 242"/>
                  <a:gd name="T46" fmla="*/ 184 w 273"/>
                  <a:gd name="T47" fmla="*/ 106 h 242"/>
                  <a:gd name="T48" fmla="*/ 165 w 273"/>
                  <a:gd name="T49" fmla="*/ 117 h 242"/>
                  <a:gd name="T50" fmla="*/ 145 w 273"/>
                  <a:gd name="T51" fmla="*/ 129 h 242"/>
                  <a:gd name="T52" fmla="*/ 122 w 273"/>
                  <a:gd name="T53" fmla="*/ 141 h 242"/>
                  <a:gd name="T54" fmla="*/ 100 w 273"/>
                  <a:gd name="T55" fmla="*/ 152 h 242"/>
                  <a:gd name="T56" fmla="*/ 80 w 273"/>
                  <a:gd name="T57" fmla="*/ 164 h 242"/>
                  <a:gd name="T58" fmla="*/ 62 w 273"/>
                  <a:gd name="T59" fmla="*/ 174 h 242"/>
                  <a:gd name="T60" fmla="*/ 62 w 273"/>
                  <a:gd name="T61" fmla="*/ 174 h 242"/>
                  <a:gd name="T62" fmla="*/ 62 w 273"/>
                  <a:gd name="T63" fmla="*/ 172 h 242"/>
                  <a:gd name="T64" fmla="*/ 62 w 273"/>
                  <a:gd name="T65" fmla="*/ 172 h 242"/>
                  <a:gd name="T66" fmla="*/ 62 w 273"/>
                  <a:gd name="T67" fmla="*/ 172 h 24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73" h="242">
                    <a:moveTo>
                      <a:pt x="104" y="14"/>
                    </a:moveTo>
                    <a:lnTo>
                      <a:pt x="0" y="242"/>
                    </a:lnTo>
                    <a:lnTo>
                      <a:pt x="273" y="90"/>
                    </a:lnTo>
                    <a:lnTo>
                      <a:pt x="111" y="0"/>
                    </a:lnTo>
                    <a:lnTo>
                      <a:pt x="104" y="14"/>
                    </a:lnTo>
                    <a:close/>
                    <a:moveTo>
                      <a:pt x="62" y="172"/>
                    </a:moveTo>
                    <a:lnTo>
                      <a:pt x="65" y="167"/>
                    </a:lnTo>
                    <a:lnTo>
                      <a:pt x="70" y="155"/>
                    </a:lnTo>
                    <a:lnTo>
                      <a:pt x="79" y="136"/>
                    </a:lnTo>
                    <a:lnTo>
                      <a:pt x="89" y="114"/>
                    </a:lnTo>
                    <a:lnTo>
                      <a:pt x="100" y="91"/>
                    </a:lnTo>
                    <a:lnTo>
                      <a:pt x="110" y="70"/>
                    </a:lnTo>
                    <a:lnTo>
                      <a:pt x="119" y="52"/>
                    </a:lnTo>
                    <a:lnTo>
                      <a:pt x="125" y="40"/>
                    </a:lnTo>
                    <a:lnTo>
                      <a:pt x="133" y="44"/>
                    </a:lnTo>
                    <a:lnTo>
                      <a:pt x="142" y="49"/>
                    </a:lnTo>
                    <a:lnTo>
                      <a:pt x="153" y="56"/>
                    </a:lnTo>
                    <a:lnTo>
                      <a:pt x="165" y="63"/>
                    </a:lnTo>
                    <a:lnTo>
                      <a:pt x="179" y="70"/>
                    </a:lnTo>
                    <a:lnTo>
                      <a:pt x="191" y="78"/>
                    </a:lnTo>
                    <a:lnTo>
                      <a:pt x="203" y="84"/>
                    </a:lnTo>
                    <a:lnTo>
                      <a:pt x="214" y="90"/>
                    </a:lnTo>
                    <a:lnTo>
                      <a:pt x="202" y="97"/>
                    </a:lnTo>
                    <a:lnTo>
                      <a:pt x="184" y="106"/>
                    </a:lnTo>
                    <a:lnTo>
                      <a:pt x="165" y="117"/>
                    </a:lnTo>
                    <a:lnTo>
                      <a:pt x="145" y="129"/>
                    </a:lnTo>
                    <a:lnTo>
                      <a:pt x="122" y="141"/>
                    </a:lnTo>
                    <a:lnTo>
                      <a:pt x="100" y="152"/>
                    </a:lnTo>
                    <a:lnTo>
                      <a:pt x="80" y="164"/>
                    </a:lnTo>
                    <a:lnTo>
                      <a:pt x="62" y="174"/>
                    </a:lnTo>
                    <a:lnTo>
                      <a:pt x="62" y="1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normAutofit fontScale="400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9" name="Freeform 15669"/>
              <p:cNvSpPr>
                <a:spLocks noEditPoints="1"/>
              </p:cNvSpPr>
              <p:nvPr/>
            </p:nvSpPr>
            <p:spPr bwMode="auto">
              <a:xfrm>
                <a:off x="593" y="487"/>
                <a:ext cx="114" cy="122"/>
              </a:xfrm>
              <a:custGeom>
                <a:avLst/>
                <a:gdLst>
                  <a:gd name="T0" fmla="*/ 46 w 112"/>
                  <a:gd name="T1" fmla="*/ 23 h 121"/>
                  <a:gd name="T2" fmla="*/ 0 w 112"/>
                  <a:gd name="T3" fmla="*/ 121 h 121"/>
                  <a:gd name="T4" fmla="*/ 112 w 112"/>
                  <a:gd name="T5" fmla="*/ 121 h 121"/>
                  <a:gd name="T6" fmla="*/ 57 w 112"/>
                  <a:gd name="T7" fmla="*/ 0 h 121"/>
                  <a:gd name="T8" fmla="*/ 46 w 112"/>
                  <a:gd name="T9" fmla="*/ 23 h 121"/>
                  <a:gd name="T10" fmla="*/ 53 w 112"/>
                  <a:gd name="T11" fmla="*/ 63 h 121"/>
                  <a:gd name="T12" fmla="*/ 53 w 112"/>
                  <a:gd name="T13" fmla="*/ 61 h 121"/>
                  <a:gd name="T14" fmla="*/ 54 w 112"/>
                  <a:gd name="T15" fmla="*/ 60 h 121"/>
                  <a:gd name="T16" fmla="*/ 55 w 112"/>
                  <a:gd name="T17" fmla="*/ 59 h 121"/>
                  <a:gd name="T18" fmla="*/ 57 w 112"/>
                  <a:gd name="T19" fmla="*/ 56 h 121"/>
                  <a:gd name="T20" fmla="*/ 58 w 112"/>
                  <a:gd name="T21" fmla="*/ 61 h 121"/>
                  <a:gd name="T22" fmla="*/ 63 w 112"/>
                  <a:gd name="T23" fmla="*/ 72 h 121"/>
                  <a:gd name="T24" fmla="*/ 70 w 112"/>
                  <a:gd name="T25" fmla="*/ 86 h 121"/>
                  <a:gd name="T26" fmla="*/ 76 w 112"/>
                  <a:gd name="T27" fmla="*/ 98 h 121"/>
                  <a:gd name="T28" fmla="*/ 65 w 112"/>
                  <a:gd name="T29" fmla="*/ 98 h 121"/>
                  <a:gd name="T30" fmla="*/ 57 w 112"/>
                  <a:gd name="T31" fmla="*/ 98 h 121"/>
                  <a:gd name="T32" fmla="*/ 47 w 112"/>
                  <a:gd name="T33" fmla="*/ 98 h 121"/>
                  <a:gd name="T34" fmla="*/ 36 w 112"/>
                  <a:gd name="T35" fmla="*/ 98 h 121"/>
                  <a:gd name="T36" fmla="*/ 42 w 112"/>
                  <a:gd name="T37" fmla="*/ 86 h 121"/>
                  <a:gd name="T38" fmla="*/ 47 w 112"/>
                  <a:gd name="T39" fmla="*/ 75 h 121"/>
                  <a:gd name="T40" fmla="*/ 51 w 112"/>
                  <a:gd name="T41" fmla="*/ 67 h 121"/>
                  <a:gd name="T42" fmla="*/ 53 w 112"/>
                  <a:gd name="T43" fmla="*/ 63 h 121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12" h="121">
                    <a:moveTo>
                      <a:pt x="46" y="23"/>
                    </a:moveTo>
                    <a:lnTo>
                      <a:pt x="0" y="121"/>
                    </a:lnTo>
                    <a:lnTo>
                      <a:pt x="112" y="121"/>
                    </a:lnTo>
                    <a:lnTo>
                      <a:pt x="57" y="0"/>
                    </a:lnTo>
                    <a:lnTo>
                      <a:pt x="46" y="23"/>
                    </a:lnTo>
                    <a:close/>
                    <a:moveTo>
                      <a:pt x="53" y="63"/>
                    </a:moveTo>
                    <a:lnTo>
                      <a:pt x="53" y="61"/>
                    </a:lnTo>
                    <a:lnTo>
                      <a:pt x="54" y="60"/>
                    </a:lnTo>
                    <a:lnTo>
                      <a:pt x="55" y="59"/>
                    </a:lnTo>
                    <a:lnTo>
                      <a:pt x="57" y="56"/>
                    </a:lnTo>
                    <a:lnTo>
                      <a:pt x="58" y="61"/>
                    </a:lnTo>
                    <a:lnTo>
                      <a:pt x="63" y="72"/>
                    </a:lnTo>
                    <a:lnTo>
                      <a:pt x="70" y="86"/>
                    </a:lnTo>
                    <a:lnTo>
                      <a:pt x="76" y="98"/>
                    </a:lnTo>
                    <a:lnTo>
                      <a:pt x="65" y="98"/>
                    </a:lnTo>
                    <a:lnTo>
                      <a:pt x="57" y="98"/>
                    </a:lnTo>
                    <a:lnTo>
                      <a:pt x="47" y="98"/>
                    </a:lnTo>
                    <a:lnTo>
                      <a:pt x="36" y="98"/>
                    </a:lnTo>
                    <a:lnTo>
                      <a:pt x="42" y="86"/>
                    </a:lnTo>
                    <a:lnTo>
                      <a:pt x="47" y="75"/>
                    </a:lnTo>
                    <a:lnTo>
                      <a:pt x="51" y="67"/>
                    </a:lnTo>
                    <a:lnTo>
                      <a:pt x="53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normAutofit fontScale="250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0" name="Freeform 15670"/>
              <p:cNvSpPr>
                <a:spLocks noEditPoints="1"/>
              </p:cNvSpPr>
              <p:nvPr/>
            </p:nvSpPr>
            <p:spPr bwMode="auto">
              <a:xfrm>
                <a:off x="681" y="886"/>
                <a:ext cx="271" cy="241"/>
              </a:xfrm>
              <a:custGeom>
                <a:avLst/>
                <a:gdLst>
                  <a:gd name="T0" fmla="*/ 148 w 271"/>
                  <a:gd name="T1" fmla="*/ 7 h 242"/>
                  <a:gd name="T2" fmla="*/ 0 w 271"/>
                  <a:gd name="T3" fmla="*/ 90 h 242"/>
                  <a:gd name="T4" fmla="*/ 271 w 271"/>
                  <a:gd name="T5" fmla="*/ 242 h 242"/>
                  <a:gd name="T6" fmla="*/ 160 w 271"/>
                  <a:gd name="T7" fmla="*/ 0 h 242"/>
                  <a:gd name="T8" fmla="*/ 148 w 271"/>
                  <a:gd name="T9" fmla="*/ 7 h 242"/>
                  <a:gd name="T10" fmla="*/ 148 w 271"/>
                  <a:gd name="T11" fmla="*/ 40 h 242"/>
                  <a:gd name="T12" fmla="*/ 153 w 271"/>
                  <a:gd name="T13" fmla="*/ 52 h 242"/>
                  <a:gd name="T14" fmla="*/ 163 w 271"/>
                  <a:gd name="T15" fmla="*/ 71 h 242"/>
                  <a:gd name="T16" fmla="*/ 172 w 271"/>
                  <a:gd name="T17" fmla="*/ 93 h 242"/>
                  <a:gd name="T18" fmla="*/ 183 w 271"/>
                  <a:gd name="T19" fmla="*/ 116 h 242"/>
                  <a:gd name="T20" fmla="*/ 194 w 271"/>
                  <a:gd name="T21" fmla="*/ 137 h 242"/>
                  <a:gd name="T22" fmla="*/ 202 w 271"/>
                  <a:gd name="T23" fmla="*/ 156 h 242"/>
                  <a:gd name="T24" fmla="*/ 207 w 271"/>
                  <a:gd name="T25" fmla="*/ 168 h 242"/>
                  <a:gd name="T26" fmla="*/ 210 w 271"/>
                  <a:gd name="T27" fmla="*/ 174 h 242"/>
                  <a:gd name="T28" fmla="*/ 192 w 271"/>
                  <a:gd name="T29" fmla="*/ 164 h 242"/>
                  <a:gd name="T30" fmla="*/ 172 w 271"/>
                  <a:gd name="T31" fmla="*/ 152 h 242"/>
                  <a:gd name="T32" fmla="*/ 150 w 271"/>
                  <a:gd name="T33" fmla="*/ 141 h 242"/>
                  <a:gd name="T34" fmla="*/ 129 w 271"/>
                  <a:gd name="T35" fmla="*/ 129 h 242"/>
                  <a:gd name="T36" fmla="*/ 107 w 271"/>
                  <a:gd name="T37" fmla="*/ 117 h 242"/>
                  <a:gd name="T38" fmla="*/ 88 w 271"/>
                  <a:gd name="T39" fmla="*/ 106 h 242"/>
                  <a:gd name="T40" fmla="*/ 70 w 271"/>
                  <a:gd name="T41" fmla="*/ 97 h 242"/>
                  <a:gd name="T42" fmla="*/ 58 w 271"/>
                  <a:gd name="T43" fmla="*/ 90 h 242"/>
                  <a:gd name="T44" fmla="*/ 69 w 271"/>
                  <a:gd name="T45" fmla="*/ 84 h 242"/>
                  <a:gd name="T46" fmla="*/ 81 w 271"/>
                  <a:gd name="T47" fmla="*/ 78 h 242"/>
                  <a:gd name="T48" fmla="*/ 93 w 271"/>
                  <a:gd name="T49" fmla="*/ 70 h 242"/>
                  <a:gd name="T50" fmla="*/ 106 w 271"/>
                  <a:gd name="T51" fmla="*/ 63 h 242"/>
                  <a:gd name="T52" fmla="*/ 118 w 271"/>
                  <a:gd name="T53" fmla="*/ 56 h 242"/>
                  <a:gd name="T54" fmla="*/ 130 w 271"/>
                  <a:gd name="T55" fmla="*/ 49 h 242"/>
                  <a:gd name="T56" fmla="*/ 140 w 271"/>
                  <a:gd name="T57" fmla="*/ 44 h 242"/>
                  <a:gd name="T58" fmla="*/ 148 w 271"/>
                  <a:gd name="T59" fmla="*/ 40 h 242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71" h="242">
                    <a:moveTo>
                      <a:pt x="148" y="7"/>
                    </a:moveTo>
                    <a:lnTo>
                      <a:pt x="0" y="90"/>
                    </a:lnTo>
                    <a:lnTo>
                      <a:pt x="271" y="242"/>
                    </a:lnTo>
                    <a:lnTo>
                      <a:pt x="160" y="0"/>
                    </a:lnTo>
                    <a:lnTo>
                      <a:pt x="148" y="7"/>
                    </a:lnTo>
                    <a:close/>
                    <a:moveTo>
                      <a:pt x="148" y="40"/>
                    </a:moveTo>
                    <a:lnTo>
                      <a:pt x="153" y="52"/>
                    </a:lnTo>
                    <a:lnTo>
                      <a:pt x="163" y="71"/>
                    </a:lnTo>
                    <a:lnTo>
                      <a:pt x="172" y="93"/>
                    </a:lnTo>
                    <a:lnTo>
                      <a:pt x="183" y="116"/>
                    </a:lnTo>
                    <a:lnTo>
                      <a:pt x="194" y="137"/>
                    </a:lnTo>
                    <a:lnTo>
                      <a:pt x="202" y="156"/>
                    </a:lnTo>
                    <a:lnTo>
                      <a:pt x="207" y="168"/>
                    </a:lnTo>
                    <a:lnTo>
                      <a:pt x="210" y="174"/>
                    </a:lnTo>
                    <a:lnTo>
                      <a:pt x="192" y="164"/>
                    </a:lnTo>
                    <a:lnTo>
                      <a:pt x="172" y="152"/>
                    </a:lnTo>
                    <a:lnTo>
                      <a:pt x="150" y="141"/>
                    </a:lnTo>
                    <a:lnTo>
                      <a:pt x="129" y="129"/>
                    </a:lnTo>
                    <a:lnTo>
                      <a:pt x="107" y="117"/>
                    </a:lnTo>
                    <a:lnTo>
                      <a:pt x="88" y="106"/>
                    </a:lnTo>
                    <a:lnTo>
                      <a:pt x="70" y="97"/>
                    </a:lnTo>
                    <a:lnTo>
                      <a:pt x="58" y="90"/>
                    </a:lnTo>
                    <a:lnTo>
                      <a:pt x="69" y="84"/>
                    </a:lnTo>
                    <a:lnTo>
                      <a:pt x="81" y="78"/>
                    </a:lnTo>
                    <a:lnTo>
                      <a:pt x="93" y="70"/>
                    </a:lnTo>
                    <a:lnTo>
                      <a:pt x="106" y="63"/>
                    </a:lnTo>
                    <a:lnTo>
                      <a:pt x="118" y="56"/>
                    </a:lnTo>
                    <a:lnTo>
                      <a:pt x="130" y="49"/>
                    </a:lnTo>
                    <a:lnTo>
                      <a:pt x="140" y="44"/>
                    </a:lnTo>
                    <a:lnTo>
                      <a:pt x="148" y="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normAutofit fontScale="400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1" name="Freeform 15671"/>
              <p:cNvSpPr>
                <a:spLocks noEditPoints="1"/>
              </p:cNvSpPr>
              <p:nvPr/>
            </p:nvSpPr>
            <p:spPr bwMode="auto">
              <a:xfrm>
                <a:off x="366" y="995"/>
                <a:ext cx="570" cy="158"/>
              </a:xfrm>
              <a:custGeom>
                <a:avLst/>
                <a:gdLst>
                  <a:gd name="T0" fmla="*/ 278 w 570"/>
                  <a:gd name="T1" fmla="*/ 4 h 158"/>
                  <a:gd name="T2" fmla="*/ 0 w 570"/>
                  <a:gd name="T3" fmla="*/ 158 h 158"/>
                  <a:gd name="T4" fmla="*/ 570 w 570"/>
                  <a:gd name="T5" fmla="*/ 158 h 158"/>
                  <a:gd name="T6" fmla="*/ 285 w 570"/>
                  <a:gd name="T7" fmla="*/ 0 h 158"/>
                  <a:gd name="T8" fmla="*/ 278 w 570"/>
                  <a:gd name="T9" fmla="*/ 4 h 158"/>
                  <a:gd name="T10" fmla="*/ 285 w 570"/>
                  <a:gd name="T11" fmla="*/ 32 h 158"/>
                  <a:gd name="T12" fmla="*/ 293 w 570"/>
                  <a:gd name="T13" fmla="*/ 36 h 158"/>
                  <a:gd name="T14" fmla="*/ 308 w 570"/>
                  <a:gd name="T15" fmla="*/ 46 h 158"/>
                  <a:gd name="T16" fmla="*/ 329 w 570"/>
                  <a:gd name="T17" fmla="*/ 57 h 158"/>
                  <a:gd name="T18" fmla="*/ 354 w 570"/>
                  <a:gd name="T19" fmla="*/ 70 h 158"/>
                  <a:gd name="T20" fmla="*/ 382 w 570"/>
                  <a:gd name="T21" fmla="*/ 86 h 158"/>
                  <a:gd name="T22" fmla="*/ 409 w 570"/>
                  <a:gd name="T23" fmla="*/ 101 h 158"/>
                  <a:gd name="T24" fmla="*/ 437 w 570"/>
                  <a:gd name="T25" fmla="*/ 116 h 158"/>
                  <a:gd name="T26" fmla="*/ 460 w 570"/>
                  <a:gd name="T27" fmla="*/ 130 h 158"/>
                  <a:gd name="T28" fmla="*/ 445 w 570"/>
                  <a:gd name="T29" fmla="*/ 130 h 158"/>
                  <a:gd name="T30" fmla="*/ 427 w 570"/>
                  <a:gd name="T31" fmla="*/ 130 h 158"/>
                  <a:gd name="T32" fmla="*/ 407 w 570"/>
                  <a:gd name="T33" fmla="*/ 130 h 158"/>
                  <a:gd name="T34" fmla="*/ 384 w 570"/>
                  <a:gd name="T35" fmla="*/ 130 h 158"/>
                  <a:gd name="T36" fmla="*/ 361 w 570"/>
                  <a:gd name="T37" fmla="*/ 130 h 158"/>
                  <a:gd name="T38" fmla="*/ 336 w 570"/>
                  <a:gd name="T39" fmla="*/ 130 h 158"/>
                  <a:gd name="T40" fmla="*/ 310 w 570"/>
                  <a:gd name="T41" fmla="*/ 130 h 158"/>
                  <a:gd name="T42" fmla="*/ 285 w 570"/>
                  <a:gd name="T43" fmla="*/ 130 h 158"/>
                  <a:gd name="T44" fmla="*/ 258 w 570"/>
                  <a:gd name="T45" fmla="*/ 130 h 158"/>
                  <a:gd name="T46" fmla="*/ 232 w 570"/>
                  <a:gd name="T47" fmla="*/ 130 h 158"/>
                  <a:gd name="T48" fmla="*/ 207 w 570"/>
                  <a:gd name="T49" fmla="*/ 130 h 158"/>
                  <a:gd name="T50" fmla="*/ 184 w 570"/>
                  <a:gd name="T51" fmla="*/ 130 h 158"/>
                  <a:gd name="T52" fmla="*/ 161 w 570"/>
                  <a:gd name="T53" fmla="*/ 130 h 158"/>
                  <a:gd name="T54" fmla="*/ 141 w 570"/>
                  <a:gd name="T55" fmla="*/ 130 h 158"/>
                  <a:gd name="T56" fmla="*/ 123 w 570"/>
                  <a:gd name="T57" fmla="*/ 130 h 158"/>
                  <a:gd name="T58" fmla="*/ 108 w 570"/>
                  <a:gd name="T59" fmla="*/ 130 h 158"/>
                  <a:gd name="T60" fmla="*/ 133 w 570"/>
                  <a:gd name="T61" fmla="*/ 116 h 158"/>
                  <a:gd name="T62" fmla="*/ 159 w 570"/>
                  <a:gd name="T63" fmla="*/ 101 h 158"/>
                  <a:gd name="T64" fmla="*/ 187 w 570"/>
                  <a:gd name="T65" fmla="*/ 86 h 158"/>
                  <a:gd name="T66" fmla="*/ 214 w 570"/>
                  <a:gd name="T67" fmla="*/ 70 h 158"/>
                  <a:gd name="T68" fmla="*/ 240 w 570"/>
                  <a:gd name="T69" fmla="*/ 57 h 158"/>
                  <a:gd name="T70" fmla="*/ 260 w 570"/>
                  <a:gd name="T71" fmla="*/ 46 h 158"/>
                  <a:gd name="T72" fmla="*/ 277 w 570"/>
                  <a:gd name="T73" fmla="*/ 36 h 158"/>
                  <a:gd name="T74" fmla="*/ 285 w 570"/>
                  <a:gd name="T75" fmla="*/ 32 h 15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570" h="158">
                    <a:moveTo>
                      <a:pt x="278" y="4"/>
                    </a:moveTo>
                    <a:lnTo>
                      <a:pt x="0" y="158"/>
                    </a:lnTo>
                    <a:lnTo>
                      <a:pt x="570" y="158"/>
                    </a:lnTo>
                    <a:lnTo>
                      <a:pt x="285" y="0"/>
                    </a:lnTo>
                    <a:lnTo>
                      <a:pt x="278" y="4"/>
                    </a:lnTo>
                    <a:close/>
                    <a:moveTo>
                      <a:pt x="285" y="32"/>
                    </a:moveTo>
                    <a:lnTo>
                      <a:pt x="293" y="36"/>
                    </a:lnTo>
                    <a:lnTo>
                      <a:pt x="308" y="46"/>
                    </a:lnTo>
                    <a:lnTo>
                      <a:pt x="329" y="57"/>
                    </a:lnTo>
                    <a:lnTo>
                      <a:pt x="354" y="70"/>
                    </a:lnTo>
                    <a:lnTo>
                      <a:pt x="382" y="86"/>
                    </a:lnTo>
                    <a:lnTo>
                      <a:pt x="409" y="101"/>
                    </a:lnTo>
                    <a:lnTo>
                      <a:pt x="437" y="116"/>
                    </a:lnTo>
                    <a:lnTo>
                      <a:pt x="460" y="130"/>
                    </a:lnTo>
                    <a:lnTo>
                      <a:pt x="445" y="130"/>
                    </a:lnTo>
                    <a:lnTo>
                      <a:pt x="427" y="130"/>
                    </a:lnTo>
                    <a:lnTo>
                      <a:pt x="407" y="130"/>
                    </a:lnTo>
                    <a:lnTo>
                      <a:pt x="384" y="130"/>
                    </a:lnTo>
                    <a:lnTo>
                      <a:pt x="361" y="130"/>
                    </a:lnTo>
                    <a:lnTo>
                      <a:pt x="336" y="130"/>
                    </a:lnTo>
                    <a:lnTo>
                      <a:pt x="310" y="130"/>
                    </a:lnTo>
                    <a:lnTo>
                      <a:pt x="285" y="130"/>
                    </a:lnTo>
                    <a:lnTo>
                      <a:pt x="258" y="130"/>
                    </a:lnTo>
                    <a:lnTo>
                      <a:pt x="232" y="130"/>
                    </a:lnTo>
                    <a:lnTo>
                      <a:pt x="207" y="130"/>
                    </a:lnTo>
                    <a:lnTo>
                      <a:pt x="184" y="130"/>
                    </a:lnTo>
                    <a:lnTo>
                      <a:pt x="161" y="130"/>
                    </a:lnTo>
                    <a:lnTo>
                      <a:pt x="141" y="130"/>
                    </a:lnTo>
                    <a:lnTo>
                      <a:pt x="123" y="130"/>
                    </a:lnTo>
                    <a:lnTo>
                      <a:pt x="108" y="130"/>
                    </a:lnTo>
                    <a:lnTo>
                      <a:pt x="133" y="116"/>
                    </a:lnTo>
                    <a:lnTo>
                      <a:pt x="159" y="101"/>
                    </a:lnTo>
                    <a:lnTo>
                      <a:pt x="187" y="86"/>
                    </a:lnTo>
                    <a:lnTo>
                      <a:pt x="214" y="70"/>
                    </a:lnTo>
                    <a:lnTo>
                      <a:pt x="240" y="57"/>
                    </a:lnTo>
                    <a:lnTo>
                      <a:pt x="260" y="46"/>
                    </a:lnTo>
                    <a:lnTo>
                      <a:pt x="277" y="36"/>
                    </a:lnTo>
                    <a:lnTo>
                      <a:pt x="285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normAutofit fontScale="250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2" name="Freeform 15672"/>
              <p:cNvSpPr>
                <a:spLocks/>
              </p:cNvSpPr>
              <p:nvPr/>
            </p:nvSpPr>
            <p:spPr bwMode="auto">
              <a:xfrm>
                <a:off x="537" y="796"/>
                <a:ext cx="224" cy="132"/>
              </a:xfrm>
              <a:custGeom>
                <a:avLst/>
                <a:gdLst>
                  <a:gd name="T0" fmla="*/ 4 w 224"/>
                  <a:gd name="T1" fmla="*/ 69 h 132"/>
                  <a:gd name="T2" fmla="*/ 8 w 224"/>
                  <a:gd name="T3" fmla="*/ 66 h 132"/>
                  <a:gd name="T4" fmla="*/ 19 w 224"/>
                  <a:gd name="T5" fmla="*/ 59 h 132"/>
                  <a:gd name="T6" fmla="*/ 35 w 224"/>
                  <a:gd name="T7" fmla="*/ 48 h 132"/>
                  <a:gd name="T8" fmla="*/ 53 w 224"/>
                  <a:gd name="T9" fmla="*/ 38 h 132"/>
                  <a:gd name="T10" fmla="*/ 72 w 224"/>
                  <a:gd name="T11" fmla="*/ 25 h 132"/>
                  <a:gd name="T12" fmla="*/ 90 w 224"/>
                  <a:gd name="T13" fmla="*/ 13 h 132"/>
                  <a:gd name="T14" fmla="*/ 105 w 224"/>
                  <a:gd name="T15" fmla="*/ 5 h 132"/>
                  <a:gd name="T16" fmla="*/ 113 w 224"/>
                  <a:gd name="T17" fmla="*/ 0 h 132"/>
                  <a:gd name="T18" fmla="*/ 121 w 224"/>
                  <a:gd name="T19" fmla="*/ 5 h 132"/>
                  <a:gd name="T20" fmla="*/ 134 w 224"/>
                  <a:gd name="T21" fmla="*/ 15 h 132"/>
                  <a:gd name="T22" fmla="*/ 153 w 224"/>
                  <a:gd name="T23" fmla="*/ 25 h 132"/>
                  <a:gd name="T24" fmla="*/ 172 w 224"/>
                  <a:gd name="T25" fmla="*/ 38 h 132"/>
                  <a:gd name="T26" fmla="*/ 191 w 224"/>
                  <a:gd name="T27" fmla="*/ 50 h 132"/>
                  <a:gd name="T28" fmla="*/ 208 w 224"/>
                  <a:gd name="T29" fmla="*/ 61 h 132"/>
                  <a:gd name="T30" fmla="*/ 220 w 224"/>
                  <a:gd name="T31" fmla="*/ 67 h 132"/>
                  <a:gd name="T32" fmla="*/ 224 w 224"/>
                  <a:gd name="T33" fmla="*/ 70 h 132"/>
                  <a:gd name="T34" fmla="*/ 212 w 224"/>
                  <a:gd name="T35" fmla="*/ 77 h 132"/>
                  <a:gd name="T36" fmla="*/ 197 w 224"/>
                  <a:gd name="T37" fmla="*/ 85 h 132"/>
                  <a:gd name="T38" fmla="*/ 181 w 224"/>
                  <a:gd name="T39" fmla="*/ 94 h 132"/>
                  <a:gd name="T40" fmla="*/ 163 w 224"/>
                  <a:gd name="T41" fmla="*/ 105 h 132"/>
                  <a:gd name="T42" fmla="*/ 145 w 224"/>
                  <a:gd name="T43" fmla="*/ 115 h 132"/>
                  <a:gd name="T44" fmla="*/ 130 w 224"/>
                  <a:gd name="T45" fmla="*/ 123 h 132"/>
                  <a:gd name="T46" fmla="*/ 119 w 224"/>
                  <a:gd name="T47" fmla="*/ 128 h 132"/>
                  <a:gd name="T48" fmla="*/ 113 w 224"/>
                  <a:gd name="T49" fmla="*/ 132 h 132"/>
                  <a:gd name="T50" fmla="*/ 106 w 224"/>
                  <a:gd name="T51" fmla="*/ 128 h 132"/>
                  <a:gd name="T52" fmla="*/ 94 w 224"/>
                  <a:gd name="T53" fmla="*/ 123 h 132"/>
                  <a:gd name="T54" fmla="*/ 79 w 224"/>
                  <a:gd name="T55" fmla="*/ 115 h 132"/>
                  <a:gd name="T56" fmla="*/ 63 w 224"/>
                  <a:gd name="T57" fmla="*/ 105 h 132"/>
                  <a:gd name="T58" fmla="*/ 45 w 224"/>
                  <a:gd name="T59" fmla="*/ 94 h 132"/>
                  <a:gd name="T60" fmla="*/ 27 w 224"/>
                  <a:gd name="T61" fmla="*/ 85 h 132"/>
                  <a:gd name="T62" fmla="*/ 12 w 224"/>
                  <a:gd name="T63" fmla="*/ 77 h 132"/>
                  <a:gd name="T64" fmla="*/ 0 w 224"/>
                  <a:gd name="T65" fmla="*/ 70 h 132"/>
                  <a:gd name="T66" fmla="*/ 1 w 224"/>
                  <a:gd name="T67" fmla="*/ 70 h 132"/>
                  <a:gd name="T68" fmla="*/ 3 w 224"/>
                  <a:gd name="T69" fmla="*/ 69 h 132"/>
                  <a:gd name="T70" fmla="*/ 4 w 224"/>
                  <a:gd name="T71" fmla="*/ 69 h 132"/>
                  <a:gd name="T72" fmla="*/ 4 w 224"/>
                  <a:gd name="T73" fmla="*/ 69 h 13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224" h="132">
                    <a:moveTo>
                      <a:pt x="4" y="69"/>
                    </a:moveTo>
                    <a:lnTo>
                      <a:pt x="8" y="66"/>
                    </a:lnTo>
                    <a:lnTo>
                      <a:pt x="19" y="59"/>
                    </a:lnTo>
                    <a:lnTo>
                      <a:pt x="35" y="48"/>
                    </a:lnTo>
                    <a:lnTo>
                      <a:pt x="53" y="38"/>
                    </a:lnTo>
                    <a:lnTo>
                      <a:pt x="72" y="25"/>
                    </a:lnTo>
                    <a:lnTo>
                      <a:pt x="90" y="13"/>
                    </a:lnTo>
                    <a:lnTo>
                      <a:pt x="105" y="5"/>
                    </a:lnTo>
                    <a:lnTo>
                      <a:pt x="113" y="0"/>
                    </a:lnTo>
                    <a:lnTo>
                      <a:pt x="121" y="5"/>
                    </a:lnTo>
                    <a:lnTo>
                      <a:pt x="134" y="15"/>
                    </a:lnTo>
                    <a:lnTo>
                      <a:pt x="153" y="25"/>
                    </a:lnTo>
                    <a:lnTo>
                      <a:pt x="172" y="38"/>
                    </a:lnTo>
                    <a:lnTo>
                      <a:pt x="191" y="50"/>
                    </a:lnTo>
                    <a:lnTo>
                      <a:pt x="208" y="61"/>
                    </a:lnTo>
                    <a:lnTo>
                      <a:pt x="220" y="67"/>
                    </a:lnTo>
                    <a:lnTo>
                      <a:pt x="224" y="70"/>
                    </a:lnTo>
                    <a:lnTo>
                      <a:pt x="212" y="77"/>
                    </a:lnTo>
                    <a:lnTo>
                      <a:pt x="197" y="85"/>
                    </a:lnTo>
                    <a:lnTo>
                      <a:pt x="181" y="94"/>
                    </a:lnTo>
                    <a:lnTo>
                      <a:pt x="163" y="105"/>
                    </a:lnTo>
                    <a:lnTo>
                      <a:pt x="145" y="115"/>
                    </a:lnTo>
                    <a:lnTo>
                      <a:pt x="130" y="123"/>
                    </a:lnTo>
                    <a:lnTo>
                      <a:pt x="119" y="128"/>
                    </a:lnTo>
                    <a:lnTo>
                      <a:pt x="113" y="132"/>
                    </a:lnTo>
                    <a:lnTo>
                      <a:pt x="106" y="128"/>
                    </a:lnTo>
                    <a:lnTo>
                      <a:pt x="94" y="123"/>
                    </a:lnTo>
                    <a:lnTo>
                      <a:pt x="79" y="115"/>
                    </a:lnTo>
                    <a:lnTo>
                      <a:pt x="63" y="105"/>
                    </a:lnTo>
                    <a:lnTo>
                      <a:pt x="45" y="94"/>
                    </a:lnTo>
                    <a:lnTo>
                      <a:pt x="27" y="85"/>
                    </a:lnTo>
                    <a:lnTo>
                      <a:pt x="12" y="77"/>
                    </a:lnTo>
                    <a:lnTo>
                      <a:pt x="0" y="70"/>
                    </a:lnTo>
                    <a:lnTo>
                      <a:pt x="1" y="70"/>
                    </a:lnTo>
                    <a:lnTo>
                      <a:pt x="3" y="69"/>
                    </a:lnTo>
                    <a:lnTo>
                      <a:pt x="4" y="6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normAutofit fontScale="250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" name="Freeform 15673"/>
              <p:cNvSpPr>
                <a:spLocks/>
              </p:cNvSpPr>
              <p:nvPr/>
            </p:nvSpPr>
            <p:spPr bwMode="auto">
              <a:xfrm>
                <a:off x="722" y="738"/>
                <a:ext cx="34" cy="32"/>
              </a:xfrm>
              <a:custGeom>
                <a:avLst/>
                <a:gdLst>
                  <a:gd name="T0" fmla="*/ 4 w 32"/>
                  <a:gd name="T1" fmla="*/ 8 h 31"/>
                  <a:gd name="T2" fmla="*/ 5 w 32"/>
                  <a:gd name="T3" fmla="*/ 7 h 31"/>
                  <a:gd name="T4" fmla="*/ 8 w 32"/>
                  <a:gd name="T5" fmla="*/ 5 h 31"/>
                  <a:gd name="T6" fmla="*/ 12 w 32"/>
                  <a:gd name="T7" fmla="*/ 3 h 31"/>
                  <a:gd name="T8" fmla="*/ 17 w 32"/>
                  <a:gd name="T9" fmla="*/ 0 h 31"/>
                  <a:gd name="T10" fmla="*/ 21 w 32"/>
                  <a:gd name="T11" fmla="*/ 10 h 31"/>
                  <a:gd name="T12" fmla="*/ 27 w 32"/>
                  <a:gd name="T13" fmla="*/ 19 h 31"/>
                  <a:gd name="T14" fmla="*/ 29 w 32"/>
                  <a:gd name="T15" fmla="*/ 27 h 31"/>
                  <a:gd name="T16" fmla="*/ 32 w 32"/>
                  <a:gd name="T17" fmla="*/ 31 h 31"/>
                  <a:gd name="T18" fmla="*/ 21 w 32"/>
                  <a:gd name="T19" fmla="*/ 24 h 31"/>
                  <a:gd name="T20" fmla="*/ 15 w 32"/>
                  <a:gd name="T21" fmla="*/ 20 h 31"/>
                  <a:gd name="T22" fmla="*/ 6 w 32"/>
                  <a:gd name="T23" fmla="*/ 15 h 31"/>
                  <a:gd name="T24" fmla="*/ 0 w 32"/>
                  <a:gd name="T25" fmla="*/ 11 h 31"/>
                  <a:gd name="T26" fmla="*/ 1 w 32"/>
                  <a:gd name="T27" fmla="*/ 10 h 31"/>
                  <a:gd name="T28" fmla="*/ 2 w 32"/>
                  <a:gd name="T29" fmla="*/ 10 h 31"/>
                  <a:gd name="T30" fmla="*/ 4 w 32"/>
                  <a:gd name="T31" fmla="*/ 8 h 31"/>
                  <a:gd name="T32" fmla="*/ 4 w 32"/>
                  <a:gd name="T33" fmla="*/ 8 h 3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2" h="31">
                    <a:moveTo>
                      <a:pt x="4" y="8"/>
                    </a:moveTo>
                    <a:lnTo>
                      <a:pt x="5" y="7"/>
                    </a:lnTo>
                    <a:lnTo>
                      <a:pt x="8" y="5"/>
                    </a:lnTo>
                    <a:lnTo>
                      <a:pt x="12" y="3"/>
                    </a:lnTo>
                    <a:lnTo>
                      <a:pt x="17" y="0"/>
                    </a:lnTo>
                    <a:lnTo>
                      <a:pt x="21" y="10"/>
                    </a:lnTo>
                    <a:lnTo>
                      <a:pt x="27" y="19"/>
                    </a:lnTo>
                    <a:lnTo>
                      <a:pt x="29" y="27"/>
                    </a:lnTo>
                    <a:lnTo>
                      <a:pt x="32" y="31"/>
                    </a:lnTo>
                    <a:lnTo>
                      <a:pt x="21" y="24"/>
                    </a:lnTo>
                    <a:lnTo>
                      <a:pt x="15" y="20"/>
                    </a:lnTo>
                    <a:lnTo>
                      <a:pt x="6" y="15"/>
                    </a:lnTo>
                    <a:lnTo>
                      <a:pt x="0" y="11"/>
                    </a:lnTo>
                    <a:lnTo>
                      <a:pt x="1" y="10"/>
                    </a:lnTo>
                    <a:lnTo>
                      <a:pt x="2" y="10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normAutofit fontScale="250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4" name="Freeform 15674"/>
              <p:cNvSpPr>
                <a:spLocks/>
              </p:cNvSpPr>
              <p:nvPr/>
            </p:nvSpPr>
            <p:spPr bwMode="auto">
              <a:xfrm>
                <a:off x="547" y="738"/>
                <a:ext cx="31" cy="32"/>
              </a:xfrm>
              <a:custGeom>
                <a:avLst/>
                <a:gdLst>
                  <a:gd name="T0" fmla="*/ 14 w 31"/>
                  <a:gd name="T1" fmla="*/ 0 h 31"/>
                  <a:gd name="T2" fmla="*/ 17 w 31"/>
                  <a:gd name="T3" fmla="*/ 1 h 31"/>
                  <a:gd name="T4" fmla="*/ 22 w 31"/>
                  <a:gd name="T5" fmla="*/ 4 h 31"/>
                  <a:gd name="T6" fmla="*/ 27 w 31"/>
                  <a:gd name="T7" fmla="*/ 8 h 31"/>
                  <a:gd name="T8" fmla="*/ 31 w 31"/>
                  <a:gd name="T9" fmla="*/ 11 h 31"/>
                  <a:gd name="T10" fmla="*/ 25 w 31"/>
                  <a:gd name="T11" fmla="*/ 15 h 31"/>
                  <a:gd name="T12" fmla="*/ 18 w 31"/>
                  <a:gd name="T13" fmla="*/ 20 h 31"/>
                  <a:gd name="T14" fmla="*/ 10 w 31"/>
                  <a:gd name="T15" fmla="*/ 24 h 31"/>
                  <a:gd name="T16" fmla="*/ 0 w 31"/>
                  <a:gd name="T17" fmla="*/ 31 h 31"/>
                  <a:gd name="T18" fmla="*/ 3 w 31"/>
                  <a:gd name="T19" fmla="*/ 24 h 31"/>
                  <a:gd name="T20" fmla="*/ 6 w 31"/>
                  <a:gd name="T21" fmla="*/ 18 h 31"/>
                  <a:gd name="T22" fmla="*/ 10 w 31"/>
                  <a:gd name="T23" fmla="*/ 8 h 31"/>
                  <a:gd name="T24" fmla="*/ 14 w 31"/>
                  <a:gd name="T25" fmla="*/ 0 h 3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1" h="31">
                    <a:moveTo>
                      <a:pt x="14" y="0"/>
                    </a:moveTo>
                    <a:lnTo>
                      <a:pt x="17" y="1"/>
                    </a:lnTo>
                    <a:lnTo>
                      <a:pt x="22" y="4"/>
                    </a:lnTo>
                    <a:lnTo>
                      <a:pt x="27" y="8"/>
                    </a:lnTo>
                    <a:lnTo>
                      <a:pt x="31" y="11"/>
                    </a:lnTo>
                    <a:lnTo>
                      <a:pt x="25" y="15"/>
                    </a:lnTo>
                    <a:lnTo>
                      <a:pt x="18" y="20"/>
                    </a:lnTo>
                    <a:lnTo>
                      <a:pt x="10" y="24"/>
                    </a:lnTo>
                    <a:lnTo>
                      <a:pt x="0" y="31"/>
                    </a:lnTo>
                    <a:lnTo>
                      <a:pt x="3" y="24"/>
                    </a:lnTo>
                    <a:lnTo>
                      <a:pt x="6" y="18"/>
                    </a:lnTo>
                    <a:lnTo>
                      <a:pt x="10" y="8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normAutofit fontScale="250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5" name="Freeform 15675"/>
              <p:cNvSpPr>
                <a:spLocks/>
              </p:cNvSpPr>
              <p:nvPr/>
            </p:nvSpPr>
            <p:spPr bwMode="auto">
              <a:xfrm>
                <a:off x="593" y="664"/>
                <a:ext cx="114" cy="39"/>
              </a:xfrm>
              <a:custGeom>
                <a:avLst/>
                <a:gdLst>
                  <a:gd name="T0" fmla="*/ 112 w 114"/>
                  <a:gd name="T1" fmla="*/ 0 h 39"/>
                  <a:gd name="T2" fmla="*/ 112 w 114"/>
                  <a:gd name="T3" fmla="*/ 1 h 39"/>
                  <a:gd name="T4" fmla="*/ 112 w 114"/>
                  <a:gd name="T5" fmla="*/ 1 h 39"/>
                  <a:gd name="T6" fmla="*/ 112 w 114"/>
                  <a:gd name="T7" fmla="*/ 1 h 39"/>
                  <a:gd name="T8" fmla="*/ 114 w 114"/>
                  <a:gd name="T9" fmla="*/ 2 h 39"/>
                  <a:gd name="T10" fmla="*/ 108 w 114"/>
                  <a:gd name="T11" fmla="*/ 6 h 39"/>
                  <a:gd name="T12" fmla="*/ 100 w 114"/>
                  <a:gd name="T13" fmla="*/ 10 h 39"/>
                  <a:gd name="T14" fmla="*/ 92 w 114"/>
                  <a:gd name="T15" fmla="*/ 16 h 39"/>
                  <a:gd name="T16" fmla="*/ 84 w 114"/>
                  <a:gd name="T17" fmla="*/ 21 h 39"/>
                  <a:gd name="T18" fmla="*/ 76 w 114"/>
                  <a:gd name="T19" fmla="*/ 27 h 39"/>
                  <a:gd name="T20" fmla="*/ 68 w 114"/>
                  <a:gd name="T21" fmla="*/ 32 h 39"/>
                  <a:gd name="T22" fmla="*/ 61 w 114"/>
                  <a:gd name="T23" fmla="*/ 36 h 39"/>
                  <a:gd name="T24" fmla="*/ 57 w 114"/>
                  <a:gd name="T25" fmla="*/ 39 h 39"/>
                  <a:gd name="T26" fmla="*/ 53 w 114"/>
                  <a:gd name="T27" fmla="*/ 36 h 39"/>
                  <a:gd name="T28" fmla="*/ 46 w 114"/>
                  <a:gd name="T29" fmla="*/ 32 h 39"/>
                  <a:gd name="T30" fmla="*/ 38 w 114"/>
                  <a:gd name="T31" fmla="*/ 27 h 39"/>
                  <a:gd name="T32" fmla="*/ 30 w 114"/>
                  <a:gd name="T33" fmla="*/ 21 h 39"/>
                  <a:gd name="T34" fmla="*/ 20 w 114"/>
                  <a:gd name="T35" fmla="*/ 16 h 39"/>
                  <a:gd name="T36" fmla="*/ 12 w 114"/>
                  <a:gd name="T37" fmla="*/ 10 h 39"/>
                  <a:gd name="T38" fmla="*/ 5 w 114"/>
                  <a:gd name="T39" fmla="*/ 6 h 39"/>
                  <a:gd name="T40" fmla="*/ 0 w 114"/>
                  <a:gd name="T41" fmla="*/ 2 h 39"/>
                  <a:gd name="T42" fmla="*/ 0 w 114"/>
                  <a:gd name="T43" fmla="*/ 2 h 39"/>
                  <a:gd name="T44" fmla="*/ 1 w 114"/>
                  <a:gd name="T45" fmla="*/ 1 h 39"/>
                  <a:gd name="T46" fmla="*/ 1 w 114"/>
                  <a:gd name="T47" fmla="*/ 0 h 39"/>
                  <a:gd name="T48" fmla="*/ 1 w 114"/>
                  <a:gd name="T49" fmla="*/ 0 h 39"/>
                  <a:gd name="T50" fmla="*/ 9 w 114"/>
                  <a:gd name="T51" fmla="*/ 0 h 39"/>
                  <a:gd name="T52" fmla="*/ 21 w 114"/>
                  <a:gd name="T53" fmla="*/ 0 h 39"/>
                  <a:gd name="T54" fmla="*/ 38 w 114"/>
                  <a:gd name="T55" fmla="*/ 0 h 39"/>
                  <a:gd name="T56" fmla="*/ 57 w 114"/>
                  <a:gd name="T57" fmla="*/ 0 h 39"/>
                  <a:gd name="T58" fmla="*/ 74 w 114"/>
                  <a:gd name="T59" fmla="*/ 0 h 39"/>
                  <a:gd name="T60" fmla="*/ 91 w 114"/>
                  <a:gd name="T61" fmla="*/ 0 h 39"/>
                  <a:gd name="T62" fmla="*/ 104 w 114"/>
                  <a:gd name="T63" fmla="*/ 0 h 39"/>
                  <a:gd name="T64" fmla="*/ 112 w 114"/>
                  <a:gd name="T65" fmla="*/ 0 h 3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14" h="39">
                    <a:moveTo>
                      <a:pt x="112" y="0"/>
                    </a:moveTo>
                    <a:lnTo>
                      <a:pt x="112" y="1"/>
                    </a:lnTo>
                    <a:lnTo>
                      <a:pt x="114" y="2"/>
                    </a:lnTo>
                    <a:lnTo>
                      <a:pt x="108" y="6"/>
                    </a:lnTo>
                    <a:lnTo>
                      <a:pt x="100" y="10"/>
                    </a:lnTo>
                    <a:lnTo>
                      <a:pt x="92" y="16"/>
                    </a:lnTo>
                    <a:lnTo>
                      <a:pt x="84" y="21"/>
                    </a:lnTo>
                    <a:lnTo>
                      <a:pt x="76" y="27"/>
                    </a:lnTo>
                    <a:lnTo>
                      <a:pt x="68" y="32"/>
                    </a:lnTo>
                    <a:lnTo>
                      <a:pt x="61" y="36"/>
                    </a:lnTo>
                    <a:lnTo>
                      <a:pt x="57" y="39"/>
                    </a:lnTo>
                    <a:lnTo>
                      <a:pt x="53" y="36"/>
                    </a:lnTo>
                    <a:lnTo>
                      <a:pt x="46" y="32"/>
                    </a:lnTo>
                    <a:lnTo>
                      <a:pt x="38" y="27"/>
                    </a:lnTo>
                    <a:lnTo>
                      <a:pt x="30" y="21"/>
                    </a:lnTo>
                    <a:lnTo>
                      <a:pt x="20" y="16"/>
                    </a:lnTo>
                    <a:lnTo>
                      <a:pt x="12" y="10"/>
                    </a:lnTo>
                    <a:lnTo>
                      <a:pt x="5" y="6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9" y="0"/>
                    </a:lnTo>
                    <a:lnTo>
                      <a:pt x="21" y="0"/>
                    </a:lnTo>
                    <a:lnTo>
                      <a:pt x="38" y="0"/>
                    </a:lnTo>
                    <a:lnTo>
                      <a:pt x="57" y="0"/>
                    </a:lnTo>
                    <a:lnTo>
                      <a:pt x="74" y="0"/>
                    </a:lnTo>
                    <a:lnTo>
                      <a:pt x="91" y="0"/>
                    </a:lnTo>
                    <a:lnTo>
                      <a:pt x="104" y="0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normAutofit fontScale="250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6" name="Freeform 15676"/>
              <p:cNvSpPr>
                <a:spLocks/>
              </p:cNvSpPr>
              <p:nvPr/>
            </p:nvSpPr>
            <p:spPr bwMode="auto">
              <a:xfrm>
                <a:off x="413" y="925"/>
                <a:ext cx="152" cy="135"/>
              </a:xfrm>
              <a:custGeom>
                <a:avLst/>
                <a:gdLst>
                  <a:gd name="T0" fmla="*/ 0 w 152"/>
                  <a:gd name="T1" fmla="*/ 132 h 134"/>
                  <a:gd name="T2" fmla="*/ 3 w 152"/>
                  <a:gd name="T3" fmla="*/ 127 h 134"/>
                  <a:gd name="T4" fmla="*/ 8 w 152"/>
                  <a:gd name="T5" fmla="*/ 115 h 134"/>
                  <a:gd name="T6" fmla="*/ 17 w 152"/>
                  <a:gd name="T7" fmla="*/ 96 h 134"/>
                  <a:gd name="T8" fmla="*/ 27 w 152"/>
                  <a:gd name="T9" fmla="*/ 74 h 134"/>
                  <a:gd name="T10" fmla="*/ 38 w 152"/>
                  <a:gd name="T11" fmla="*/ 51 h 134"/>
                  <a:gd name="T12" fmla="*/ 48 w 152"/>
                  <a:gd name="T13" fmla="*/ 30 h 134"/>
                  <a:gd name="T14" fmla="*/ 57 w 152"/>
                  <a:gd name="T15" fmla="*/ 12 h 134"/>
                  <a:gd name="T16" fmla="*/ 63 w 152"/>
                  <a:gd name="T17" fmla="*/ 0 h 134"/>
                  <a:gd name="T18" fmla="*/ 71 w 152"/>
                  <a:gd name="T19" fmla="*/ 4 h 134"/>
                  <a:gd name="T20" fmla="*/ 80 w 152"/>
                  <a:gd name="T21" fmla="*/ 9 h 134"/>
                  <a:gd name="T22" fmla="*/ 91 w 152"/>
                  <a:gd name="T23" fmla="*/ 16 h 134"/>
                  <a:gd name="T24" fmla="*/ 103 w 152"/>
                  <a:gd name="T25" fmla="*/ 23 h 134"/>
                  <a:gd name="T26" fmla="*/ 117 w 152"/>
                  <a:gd name="T27" fmla="*/ 30 h 134"/>
                  <a:gd name="T28" fmla="*/ 129 w 152"/>
                  <a:gd name="T29" fmla="*/ 38 h 134"/>
                  <a:gd name="T30" fmla="*/ 141 w 152"/>
                  <a:gd name="T31" fmla="*/ 44 h 134"/>
                  <a:gd name="T32" fmla="*/ 152 w 152"/>
                  <a:gd name="T33" fmla="*/ 50 h 134"/>
                  <a:gd name="T34" fmla="*/ 140 w 152"/>
                  <a:gd name="T35" fmla="*/ 57 h 134"/>
                  <a:gd name="T36" fmla="*/ 122 w 152"/>
                  <a:gd name="T37" fmla="*/ 66 h 134"/>
                  <a:gd name="T38" fmla="*/ 103 w 152"/>
                  <a:gd name="T39" fmla="*/ 77 h 134"/>
                  <a:gd name="T40" fmla="*/ 83 w 152"/>
                  <a:gd name="T41" fmla="*/ 89 h 134"/>
                  <a:gd name="T42" fmla="*/ 60 w 152"/>
                  <a:gd name="T43" fmla="*/ 101 h 134"/>
                  <a:gd name="T44" fmla="*/ 38 w 152"/>
                  <a:gd name="T45" fmla="*/ 112 h 134"/>
                  <a:gd name="T46" fmla="*/ 18 w 152"/>
                  <a:gd name="T47" fmla="*/ 124 h 134"/>
                  <a:gd name="T48" fmla="*/ 0 w 152"/>
                  <a:gd name="T49" fmla="*/ 134 h 134"/>
                  <a:gd name="T50" fmla="*/ 0 w 152"/>
                  <a:gd name="T51" fmla="*/ 134 h 134"/>
                  <a:gd name="T52" fmla="*/ 0 w 152"/>
                  <a:gd name="T53" fmla="*/ 132 h 134"/>
                  <a:gd name="T54" fmla="*/ 0 w 152"/>
                  <a:gd name="T55" fmla="*/ 132 h 134"/>
                  <a:gd name="T56" fmla="*/ 0 w 152"/>
                  <a:gd name="T57" fmla="*/ 132 h 1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52" h="134">
                    <a:moveTo>
                      <a:pt x="0" y="132"/>
                    </a:moveTo>
                    <a:lnTo>
                      <a:pt x="3" y="127"/>
                    </a:lnTo>
                    <a:lnTo>
                      <a:pt x="8" y="115"/>
                    </a:lnTo>
                    <a:lnTo>
                      <a:pt x="17" y="96"/>
                    </a:lnTo>
                    <a:lnTo>
                      <a:pt x="27" y="74"/>
                    </a:lnTo>
                    <a:lnTo>
                      <a:pt x="38" y="51"/>
                    </a:lnTo>
                    <a:lnTo>
                      <a:pt x="48" y="30"/>
                    </a:lnTo>
                    <a:lnTo>
                      <a:pt x="57" y="12"/>
                    </a:lnTo>
                    <a:lnTo>
                      <a:pt x="63" y="0"/>
                    </a:lnTo>
                    <a:lnTo>
                      <a:pt x="71" y="4"/>
                    </a:lnTo>
                    <a:lnTo>
                      <a:pt x="80" y="9"/>
                    </a:lnTo>
                    <a:lnTo>
                      <a:pt x="91" y="16"/>
                    </a:lnTo>
                    <a:lnTo>
                      <a:pt x="103" y="23"/>
                    </a:lnTo>
                    <a:lnTo>
                      <a:pt x="117" y="30"/>
                    </a:lnTo>
                    <a:lnTo>
                      <a:pt x="129" y="38"/>
                    </a:lnTo>
                    <a:lnTo>
                      <a:pt x="141" y="44"/>
                    </a:lnTo>
                    <a:lnTo>
                      <a:pt x="152" y="50"/>
                    </a:lnTo>
                    <a:lnTo>
                      <a:pt x="140" y="57"/>
                    </a:lnTo>
                    <a:lnTo>
                      <a:pt x="122" y="66"/>
                    </a:lnTo>
                    <a:lnTo>
                      <a:pt x="103" y="77"/>
                    </a:lnTo>
                    <a:lnTo>
                      <a:pt x="83" y="89"/>
                    </a:lnTo>
                    <a:lnTo>
                      <a:pt x="60" y="101"/>
                    </a:lnTo>
                    <a:lnTo>
                      <a:pt x="38" y="112"/>
                    </a:lnTo>
                    <a:lnTo>
                      <a:pt x="18" y="124"/>
                    </a:lnTo>
                    <a:lnTo>
                      <a:pt x="0" y="134"/>
                    </a:lnTo>
                    <a:lnTo>
                      <a:pt x="0" y="13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normAutofit fontScale="250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7" name="Freeform 15677"/>
              <p:cNvSpPr>
                <a:spLocks/>
              </p:cNvSpPr>
              <p:nvPr/>
            </p:nvSpPr>
            <p:spPr bwMode="auto">
              <a:xfrm>
                <a:off x="632" y="545"/>
                <a:ext cx="39" cy="42"/>
              </a:xfrm>
              <a:custGeom>
                <a:avLst/>
                <a:gdLst>
                  <a:gd name="T0" fmla="*/ 17 w 40"/>
                  <a:gd name="T1" fmla="*/ 7 h 42"/>
                  <a:gd name="T2" fmla="*/ 17 w 40"/>
                  <a:gd name="T3" fmla="*/ 5 h 42"/>
                  <a:gd name="T4" fmla="*/ 18 w 40"/>
                  <a:gd name="T5" fmla="*/ 4 h 42"/>
                  <a:gd name="T6" fmla="*/ 19 w 40"/>
                  <a:gd name="T7" fmla="*/ 3 h 42"/>
                  <a:gd name="T8" fmla="*/ 21 w 40"/>
                  <a:gd name="T9" fmla="*/ 0 h 42"/>
                  <a:gd name="T10" fmla="*/ 22 w 40"/>
                  <a:gd name="T11" fmla="*/ 5 h 42"/>
                  <a:gd name="T12" fmla="*/ 27 w 40"/>
                  <a:gd name="T13" fmla="*/ 16 h 42"/>
                  <a:gd name="T14" fmla="*/ 34 w 40"/>
                  <a:gd name="T15" fmla="*/ 30 h 42"/>
                  <a:gd name="T16" fmla="*/ 40 w 40"/>
                  <a:gd name="T17" fmla="*/ 42 h 42"/>
                  <a:gd name="T18" fmla="*/ 29 w 40"/>
                  <a:gd name="T19" fmla="*/ 42 h 42"/>
                  <a:gd name="T20" fmla="*/ 21 w 40"/>
                  <a:gd name="T21" fmla="*/ 42 h 42"/>
                  <a:gd name="T22" fmla="*/ 11 w 40"/>
                  <a:gd name="T23" fmla="*/ 42 h 42"/>
                  <a:gd name="T24" fmla="*/ 0 w 40"/>
                  <a:gd name="T25" fmla="*/ 42 h 42"/>
                  <a:gd name="T26" fmla="*/ 6 w 40"/>
                  <a:gd name="T27" fmla="*/ 30 h 42"/>
                  <a:gd name="T28" fmla="*/ 11 w 40"/>
                  <a:gd name="T29" fmla="*/ 19 h 42"/>
                  <a:gd name="T30" fmla="*/ 15 w 40"/>
                  <a:gd name="T31" fmla="*/ 11 h 42"/>
                  <a:gd name="T32" fmla="*/ 17 w 40"/>
                  <a:gd name="T33" fmla="*/ 7 h 4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0" h="42">
                    <a:moveTo>
                      <a:pt x="17" y="7"/>
                    </a:moveTo>
                    <a:lnTo>
                      <a:pt x="17" y="5"/>
                    </a:lnTo>
                    <a:lnTo>
                      <a:pt x="18" y="4"/>
                    </a:lnTo>
                    <a:lnTo>
                      <a:pt x="19" y="3"/>
                    </a:lnTo>
                    <a:lnTo>
                      <a:pt x="21" y="0"/>
                    </a:lnTo>
                    <a:lnTo>
                      <a:pt x="22" y="5"/>
                    </a:lnTo>
                    <a:lnTo>
                      <a:pt x="27" y="16"/>
                    </a:lnTo>
                    <a:lnTo>
                      <a:pt x="34" y="30"/>
                    </a:lnTo>
                    <a:lnTo>
                      <a:pt x="40" y="42"/>
                    </a:lnTo>
                    <a:lnTo>
                      <a:pt x="29" y="42"/>
                    </a:lnTo>
                    <a:lnTo>
                      <a:pt x="21" y="42"/>
                    </a:lnTo>
                    <a:lnTo>
                      <a:pt x="11" y="42"/>
                    </a:lnTo>
                    <a:lnTo>
                      <a:pt x="0" y="42"/>
                    </a:lnTo>
                    <a:lnTo>
                      <a:pt x="6" y="30"/>
                    </a:lnTo>
                    <a:lnTo>
                      <a:pt x="11" y="19"/>
                    </a:lnTo>
                    <a:lnTo>
                      <a:pt x="15" y="11"/>
                    </a:lnTo>
                    <a:lnTo>
                      <a:pt x="17" y="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normAutofit fontScale="250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8" name="Freeform 15678"/>
              <p:cNvSpPr>
                <a:spLocks/>
              </p:cNvSpPr>
              <p:nvPr/>
            </p:nvSpPr>
            <p:spPr bwMode="auto">
              <a:xfrm>
                <a:off x="735" y="925"/>
                <a:ext cx="152" cy="135"/>
              </a:xfrm>
              <a:custGeom>
                <a:avLst/>
                <a:gdLst>
                  <a:gd name="T0" fmla="*/ 90 w 152"/>
                  <a:gd name="T1" fmla="*/ 0 h 134"/>
                  <a:gd name="T2" fmla="*/ 95 w 152"/>
                  <a:gd name="T3" fmla="*/ 12 h 134"/>
                  <a:gd name="T4" fmla="*/ 105 w 152"/>
                  <a:gd name="T5" fmla="*/ 31 h 134"/>
                  <a:gd name="T6" fmla="*/ 114 w 152"/>
                  <a:gd name="T7" fmla="*/ 53 h 134"/>
                  <a:gd name="T8" fmla="*/ 125 w 152"/>
                  <a:gd name="T9" fmla="*/ 76 h 134"/>
                  <a:gd name="T10" fmla="*/ 136 w 152"/>
                  <a:gd name="T11" fmla="*/ 97 h 134"/>
                  <a:gd name="T12" fmla="*/ 144 w 152"/>
                  <a:gd name="T13" fmla="*/ 116 h 134"/>
                  <a:gd name="T14" fmla="*/ 149 w 152"/>
                  <a:gd name="T15" fmla="*/ 128 h 134"/>
                  <a:gd name="T16" fmla="*/ 152 w 152"/>
                  <a:gd name="T17" fmla="*/ 134 h 134"/>
                  <a:gd name="T18" fmla="*/ 134 w 152"/>
                  <a:gd name="T19" fmla="*/ 124 h 134"/>
                  <a:gd name="T20" fmla="*/ 114 w 152"/>
                  <a:gd name="T21" fmla="*/ 112 h 134"/>
                  <a:gd name="T22" fmla="*/ 92 w 152"/>
                  <a:gd name="T23" fmla="*/ 101 h 134"/>
                  <a:gd name="T24" fmla="*/ 71 w 152"/>
                  <a:gd name="T25" fmla="*/ 89 h 134"/>
                  <a:gd name="T26" fmla="*/ 49 w 152"/>
                  <a:gd name="T27" fmla="*/ 77 h 134"/>
                  <a:gd name="T28" fmla="*/ 30 w 152"/>
                  <a:gd name="T29" fmla="*/ 66 h 134"/>
                  <a:gd name="T30" fmla="*/ 12 w 152"/>
                  <a:gd name="T31" fmla="*/ 57 h 134"/>
                  <a:gd name="T32" fmla="*/ 0 w 152"/>
                  <a:gd name="T33" fmla="*/ 50 h 134"/>
                  <a:gd name="T34" fmla="*/ 11 w 152"/>
                  <a:gd name="T35" fmla="*/ 44 h 134"/>
                  <a:gd name="T36" fmla="*/ 23 w 152"/>
                  <a:gd name="T37" fmla="*/ 38 h 134"/>
                  <a:gd name="T38" fmla="*/ 35 w 152"/>
                  <a:gd name="T39" fmla="*/ 30 h 134"/>
                  <a:gd name="T40" fmla="*/ 48 w 152"/>
                  <a:gd name="T41" fmla="*/ 23 h 134"/>
                  <a:gd name="T42" fmla="*/ 60 w 152"/>
                  <a:gd name="T43" fmla="*/ 16 h 134"/>
                  <a:gd name="T44" fmla="*/ 72 w 152"/>
                  <a:gd name="T45" fmla="*/ 9 h 134"/>
                  <a:gd name="T46" fmla="*/ 82 w 152"/>
                  <a:gd name="T47" fmla="*/ 4 h 134"/>
                  <a:gd name="T48" fmla="*/ 90 w 152"/>
                  <a:gd name="T49" fmla="*/ 0 h 13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52" h="134">
                    <a:moveTo>
                      <a:pt x="90" y="0"/>
                    </a:moveTo>
                    <a:lnTo>
                      <a:pt x="95" y="12"/>
                    </a:lnTo>
                    <a:lnTo>
                      <a:pt x="105" y="31"/>
                    </a:lnTo>
                    <a:lnTo>
                      <a:pt x="114" y="53"/>
                    </a:lnTo>
                    <a:lnTo>
                      <a:pt x="125" y="76"/>
                    </a:lnTo>
                    <a:lnTo>
                      <a:pt x="136" y="97"/>
                    </a:lnTo>
                    <a:lnTo>
                      <a:pt x="144" y="116"/>
                    </a:lnTo>
                    <a:lnTo>
                      <a:pt x="149" y="128"/>
                    </a:lnTo>
                    <a:lnTo>
                      <a:pt x="152" y="134"/>
                    </a:lnTo>
                    <a:lnTo>
                      <a:pt x="134" y="124"/>
                    </a:lnTo>
                    <a:lnTo>
                      <a:pt x="114" y="112"/>
                    </a:lnTo>
                    <a:lnTo>
                      <a:pt x="92" y="101"/>
                    </a:lnTo>
                    <a:lnTo>
                      <a:pt x="71" y="89"/>
                    </a:lnTo>
                    <a:lnTo>
                      <a:pt x="49" y="77"/>
                    </a:lnTo>
                    <a:lnTo>
                      <a:pt x="30" y="66"/>
                    </a:lnTo>
                    <a:lnTo>
                      <a:pt x="12" y="57"/>
                    </a:lnTo>
                    <a:lnTo>
                      <a:pt x="0" y="50"/>
                    </a:lnTo>
                    <a:lnTo>
                      <a:pt x="11" y="44"/>
                    </a:lnTo>
                    <a:lnTo>
                      <a:pt x="23" y="38"/>
                    </a:lnTo>
                    <a:lnTo>
                      <a:pt x="35" y="30"/>
                    </a:lnTo>
                    <a:lnTo>
                      <a:pt x="48" y="23"/>
                    </a:lnTo>
                    <a:lnTo>
                      <a:pt x="60" y="16"/>
                    </a:lnTo>
                    <a:lnTo>
                      <a:pt x="72" y="9"/>
                    </a:lnTo>
                    <a:lnTo>
                      <a:pt x="82" y="4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normAutofit fontScale="250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9" name="Freeform 15679"/>
              <p:cNvSpPr>
                <a:spLocks/>
              </p:cNvSpPr>
              <p:nvPr/>
            </p:nvSpPr>
            <p:spPr bwMode="auto">
              <a:xfrm>
                <a:off x="475" y="1024"/>
                <a:ext cx="351" cy="103"/>
              </a:xfrm>
              <a:custGeom>
                <a:avLst/>
                <a:gdLst>
                  <a:gd name="T0" fmla="*/ 177 w 352"/>
                  <a:gd name="T1" fmla="*/ 0 h 98"/>
                  <a:gd name="T2" fmla="*/ 185 w 352"/>
                  <a:gd name="T3" fmla="*/ 4 h 98"/>
                  <a:gd name="T4" fmla="*/ 200 w 352"/>
                  <a:gd name="T5" fmla="*/ 14 h 98"/>
                  <a:gd name="T6" fmla="*/ 221 w 352"/>
                  <a:gd name="T7" fmla="*/ 25 h 98"/>
                  <a:gd name="T8" fmla="*/ 246 w 352"/>
                  <a:gd name="T9" fmla="*/ 38 h 98"/>
                  <a:gd name="T10" fmla="*/ 274 w 352"/>
                  <a:gd name="T11" fmla="*/ 54 h 98"/>
                  <a:gd name="T12" fmla="*/ 301 w 352"/>
                  <a:gd name="T13" fmla="*/ 69 h 98"/>
                  <a:gd name="T14" fmla="*/ 329 w 352"/>
                  <a:gd name="T15" fmla="*/ 84 h 98"/>
                  <a:gd name="T16" fmla="*/ 352 w 352"/>
                  <a:gd name="T17" fmla="*/ 98 h 98"/>
                  <a:gd name="T18" fmla="*/ 337 w 352"/>
                  <a:gd name="T19" fmla="*/ 98 h 98"/>
                  <a:gd name="T20" fmla="*/ 319 w 352"/>
                  <a:gd name="T21" fmla="*/ 98 h 98"/>
                  <a:gd name="T22" fmla="*/ 299 w 352"/>
                  <a:gd name="T23" fmla="*/ 98 h 98"/>
                  <a:gd name="T24" fmla="*/ 276 w 352"/>
                  <a:gd name="T25" fmla="*/ 98 h 98"/>
                  <a:gd name="T26" fmla="*/ 253 w 352"/>
                  <a:gd name="T27" fmla="*/ 98 h 98"/>
                  <a:gd name="T28" fmla="*/ 228 w 352"/>
                  <a:gd name="T29" fmla="*/ 98 h 98"/>
                  <a:gd name="T30" fmla="*/ 202 w 352"/>
                  <a:gd name="T31" fmla="*/ 98 h 98"/>
                  <a:gd name="T32" fmla="*/ 177 w 352"/>
                  <a:gd name="T33" fmla="*/ 98 h 98"/>
                  <a:gd name="T34" fmla="*/ 150 w 352"/>
                  <a:gd name="T35" fmla="*/ 98 h 98"/>
                  <a:gd name="T36" fmla="*/ 124 w 352"/>
                  <a:gd name="T37" fmla="*/ 98 h 98"/>
                  <a:gd name="T38" fmla="*/ 99 w 352"/>
                  <a:gd name="T39" fmla="*/ 98 h 98"/>
                  <a:gd name="T40" fmla="*/ 76 w 352"/>
                  <a:gd name="T41" fmla="*/ 98 h 98"/>
                  <a:gd name="T42" fmla="*/ 53 w 352"/>
                  <a:gd name="T43" fmla="*/ 98 h 98"/>
                  <a:gd name="T44" fmla="*/ 33 w 352"/>
                  <a:gd name="T45" fmla="*/ 98 h 98"/>
                  <a:gd name="T46" fmla="*/ 15 w 352"/>
                  <a:gd name="T47" fmla="*/ 98 h 98"/>
                  <a:gd name="T48" fmla="*/ 0 w 352"/>
                  <a:gd name="T49" fmla="*/ 98 h 98"/>
                  <a:gd name="T50" fmla="*/ 25 w 352"/>
                  <a:gd name="T51" fmla="*/ 84 h 98"/>
                  <a:gd name="T52" fmla="*/ 51 w 352"/>
                  <a:gd name="T53" fmla="*/ 69 h 98"/>
                  <a:gd name="T54" fmla="*/ 79 w 352"/>
                  <a:gd name="T55" fmla="*/ 54 h 98"/>
                  <a:gd name="T56" fmla="*/ 106 w 352"/>
                  <a:gd name="T57" fmla="*/ 38 h 98"/>
                  <a:gd name="T58" fmla="*/ 132 w 352"/>
                  <a:gd name="T59" fmla="*/ 25 h 98"/>
                  <a:gd name="T60" fmla="*/ 152 w 352"/>
                  <a:gd name="T61" fmla="*/ 14 h 98"/>
                  <a:gd name="T62" fmla="*/ 169 w 352"/>
                  <a:gd name="T63" fmla="*/ 4 h 98"/>
                  <a:gd name="T64" fmla="*/ 177 w 352"/>
                  <a:gd name="T65" fmla="*/ 0 h 9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52" h="98">
                    <a:moveTo>
                      <a:pt x="177" y="0"/>
                    </a:moveTo>
                    <a:lnTo>
                      <a:pt x="185" y="4"/>
                    </a:lnTo>
                    <a:lnTo>
                      <a:pt x="200" y="14"/>
                    </a:lnTo>
                    <a:lnTo>
                      <a:pt x="221" y="25"/>
                    </a:lnTo>
                    <a:lnTo>
                      <a:pt x="246" y="38"/>
                    </a:lnTo>
                    <a:lnTo>
                      <a:pt x="274" y="54"/>
                    </a:lnTo>
                    <a:lnTo>
                      <a:pt x="301" y="69"/>
                    </a:lnTo>
                    <a:lnTo>
                      <a:pt x="329" y="84"/>
                    </a:lnTo>
                    <a:lnTo>
                      <a:pt x="352" y="98"/>
                    </a:lnTo>
                    <a:lnTo>
                      <a:pt x="337" y="98"/>
                    </a:lnTo>
                    <a:lnTo>
                      <a:pt x="319" y="98"/>
                    </a:lnTo>
                    <a:lnTo>
                      <a:pt x="299" y="98"/>
                    </a:lnTo>
                    <a:lnTo>
                      <a:pt x="276" y="98"/>
                    </a:lnTo>
                    <a:lnTo>
                      <a:pt x="253" y="98"/>
                    </a:lnTo>
                    <a:lnTo>
                      <a:pt x="228" y="98"/>
                    </a:lnTo>
                    <a:lnTo>
                      <a:pt x="202" y="98"/>
                    </a:lnTo>
                    <a:lnTo>
                      <a:pt x="177" y="98"/>
                    </a:lnTo>
                    <a:lnTo>
                      <a:pt x="150" y="98"/>
                    </a:lnTo>
                    <a:lnTo>
                      <a:pt x="124" y="98"/>
                    </a:lnTo>
                    <a:lnTo>
                      <a:pt x="99" y="98"/>
                    </a:lnTo>
                    <a:lnTo>
                      <a:pt x="76" y="98"/>
                    </a:lnTo>
                    <a:lnTo>
                      <a:pt x="53" y="98"/>
                    </a:lnTo>
                    <a:lnTo>
                      <a:pt x="33" y="98"/>
                    </a:lnTo>
                    <a:lnTo>
                      <a:pt x="15" y="98"/>
                    </a:lnTo>
                    <a:lnTo>
                      <a:pt x="0" y="98"/>
                    </a:lnTo>
                    <a:lnTo>
                      <a:pt x="25" y="84"/>
                    </a:lnTo>
                    <a:lnTo>
                      <a:pt x="51" y="69"/>
                    </a:lnTo>
                    <a:lnTo>
                      <a:pt x="79" y="54"/>
                    </a:lnTo>
                    <a:lnTo>
                      <a:pt x="106" y="38"/>
                    </a:lnTo>
                    <a:lnTo>
                      <a:pt x="132" y="25"/>
                    </a:lnTo>
                    <a:lnTo>
                      <a:pt x="152" y="14"/>
                    </a:lnTo>
                    <a:lnTo>
                      <a:pt x="169" y="4"/>
                    </a:lnTo>
                    <a:lnTo>
                      <a:pt x="1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normAutofit fontScale="250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0" name="Freeform 15680"/>
              <p:cNvSpPr>
                <a:spLocks/>
              </p:cNvSpPr>
              <p:nvPr/>
            </p:nvSpPr>
            <p:spPr bwMode="auto">
              <a:xfrm>
                <a:off x="611" y="284"/>
                <a:ext cx="75" cy="77"/>
              </a:xfrm>
              <a:custGeom>
                <a:avLst/>
                <a:gdLst>
                  <a:gd name="T0" fmla="*/ 0 w 76"/>
                  <a:gd name="T1" fmla="*/ 38 h 76"/>
                  <a:gd name="T2" fmla="*/ 3 w 76"/>
                  <a:gd name="T3" fmla="*/ 23 h 76"/>
                  <a:gd name="T4" fmla="*/ 11 w 76"/>
                  <a:gd name="T5" fmla="*/ 11 h 76"/>
                  <a:gd name="T6" fmla="*/ 23 w 76"/>
                  <a:gd name="T7" fmla="*/ 3 h 76"/>
                  <a:gd name="T8" fmla="*/ 38 w 76"/>
                  <a:gd name="T9" fmla="*/ 0 h 76"/>
                  <a:gd name="T10" fmla="*/ 53 w 76"/>
                  <a:gd name="T11" fmla="*/ 3 h 76"/>
                  <a:gd name="T12" fmla="*/ 65 w 76"/>
                  <a:gd name="T13" fmla="*/ 11 h 76"/>
                  <a:gd name="T14" fmla="*/ 74 w 76"/>
                  <a:gd name="T15" fmla="*/ 23 h 76"/>
                  <a:gd name="T16" fmla="*/ 76 w 76"/>
                  <a:gd name="T17" fmla="*/ 38 h 76"/>
                  <a:gd name="T18" fmla="*/ 74 w 76"/>
                  <a:gd name="T19" fmla="*/ 53 h 76"/>
                  <a:gd name="T20" fmla="*/ 65 w 76"/>
                  <a:gd name="T21" fmla="*/ 65 h 76"/>
                  <a:gd name="T22" fmla="*/ 53 w 76"/>
                  <a:gd name="T23" fmla="*/ 73 h 76"/>
                  <a:gd name="T24" fmla="*/ 38 w 76"/>
                  <a:gd name="T25" fmla="*/ 76 h 76"/>
                  <a:gd name="T26" fmla="*/ 23 w 76"/>
                  <a:gd name="T27" fmla="*/ 73 h 76"/>
                  <a:gd name="T28" fmla="*/ 11 w 76"/>
                  <a:gd name="T29" fmla="*/ 65 h 76"/>
                  <a:gd name="T30" fmla="*/ 3 w 76"/>
                  <a:gd name="T31" fmla="*/ 53 h 76"/>
                  <a:gd name="T32" fmla="*/ 0 w 76"/>
                  <a:gd name="T33" fmla="*/ 38 h 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76" h="76">
                    <a:moveTo>
                      <a:pt x="0" y="38"/>
                    </a:moveTo>
                    <a:lnTo>
                      <a:pt x="3" y="23"/>
                    </a:lnTo>
                    <a:lnTo>
                      <a:pt x="11" y="11"/>
                    </a:lnTo>
                    <a:lnTo>
                      <a:pt x="23" y="3"/>
                    </a:lnTo>
                    <a:lnTo>
                      <a:pt x="38" y="0"/>
                    </a:lnTo>
                    <a:lnTo>
                      <a:pt x="53" y="3"/>
                    </a:lnTo>
                    <a:lnTo>
                      <a:pt x="65" y="11"/>
                    </a:lnTo>
                    <a:lnTo>
                      <a:pt x="74" y="23"/>
                    </a:lnTo>
                    <a:lnTo>
                      <a:pt x="76" y="38"/>
                    </a:lnTo>
                    <a:lnTo>
                      <a:pt x="74" y="53"/>
                    </a:lnTo>
                    <a:lnTo>
                      <a:pt x="65" y="65"/>
                    </a:lnTo>
                    <a:lnTo>
                      <a:pt x="53" y="73"/>
                    </a:lnTo>
                    <a:lnTo>
                      <a:pt x="38" y="76"/>
                    </a:lnTo>
                    <a:lnTo>
                      <a:pt x="23" y="73"/>
                    </a:lnTo>
                    <a:lnTo>
                      <a:pt x="11" y="65"/>
                    </a:lnTo>
                    <a:lnTo>
                      <a:pt x="3" y="53"/>
                    </a:lnTo>
                    <a:lnTo>
                      <a:pt x="0" y="38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>
                <a:normAutofit fontScale="250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1" name="Freeform 15681"/>
              <p:cNvSpPr>
                <a:spLocks noEditPoints="1"/>
              </p:cNvSpPr>
              <p:nvPr/>
            </p:nvSpPr>
            <p:spPr bwMode="auto">
              <a:xfrm>
                <a:off x="233" y="247"/>
                <a:ext cx="832" cy="974"/>
              </a:xfrm>
              <a:custGeom>
                <a:avLst/>
                <a:gdLst>
                  <a:gd name="T0" fmla="*/ 448 w 832"/>
                  <a:gd name="T1" fmla="*/ 142 h 974"/>
                  <a:gd name="T2" fmla="*/ 466 w 832"/>
                  <a:gd name="T3" fmla="*/ 130 h 974"/>
                  <a:gd name="T4" fmla="*/ 479 w 832"/>
                  <a:gd name="T5" fmla="*/ 115 h 974"/>
                  <a:gd name="T6" fmla="*/ 487 w 832"/>
                  <a:gd name="T7" fmla="*/ 96 h 974"/>
                  <a:gd name="T8" fmla="*/ 490 w 832"/>
                  <a:gd name="T9" fmla="*/ 74 h 974"/>
                  <a:gd name="T10" fmla="*/ 485 w 832"/>
                  <a:gd name="T11" fmla="*/ 46 h 974"/>
                  <a:gd name="T12" fmla="*/ 468 w 832"/>
                  <a:gd name="T13" fmla="*/ 21 h 974"/>
                  <a:gd name="T14" fmla="*/ 444 w 832"/>
                  <a:gd name="T15" fmla="*/ 5 h 974"/>
                  <a:gd name="T16" fmla="*/ 415 w 832"/>
                  <a:gd name="T17" fmla="*/ 0 h 974"/>
                  <a:gd name="T18" fmla="*/ 386 w 832"/>
                  <a:gd name="T19" fmla="*/ 5 h 974"/>
                  <a:gd name="T20" fmla="*/ 361 w 832"/>
                  <a:gd name="T21" fmla="*/ 21 h 974"/>
                  <a:gd name="T22" fmla="*/ 345 w 832"/>
                  <a:gd name="T23" fmla="*/ 46 h 974"/>
                  <a:gd name="T24" fmla="*/ 339 w 832"/>
                  <a:gd name="T25" fmla="*/ 74 h 974"/>
                  <a:gd name="T26" fmla="*/ 342 w 832"/>
                  <a:gd name="T27" fmla="*/ 96 h 974"/>
                  <a:gd name="T28" fmla="*/ 352 w 832"/>
                  <a:gd name="T29" fmla="*/ 116 h 974"/>
                  <a:gd name="T30" fmla="*/ 367 w 832"/>
                  <a:gd name="T31" fmla="*/ 131 h 974"/>
                  <a:gd name="T32" fmla="*/ 384 w 832"/>
                  <a:gd name="T33" fmla="*/ 143 h 974"/>
                  <a:gd name="T34" fmla="*/ 832 w 832"/>
                  <a:gd name="T35" fmla="*/ 974 h 974"/>
                  <a:gd name="T36" fmla="*/ 67 w 832"/>
                  <a:gd name="T37" fmla="*/ 920 h 974"/>
                  <a:gd name="T38" fmla="*/ 99 w 832"/>
                  <a:gd name="T39" fmla="*/ 848 h 974"/>
                  <a:gd name="T40" fmla="*/ 150 w 832"/>
                  <a:gd name="T41" fmla="*/ 738 h 974"/>
                  <a:gd name="T42" fmla="*/ 211 w 832"/>
                  <a:gd name="T43" fmla="*/ 608 h 974"/>
                  <a:gd name="T44" fmla="*/ 273 w 832"/>
                  <a:gd name="T45" fmla="*/ 472 h 974"/>
                  <a:gd name="T46" fmla="*/ 331 w 832"/>
                  <a:gd name="T47" fmla="*/ 346 h 974"/>
                  <a:gd name="T48" fmla="*/ 377 w 832"/>
                  <a:gd name="T49" fmla="*/ 246 h 974"/>
                  <a:gd name="T50" fmla="*/ 403 w 832"/>
                  <a:gd name="T51" fmla="*/ 189 h 974"/>
                  <a:gd name="T52" fmla="*/ 407 w 832"/>
                  <a:gd name="T53" fmla="*/ 181 h 974"/>
                  <a:gd name="T54" fmla="*/ 410 w 832"/>
                  <a:gd name="T55" fmla="*/ 176 h 974"/>
                  <a:gd name="T56" fmla="*/ 417 w 832"/>
                  <a:gd name="T57" fmla="*/ 164 h 974"/>
                  <a:gd name="T58" fmla="*/ 440 w 832"/>
                  <a:gd name="T59" fmla="*/ 214 h 974"/>
                  <a:gd name="T60" fmla="*/ 482 w 832"/>
                  <a:gd name="T61" fmla="*/ 304 h 974"/>
                  <a:gd name="T62" fmla="*/ 537 w 832"/>
                  <a:gd name="T63" fmla="*/ 424 h 974"/>
                  <a:gd name="T64" fmla="*/ 598 w 832"/>
                  <a:gd name="T65" fmla="*/ 556 h 974"/>
                  <a:gd name="T66" fmla="*/ 660 w 832"/>
                  <a:gd name="T67" fmla="*/ 688 h 974"/>
                  <a:gd name="T68" fmla="*/ 712 w 832"/>
                  <a:gd name="T69" fmla="*/ 804 h 974"/>
                  <a:gd name="T70" fmla="*/ 753 w 832"/>
                  <a:gd name="T71" fmla="*/ 891 h 974"/>
                  <a:gd name="T72" fmla="*/ 773 w 832"/>
                  <a:gd name="T73" fmla="*/ 936 h 974"/>
                  <a:gd name="T74" fmla="*/ 730 w 832"/>
                  <a:gd name="T75" fmla="*/ 936 h 974"/>
                  <a:gd name="T76" fmla="*/ 647 w 832"/>
                  <a:gd name="T77" fmla="*/ 936 h 974"/>
                  <a:gd name="T78" fmla="*/ 537 w 832"/>
                  <a:gd name="T79" fmla="*/ 936 h 974"/>
                  <a:gd name="T80" fmla="*/ 417 w 832"/>
                  <a:gd name="T81" fmla="*/ 936 h 974"/>
                  <a:gd name="T82" fmla="*/ 295 w 832"/>
                  <a:gd name="T83" fmla="*/ 936 h 974"/>
                  <a:gd name="T84" fmla="*/ 185 w 832"/>
                  <a:gd name="T85" fmla="*/ 936 h 974"/>
                  <a:gd name="T86" fmla="*/ 102 w 832"/>
                  <a:gd name="T87" fmla="*/ 936 h 974"/>
                  <a:gd name="T88" fmla="*/ 59 w 832"/>
                  <a:gd name="T89" fmla="*/ 936 h 974"/>
                  <a:gd name="T90" fmla="*/ 430 w 832"/>
                  <a:gd name="T91" fmla="*/ 39 h 974"/>
                  <a:gd name="T92" fmla="*/ 451 w 832"/>
                  <a:gd name="T93" fmla="*/ 59 h 974"/>
                  <a:gd name="T94" fmla="*/ 451 w 832"/>
                  <a:gd name="T95" fmla="*/ 89 h 974"/>
                  <a:gd name="T96" fmla="*/ 430 w 832"/>
                  <a:gd name="T97" fmla="*/ 109 h 974"/>
                  <a:gd name="T98" fmla="*/ 400 w 832"/>
                  <a:gd name="T99" fmla="*/ 109 h 974"/>
                  <a:gd name="T100" fmla="*/ 380 w 832"/>
                  <a:gd name="T101" fmla="*/ 89 h 974"/>
                  <a:gd name="T102" fmla="*/ 380 w 832"/>
                  <a:gd name="T103" fmla="*/ 59 h 974"/>
                  <a:gd name="T104" fmla="*/ 400 w 832"/>
                  <a:gd name="T105" fmla="*/ 39 h 97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832"/>
                  <a:gd name="T160" fmla="*/ 0 h 974"/>
                  <a:gd name="T161" fmla="*/ 832 w 832"/>
                  <a:gd name="T162" fmla="*/ 974 h 97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832" h="974">
                    <a:moveTo>
                      <a:pt x="832" y="974"/>
                    </a:moveTo>
                    <a:lnTo>
                      <a:pt x="448" y="142"/>
                    </a:lnTo>
                    <a:lnTo>
                      <a:pt x="457" y="136"/>
                    </a:lnTo>
                    <a:lnTo>
                      <a:pt x="466" y="130"/>
                    </a:lnTo>
                    <a:lnTo>
                      <a:pt x="472" y="123"/>
                    </a:lnTo>
                    <a:lnTo>
                      <a:pt x="479" y="115"/>
                    </a:lnTo>
                    <a:lnTo>
                      <a:pt x="483" y="105"/>
                    </a:lnTo>
                    <a:lnTo>
                      <a:pt x="487" y="96"/>
                    </a:lnTo>
                    <a:lnTo>
                      <a:pt x="489" y="85"/>
                    </a:lnTo>
                    <a:lnTo>
                      <a:pt x="490" y="74"/>
                    </a:lnTo>
                    <a:lnTo>
                      <a:pt x="489" y="59"/>
                    </a:lnTo>
                    <a:lnTo>
                      <a:pt x="485" y="46"/>
                    </a:lnTo>
                    <a:lnTo>
                      <a:pt x="478" y="32"/>
                    </a:lnTo>
                    <a:lnTo>
                      <a:pt x="468" y="21"/>
                    </a:lnTo>
                    <a:lnTo>
                      <a:pt x="457" y="12"/>
                    </a:lnTo>
                    <a:lnTo>
                      <a:pt x="444" y="5"/>
                    </a:lnTo>
                    <a:lnTo>
                      <a:pt x="430" y="1"/>
                    </a:lnTo>
                    <a:lnTo>
                      <a:pt x="415" y="0"/>
                    </a:lnTo>
                    <a:lnTo>
                      <a:pt x="400" y="1"/>
                    </a:lnTo>
                    <a:lnTo>
                      <a:pt x="386" y="5"/>
                    </a:lnTo>
                    <a:lnTo>
                      <a:pt x="373" y="12"/>
                    </a:lnTo>
                    <a:lnTo>
                      <a:pt x="361" y="21"/>
                    </a:lnTo>
                    <a:lnTo>
                      <a:pt x="353" y="32"/>
                    </a:lnTo>
                    <a:lnTo>
                      <a:pt x="345" y="46"/>
                    </a:lnTo>
                    <a:lnTo>
                      <a:pt x="341" y="59"/>
                    </a:lnTo>
                    <a:lnTo>
                      <a:pt x="339" y="74"/>
                    </a:lnTo>
                    <a:lnTo>
                      <a:pt x="341" y="85"/>
                    </a:lnTo>
                    <a:lnTo>
                      <a:pt x="342" y="96"/>
                    </a:lnTo>
                    <a:lnTo>
                      <a:pt x="346" y="107"/>
                    </a:lnTo>
                    <a:lnTo>
                      <a:pt x="352" y="116"/>
                    </a:lnTo>
                    <a:lnTo>
                      <a:pt x="358" y="124"/>
                    </a:lnTo>
                    <a:lnTo>
                      <a:pt x="367" y="131"/>
                    </a:lnTo>
                    <a:lnTo>
                      <a:pt x="375" y="138"/>
                    </a:lnTo>
                    <a:lnTo>
                      <a:pt x="384" y="143"/>
                    </a:lnTo>
                    <a:lnTo>
                      <a:pt x="0" y="974"/>
                    </a:lnTo>
                    <a:lnTo>
                      <a:pt x="832" y="974"/>
                    </a:lnTo>
                    <a:close/>
                    <a:moveTo>
                      <a:pt x="59" y="936"/>
                    </a:moveTo>
                    <a:lnTo>
                      <a:pt x="67" y="920"/>
                    </a:lnTo>
                    <a:lnTo>
                      <a:pt x="80" y="888"/>
                    </a:lnTo>
                    <a:lnTo>
                      <a:pt x="99" y="848"/>
                    </a:lnTo>
                    <a:lnTo>
                      <a:pt x="122" y="796"/>
                    </a:lnTo>
                    <a:lnTo>
                      <a:pt x="150" y="738"/>
                    </a:lnTo>
                    <a:lnTo>
                      <a:pt x="179" y="676"/>
                    </a:lnTo>
                    <a:lnTo>
                      <a:pt x="211" y="608"/>
                    </a:lnTo>
                    <a:lnTo>
                      <a:pt x="242" y="540"/>
                    </a:lnTo>
                    <a:lnTo>
                      <a:pt x="273" y="472"/>
                    </a:lnTo>
                    <a:lnTo>
                      <a:pt x="303" y="406"/>
                    </a:lnTo>
                    <a:lnTo>
                      <a:pt x="331" y="346"/>
                    </a:lnTo>
                    <a:lnTo>
                      <a:pt x="356" y="292"/>
                    </a:lnTo>
                    <a:lnTo>
                      <a:pt x="377" y="246"/>
                    </a:lnTo>
                    <a:lnTo>
                      <a:pt x="394" y="211"/>
                    </a:lnTo>
                    <a:lnTo>
                      <a:pt x="403" y="189"/>
                    </a:lnTo>
                    <a:lnTo>
                      <a:pt x="407" y="181"/>
                    </a:lnTo>
                    <a:lnTo>
                      <a:pt x="409" y="180"/>
                    </a:lnTo>
                    <a:lnTo>
                      <a:pt x="410" y="176"/>
                    </a:lnTo>
                    <a:lnTo>
                      <a:pt x="414" y="170"/>
                    </a:lnTo>
                    <a:lnTo>
                      <a:pt x="417" y="164"/>
                    </a:lnTo>
                    <a:lnTo>
                      <a:pt x="425" y="182"/>
                    </a:lnTo>
                    <a:lnTo>
                      <a:pt x="440" y="214"/>
                    </a:lnTo>
                    <a:lnTo>
                      <a:pt x="459" y="254"/>
                    </a:lnTo>
                    <a:lnTo>
                      <a:pt x="482" y="304"/>
                    </a:lnTo>
                    <a:lnTo>
                      <a:pt x="509" y="361"/>
                    </a:lnTo>
                    <a:lnTo>
                      <a:pt x="537" y="424"/>
                    </a:lnTo>
                    <a:lnTo>
                      <a:pt x="567" y="489"/>
                    </a:lnTo>
                    <a:lnTo>
                      <a:pt x="598" y="556"/>
                    </a:lnTo>
                    <a:lnTo>
                      <a:pt x="628" y="623"/>
                    </a:lnTo>
                    <a:lnTo>
                      <a:pt x="660" y="688"/>
                    </a:lnTo>
                    <a:lnTo>
                      <a:pt x="687" y="749"/>
                    </a:lnTo>
                    <a:lnTo>
                      <a:pt x="712" y="804"/>
                    </a:lnTo>
                    <a:lnTo>
                      <a:pt x="735" y="853"/>
                    </a:lnTo>
                    <a:lnTo>
                      <a:pt x="753" y="891"/>
                    </a:lnTo>
                    <a:lnTo>
                      <a:pt x="767" y="920"/>
                    </a:lnTo>
                    <a:lnTo>
                      <a:pt x="773" y="936"/>
                    </a:lnTo>
                    <a:lnTo>
                      <a:pt x="757" y="936"/>
                    </a:lnTo>
                    <a:lnTo>
                      <a:pt x="730" y="936"/>
                    </a:lnTo>
                    <a:lnTo>
                      <a:pt x="692" y="936"/>
                    </a:lnTo>
                    <a:lnTo>
                      <a:pt x="647" y="936"/>
                    </a:lnTo>
                    <a:lnTo>
                      <a:pt x="594" y="936"/>
                    </a:lnTo>
                    <a:lnTo>
                      <a:pt x="537" y="936"/>
                    </a:lnTo>
                    <a:lnTo>
                      <a:pt x="478" y="936"/>
                    </a:lnTo>
                    <a:lnTo>
                      <a:pt x="417" y="936"/>
                    </a:lnTo>
                    <a:lnTo>
                      <a:pt x="354" y="936"/>
                    </a:lnTo>
                    <a:lnTo>
                      <a:pt x="295" y="936"/>
                    </a:lnTo>
                    <a:lnTo>
                      <a:pt x="238" y="936"/>
                    </a:lnTo>
                    <a:lnTo>
                      <a:pt x="185" y="936"/>
                    </a:lnTo>
                    <a:lnTo>
                      <a:pt x="140" y="936"/>
                    </a:lnTo>
                    <a:lnTo>
                      <a:pt x="102" y="936"/>
                    </a:lnTo>
                    <a:lnTo>
                      <a:pt x="75" y="936"/>
                    </a:lnTo>
                    <a:lnTo>
                      <a:pt x="59" y="936"/>
                    </a:lnTo>
                    <a:close/>
                    <a:moveTo>
                      <a:pt x="415" y="36"/>
                    </a:moveTo>
                    <a:lnTo>
                      <a:pt x="430" y="39"/>
                    </a:lnTo>
                    <a:lnTo>
                      <a:pt x="442" y="47"/>
                    </a:lnTo>
                    <a:lnTo>
                      <a:pt x="451" y="59"/>
                    </a:lnTo>
                    <a:lnTo>
                      <a:pt x="453" y="74"/>
                    </a:lnTo>
                    <a:lnTo>
                      <a:pt x="451" y="89"/>
                    </a:lnTo>
                    <a:lnTo>
                      <a:pt x="442" y="101"/>
                    </a:lnTo>
                    <a:lnTo>
                      <a:pt x="430" y="109"/>
                    </a:lnTo>
                    <a:lnTo>
                      <a:pt x="415" y="112"/>
                    </a:lnTo>
                    <a:lnTo>
                      <a:pt x="400" y="109"/>
                    </a:lnTo>
                    <a:lnTo>
                      <a:pt x="388" y="101"/>
                    </a:lnTo>
                    <a:lnTo>
                      <a:pt x="380" y="89"/>
                    </a:lnTo>
                    <a:lnTo>
                      <a:pt x="377" y="74"/>
                    </a:lnTo>
                    <a:lnTo>
                      <a:pt x="380" y="59"/>
                    </a:lnTo>
                    <a:lnTo>
                      <a:pt x="388" y="47"/>
                    </a:lnTo>
                    <a:lnTo>
                      <a:pt x="400" y="39"/>
                    </a:lnTo>
                    <a:lnTo>
                      <a:pt x="415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2" name="Freeform 15682"/>
              <p:cNvSpPr>
                <a:spLocks/>
              </p:cNvSpPr>
              <p:nvPr/>
            </p:nvSpPr>
            <p:spPr bwMode="auto">
              <a:xfrm>
                <a:off x="743" y="259"/>
                <a:ext cx="359" cy="122"/>
              </a:xfrm>
              <a:custGeom>
                <a:avLst/>
                <a:gdLst>
                  <a:gd name="T0" fmla="*/ 358 w 358"/>
                  <a:gd name="T1" fmla="*/ 39 h 119"/>
                  <a:gd name="T2" fmla="*/ 159 w 358"/>
                  <a:gd name="T3" fmla="*/ 0 h 119"/>
                  <a:gd name="T4" fmla="*/ 159 w 358"/>
                  <a:gd name="T5" fmla="*/ 80 h 119"/>
                  <a:gd name="T6" fmla="*/ 0 w 358"/>
                  <a:gd name="T7" fmla="*/ 80 h 119"/>
                  <a:gd name="T8" fmla="*/ 200 w 358"/>
                  <a:gd name="T9" fmla="*/ 119 h 119"/>
                  <a:gd name="T10" fmla="*/ 200 w 358"/>
                  <a:gd name="T11" fmla="*/ 39 h 119"/>
                  <a:gd name="T12" fmla="*/ 358 w 358"/>
                  <a:gd name="T13" fmla="*/ 39 h 1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8" h="119">
                    <a:moveTo>
                      <a:pt x="358" y="39"/>
                    </a:moveTo>
                    <a:lnTo>
                      <a:pt x="159" y="0"/>
                    </a:lnTo>
                    <a:lnTo>
                      <a:pt x="159" y="80"/>
                    </a:lnTo>
                    <a:lnTo>
                      <a:pt x="0" y="80"/>
                    </a:lnTo>
                    <a:lnTo>
                      <a:pt x="200" y="119"/>
                    </a:lnTo>
                    <a:lnTo>
                      <a:pt x="200" y="39"/>
                    </a:lnTo>
                    <a:lnTo>
                      <a:pt x="358" y="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normAutofit fontScale="250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" name="Freeform 15683"/>
              <p:cNvSpPr>
                <a:spLocks/>
              </p:cNvSpPr>
              <p:nvPr/>
            </p:nvSpPr>
            <p:spPr bwMode="auto">
              <a:xfrm>
                <a:off x="740" y="1"/>
                <a:ext cx="227" cy="280"/>
              </a:xfrm>
              <a:custGeom>
                <a:avLst/>
                <a:gdLst>
                  <a:gd name="T0" fmla="*/ 228 w 228"/>
                  <a:gd name="T1" fmla="*/ 0 h 279"/>
                  <a:gd name="T2" fmla="*/ 59 w 228"/>
                  <a:gd name="T3" fmla="*/ 111 h 279"/>
                  <a:gd name="T4" fmla="*/ 114 w 228"/>
                  <a:gd name="T5" fmla="*/ 168 h 279"/>
                  <a:gd name="T6" fmla="*/ 0 w 228"/>
                  <a:gd name="T7" fmla="*/ 279 h 279"/>
                  <a:gd name="T8" fmla="*/ 170 w 228"/>
                  <a:gd name="T9" fmla="*/ 168 h 279"/>
                  <a:gd name="T10" fmla="*/ 114 w 228"/>
                  <a:gd name="T11" fmla="*/ 111 h 279"/>
                  <a:gd name="T12" fmla="*/ 228 w 228"/>
                  <a:gd name="T13" fmla="*/ 0 h 2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28" h="279">
                    <a:moveTo>
                      <a:pt x="228" y="0"/>
                    </a:moveTo>
                    <a:lnTo>
                      <a:pt x="59" y="111"/>
                    </a:lnTo>
                    <a:lnTo>
                      <a:pt x="114" y="168"/>
                    </a:lnTo>
                    <a:lnTo>
                      <a:pt x="0" y="279"/>
                    </a:lnTo>
                    <a:lnTo>
                      <a:pt x="170" y="168"/>
                    </a:lnTo>
                    <a:lnTo>
                      <a:pt x="114" y="111"/>
                    </a:lnTo>
                    <a:lnTo>
                      <a:pt x="22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normAutofit fontScale="550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4" name="Freeform 15684"/>
              <p:cNvSpPr>
                <a:spLocks/>
              </p:cNvSpPr>
              <p:nvPr/>
            </p:nvSpPr>
            <p:spPr bwMode="auto">
              <a:xfrm>
                <a:off x="196" y="259"/>
                <a:ext cx="356" cy="122"/>
              </a:xfrm>
              <a:custGeom>
                <a:avLst/>
                <a:gdLst>
                  <a:gd name="T0" fmla="*/ 0 w 357"/>
                  <a:gd name="T1" fmla="*/ 39 h 119"/>
                  <a:gd name="T2" fmla="*/ 198 w 357"/>
                  <a:gd name="T3" fmla="*/ 0 h 119"/>
                  <a:gd name="T4" fmla="*/ 198 w 357"/>
                  <a:gd name="T5" fmla="*/ 80 h 119"/>
                  <a:gd name="T6" fmla="*/ 357 w 357"/>
                  <a:gd name="T7" fmla="*/ 80 h 119"/>
                  <a:gd name="T8" fmla="*/ 159 w 357"/>
                  <a:gd name="T9" fmla="*/ 119 h 119"/>
                  <a:gd name="T10" fmla="*/ 159 w 357"/>
                  <a:gd name="T11" fmla="*/ 39 h 119"/>
                  <a:gd name="T12" fmla="*/ 0 w 357"/>
                  <a:gd name="T13" fmla="*/ 39 h 1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7" h="119">
                    <a:moveTo>
                      <a:pt x="0" y="39"/>
                    </a:moveTo>
                    <a:lnTo>
                      <a:pt x="198" y="0"/>
                    </a:lnTo>
                    <a:lnTo>
                      <a:pt x="198" y="80"/>
                    </a:lnTo>
                    <a:lnTo>
                      <a:pt x="357" y="80"/>
                    </a:lnTo>
                    <a:lnTo>
                      <a:pt x="159" y="119"/>
                    </a:lnTo>
                    <a:lnTo>
                      <a:pt x="159" y="39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normAutofit fontScale="250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5" name="Freeform 15685"/>
              <p:cNvSpPr>
                <a:spLocks/>
              </p:cNvSpPr>
              <p:nvPr/>
            </p:nvSpPr>
            <p:spPr bwMode="auto">
              <a:xfrm>
                <a:off x="330" y="1"/>
                <a:ext cx="227" cy="280"/>
              </a:xfrm>
              <a:custGeom>
                <a:avLst/>
                <a:gdLst>
                  <a:gd name="T0" fmla="*/ 0 w 226"/>
                  <a:gd name="T1" fmla="*/ 0 h 279"/>
                  <a:gd name="T2" fmla="*/ 169 w 226"/>
                  <a:gd name="T3" fmla="*/ 111 h 279"/>
                  <a:gd name="T4" fmla="*/ 114 w 226"/>
                  <a:gd name="T5" fmla="*/ 168 h 279"/>
                  <a:gd name="T6" fmla="*/ 226 w 226"/>
                  <a:gd name="T7" fmla="*/ 279 h 279"/>
                  <a:gd name="T8" fmla="*/ 57 w 226"/>
                  <a:gd name="T9" fmla="*/ 168 h 279"/>
                  <a:gd name="T10" fmla="*/ 112 w 226"/>
                  <a:gd name="T11" fmla="*/ 111 h 279"/>
                  <a:gd name="T12" fmla="*/ 0 w 226"/>
                  <a:gd name="T13" fmla="*/ 0 h 2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26" h="279">
                    <a:moveTo>
                      <a:pt x="0" y="0"/>
                    </a:moveTo>
                    <a:lnTo>
                      <a:pt x="169" y="111"/>
                    </a:lnTo>
                    <a:lnTo>
                      <a:pt x="114" y="168"/>
                    </a:lnTo>
                    <a:lnTo>
                      <a:pt x="226" y="279"/>
                    </a:lnTo>
                    <a:lnTo>
                      <a:pt x="57" y="168"/>
                    </a:lnTo>
                    <a:lnTo>
                      <a:pt x="112" y="1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normAutofit fontScale="550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6" name="Group 15864"/>
            <p:cNvGrpSpPr>
              <a:grpSpLocks/>
            </p:cNvGrpSpPr>
            <p:nvPr/>
          </p:nvGrpSpPr>
          <p:grpSpPr bwMode="auto">
            <a:xfrm>
              <a:off x="6447858" y="2757108"/>
              <a:ext cx="381921" cy="393107"/>
              <a:chOff x="7669" y="1623"/>
              <a:chExt cx="1176" cy="2052"/>
            </a:xfrm>
          </p:grpSpPr>
          <p:sp>
            <p:nvSpPr>
              <p:cNvPr id="119" name="AutoShape 15865"/>
              <p:cNvSpPr>
                <a:spLocks noChangeArrowheads="1"/>
              </p:cNvSpPr>
              <p:nvPr/>
            </p:nvSpPr>
            <p:spPr bwMode="auto">
              <a:xfrm>
                <a:off x="7676" y="1623"/>
                <a:ext cx="1167" cy="2055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5000"/>
                </a:schemeClr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normAutofit fontScale="775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0" name="AutoShape 15866"/>
              <p:cNvSpPr>
                <a:spLocks noChangeArrowheads="1"/>
              </p:cNvSpPr>
              <p:nvPr/>
            </p:nvSpPr>
            <p:spPr bwMode="auto">
              <a:xfrm>
                <a:off x="8203" y="3510"/>
                <a:ext cx="69" cy="65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normAutofit fontScale="250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1" name="Rectangle 15867"/>
              <p:cNvSpPr>
                <a:spLocks noChangeArrowheads="1"/>
              </p:cNvSpPr>
              <p:nvPr/>
            </p:nvSpPr>
            <p:spPr bwMode="auto">
              <a:xfrm>
                <a:off x="7667" y="1920"/>
                <a:ext cx="1158" cy="147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normAutofit fontScale="47500" lnSpcReduction="20000"/>
              </a:bodyPr>
              <a:lstStyle/>
              <a:p>
                <a:pPr eaLnBrk="1" hangingPunct="1">
                  <a:defRPr/>
                </a:pP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2" name="Oval 15868"/>
              <p:cNvSpPr>
                <a:spLocks noChangeArrowheads="1"/>
              </p:cNvSpPr>
              <p:nvPr/>
            </p:nvSpPr>
            <p:spPr bwMode="auto">
              <a:xfrm>
                <a:off x="8168" y="3484"/>
                <a:ext cx="138" cy="129"/>
              </a:xfrm>
              <a:prstGeom prst="ellips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normAutofit fontScale="25000" lnSpcReduction="20000"/>
              </a:bodyPr>
              <a:lstStyle/>
              <a:p>
                <a:pPr eaLnBrk="1" hangingPunct="1"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" name="AutoShape 15869"/>
              <p:cNvSpPr>
                <a:spLocks noChangeArrowheads="1"/>
              </p:cNvSpPr>
              <p:nvPr/>
            </p:nvSpPr>
            <p:spPr bwMode="auto">
              <a:xfrm>
                <a:off x="8159" y="1752"/>
                <a:ext cx="190" cy="65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5000"/>
                </a:schemeClr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normAutofit fontScale="25000" lnSpcReduction="20000"/>
              </a:bodyPr>
              <a:lstStyle/>
              <a:p>
                <a:pPr eaLnBrk="1" hangingPunct="1">
                  <a:defRPr/>
                </a:pP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7" name="Text Box 19"/>
            <p:cNvSpPr txBox="1">
              <a:spLocks noChangeArrowheads="1"/>
            </p:cNvSpPr>
            <p:nvPr/>
          </p:nvSpPr>
          <p:spPr bwMode="auto">
            <a:xfrm>
              <a:off x="5258524" y="3867779"/>
              <a:ext cx="1615827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marL="228600" indent="-228600" algn="l" eaLnBrk="1" hangingPunct="1">
                <a:buFont typeface="+mj-ea"/>
                <a:buAutoNum type="circleNumDbPlain"/>
              </a:pPr>
              <a:r>
                <a:rPr lang="en-US" altLang="zh-CN" sz="900" b="1" dirty="0" smtClean="0">
                  <a:solidFill>
                    <a:srgbClr val="C00000"/>
                  </a:solidFill>
                  <a:latin typeface="Frutiger 45 Light"/>
                </a:rPr>
                <a:t>I,P2: will be referred</a:t>
              </a:r>
            </a:p>
            <a:p>
              <a:pPr marL="228600" indent="-228600" algn="l" eaLnBrk="1" hangingPunct="1">
                <a:buFont typeface="+mj-ea"/>
                <a:buAutoNum type="circleNumDbPlain"/>
              </a:pPr>
              <a:r>
                <a:rPr lang="en-US" altLang="de-DE" sz="900" b="1" dirty="0">
                  <a:solidFill>
                    <a:srgbClr val="C00000"/>
                  </a:solidFill>
                  <a:latin typeface="Frutiger 45 Light"/>
                </a:rPr>
                <a:t>P1: will not be referred</a:t>
              </a:r>
              <a:endParaRPr lang="en-GB" altLang="de-DE" sz="900" b="1" dirty="0">
                <a:solidFill>
                  <a:srgbClr val="C00000"/>
                </a:solidFill>
                <a:latin typeface="Frutiger 45 Light"/>
              </a:endParaRPr>
            </a:p>
          </p:txBody>
        </p:sp>
        <p:sp>
          <p:nvSpPr>
            <p:cNvPr id="108" name="Text Box 19"/>
            <p:cNvSpPr txBox="1">
              <a:spLocks noChangeArrowheads="1"/>
            </p:cNvSpPr>
            <p:nvPr/>
          </p:nvSpPr>
          <p:spPr bwMode="auto">
            <a:xfrm>
              <a:off x="8342706" y="2016578"/>
              <a:ext cx="481237" cy="2455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1" hangingPunct="1">
                <a:buNone/>
              </a:pPr>
              <a:r>
                <a:rPr lang="en-GB" altLang="de-DE" sz="1200" b="1" dirty="0" smtClean="0">
                  <a:solidFill>
                    <a:srgbClr val="FFFF00"/>
                  </a:solidFill>
                  <a:latin typeface="Frutiger 45 Light"/>
                </a:rPr>
                <a:t>99.9%</a:t>
              </a:r>
              <a:endParaRPr lang="en-GB" altLang="de-DE" sz="1200" b="1" dirty="0">
                <a:solidFill>
                  <a:srgbClr val="FFFF00"/>
                </a:solidFill>
                <a:latin typeface="Frutiger 45 Light"/>
              </a:endParaRPr>
            </a:p>
          </p:txBody>
        </p:sp>
        <p:sp>
          <p:nvSpPr>
            <p:cNvPr id="109" name="Text Box 19"/>
            <p:cNvSpPr txBox="1">
              <a:spLocks noChangeArrowheads="1"/>
            </p:cNvSpPr>
            <p:nvPr/>
          </p:nvSpPr>
          <p:spPr bwMode="auto">
            <a:xfrm>
              <a:off x="8420331" y="2331452"/>
              <a:ext cx="288742" cy="2455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1" hangingPunct="1">
                <a:buNone/>
              </a:pPr>
              <a:r>
                <a:rPr lang="en-GB" altLang="de-DE" sz="1200" b="1" dirty="0" smtClean="0">
                  <a:solidFill>
                    <a:srgbClr val="FFFF00"/>
                  </a:solidFill>
                  <a:latin typeface="Frutiger 45 Light"/>
                </a:rPr>
                <a:t>90%</a:t>
              </a:r>
              <a:endParaRPr lang="en-GB" altLang="de-DE" sz="1200" b="1" dirty="0">
                <a:solidFill>
                  <a:srgbClr val="FFFF00"/>
                </a:solidFill>
                <a:latin typeface="Frutiger 45 Light"/>
              </a:endParaRPr>
            </a:p>
          </p:txBody>
        </p:sp>
        <p:cxnSp>
          <p:nvCxnSpPr>
            <p:cNvPr id="110" name="直接连接符 109"/>
            <p:cNvCxnSpPr/>
            <p:nvPr/>
          </p:nvCxnSpPr>
          <p:spPr bwMode="auto">
            <a:xfrm>
              <a:off x="5151618" y="1912386"/>
              <a:ext cx="2443808" cy="0"/>
            </a:xfrm>
            <a:prstGeom prst="line">
              <a:avLst/>
            </a:prstGeom>
            <a:noFill/>
            <a:ln w="19050" cap="flat" cmpd="sng" algn="ctr">
              <a:solidFill>
                <a:srgbClr val="C00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11" name="AutoShape 4"/>
            <p:cNvSpPr>
              <a:spLocks noChangeArrowheads="1"/>
            </p:cNvSpPr>
            <p:nvPr/>
          </p:nvSpPr>
          <p:spPr bwMode="auto">
            <a:xfrm rot="16200000">
              <a:off x="6155996" y="4534379"/>
              <a:ext cx="219927" cy="147998"/>
            </a:xfrm>
            <a:prstGeom prst="parallelogram">
              <a:avLst>
                <a:gd name="adj" fmla="val 58292"/>
              </a:avLst>
            </a:prstGeom>
            <a:solidFill>
              <a:srgbClr val="FF0000"/>
            </a:solidFill>
            <a:ln w="12700">
              <a:solidFill>
                <a:schemeClr val="tx1"/>
              </a:solidFill>
              <a:miter lim="800000"/>
              <a:headEnd/>
              <a:tailEnd type="none" w="med" len="lg"/>
            </a:ln>
            <a:effectLst/>
            <a:ex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12" name="AutoShape 4"/>
            <p:cNvSpPr>
              <a:spLocks noChangeArrowheads="1"/>
            </p:cNvSpPr>
            <p:nvPr/>
          </p:nvSpPr>
          <p:spPr bwMode="auto">
            <a:xfrm rot="16200000">
              <a:off x="6970929" y="4552576"/>
              <a:ext cx="219927" cy="147998"/>
            </a:xfrm>
            <a:prstGeom prst="parallelogram">
              <a:avLst>
                <a:gd name="adj" fmla="val 58292"/>
              </a:avLst>
            </a:prstGeom>
            <a:solidFill>
              <a:srgbClr val="FF0000"/>
            </a:solidFill>
            <a:ln w="12700">
              <a:solidFill>
                <a:schemeClr val="tx1"/>
              </a:solidFill>
              <a:miter lim="800000"/>
              <a:headEnd/>
              <a:tailEnd type="none" w="med" len="lg"/>
            </a:ln>
            <a:effectLst/>
            <a:ex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13" name="任意多边形 112"/>
            <p:cNvSpPr/>
            <p:nvPr/>
          </p:nvSpPr>
          <p:spPr bwMode="auto">
            <a:xfrm>
              <a:off x="6932867" y="2326054"/>
              <a:ext cx="2407641" cy="404960"/>
            </a:xfrm>
            <a:custGeom>
              <a:avLst/>
              <a:gdLst>
                <a:gd name="connsiteX0" fmla="*/ 0 w 2407641"/>
                <a:gd name="connsiteY0" fmla="*/ 404960 h 404960"/>
                <a:gd name="connsiteX1" fmla="*/ 1476463 w 2407641"/>
                <a:gd name="connsiteY1" fmla="*/ 2289 h 404960"/>
                <a:gd name="connsiteX2" fmla="*/ 2407641 w 2407641"/>
                <a:gd name="connsiteY2" fmla="*/ 270736 h 40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7641" h="404960">
                  <a:moveTo>
                    <a:pt x="0" y="404960"/>
                  </a:moveTo>
                  <a:cubicBezTo>
                    <a:pt x="537595" y="214810"/>
                    <a:pt x="1075190" y="24660"/>
                    <a:pt x="1476463" y="2289"/>
                  </a:cubicBezTo>
                  <a:cubicBezTo>
                    <a:pt x="1877736" y="-20082"/>
                    <a:pt x="2142688" y="125327"/>
                    <a:pt x="2407641" y="270736"/>
                  </a:cubicBezTo>
                </a:path>
              </a:pathLst>
            </a:custGeom>
            <a:noFill/>
            <a:ln w="28575" cap="flat" cmpd="sng" algn="ctr">
              <a:solidFill>
                <a:srgbClr val="00B050"/>
              </a:solidFill>
              <a:prstDash val="sysDash"/>
              <a:round/>
              <a:headEnd type="none" w="med" len="med"/>
              <a:tailEnd type="arrow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1800" b="1"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14" name="任意多边形 113"/>
            <p:cNvSpPr/>
            <p:nvPr/>
          </p:nvSpPr>
          <p:spPr bwMode="auto">
            <a:xfrm>
              <a:off x="6923526" y="2578523"/>
              <a:ext cx="2407641" cy="404960"/>
            </a:xfrm>
            <a:custGeom>
              <a:avLst/>
              <a:gdLst>
                <a:gd name="connsiteX0" fmla="*/ 0 w 2407641"/>
                <a:gd name="connsiteY0" fmla="*/ 404960 h 404960"/>
                <a:gd name="connsiteX1" fmla="*/ 1476463 w 2407641"/>
                <a:gd name="connsiteY1" fmla="*/ 2289 h 404960"/>
                <a:gd name="connsiteX2" fmla="*/ 2407641 w 2407641"/>
                <a:gd name="connsiteY2" fmla="*/ 270736 h 40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7641" h="404960">
                  <a:moveTo>
                    <a:pt x="0" y="404960"/>
                  </a:moveTo>
                  <a:cubicBezTo>
                    <a:pt x="537595" y="214810"/>
                    <a:pt x="1075190" y="24660"/>
                    <a:pt x="1476463" y="2289"/>
                  </a:cubicBezTo>
                  <a:cubicBezTo>
                    <a:pt x="1877736" y="-20082"/>
                    <a:pt x="2142688" y="125327"/>
                    <a:pt x="2407641" y="270736"/>
                  </a:cubicBezTo>
                </a:path>
              </a:pathLst>
            </a:custGeom>
            <a:noFill/>
            <a:ln w="38100" cap="flat" cmpd="sng" algn="ctr">
              <a:solidFill>
                <a:srgbClr val="0070C0"/>
              </a:solidFill>
              <a:prstDash val="sysDash"/>
              <a:round/>
              <a:headEnd type="none" w="med" len="med"/>
              <a:tailEnd type="arrow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1800" b="1"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15" name="任意多边形 114"/>
            <p:cNvSpPr/>
            <p:nvPr/>
          </p:nvSpPr>
          <p:spPr bwMode="auto">
            <a:xfrm>
              <a:off x="6940189" y="2796758"/>
              <a:ext cx="2407641" cy="404960"/>
            </a:xfrm>
            <a:custGeom>
              <a:avLst/>
              <a:gdLst>
                <a:gd name="connsiteX0" fmla="*/ 0 w 2407641"/>
                <a:gd name="connsiteY0" fmla="*/ 404960 h 404960"/>
                <a:gd name="connsiteX1" fmla="*/ 1476463 w 2407641"/>
                <a:gd name="connsiteY1" fmla="*/ 2289 h 404960"/>
                <a:gd name="connsiteX2" fmla="*/ 2407641 w 2407641"/>
                <a:gd name="connsiteY2" fmla="*/ 270736 h 40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7641" h="404960">
                  <a:moveTo>
                    <a:pt x="0" y="404960"/>
                  </a:moveTo>
                  <a:cubicBezTo>
                    <a:pt x="537595" y="214810"/>
                    <a:pt x="1075190" y="24660"/>
                    <a:pt x="1476463" y="2289"/>
                  </a:cubicBezTo>
                  <a:cubicBezTo>
                    <a:pt x="1877736" y="-20082"/>
                    <a:pt x="2142688" y="125327"/>
                    <a:pt x="2407641" y="270736"/>
                  </a:cubicBezTo>
                </a:path>
              </a:pathLst>
            </a:custGeom>
            <a:noFill/>
            <a:ln w="9525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arrow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zh-CN" altLang="en-US" sz="1800" b="1"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16" name="Text Box 19"/>
            <p:cNvSpPr txBox="1">
              <a:spLocks noChangeArrowheads="1"/>
            </p:cNvSpPr>
            <p:nvPr/>
          </p:nvSpPr>
          <p:spPr bwMode="auto">
            <a:xfrm>
              <a:off x="8312522" y="2814005"/>
              <a:ext cx="577484" cy="2455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1" hangingPunct="1">
                <a:buNone/>
              </a:pPr>
              <a:r>
                <a:rPr lang="en-GB" altLang="de-DE" sz="1200" b="1" dirty="0" smtClean="0">
                  <a:solidFill>
                    <a:srgbClr val="FFFF00"/>
                  </a:solidFill>
                  <a:latin typeface="Frutiger 45 Light"/>
                </a:rPr>
                <a:t>99.99%</a:t>
              </a:r>
              <a:endParaRPr lang="en-GB" altLang="de-DE" sz="1200" b="1" dirty="0">
                <a:solidFill>
                  <a:srgbClr val="FFFF00"/>
                </a:solidFill>
                <a:latin typeface="Frutiger 45 Light"/>
              </a:endParaRPr>
            </a:p>
          </p:txBody>
        </p:sp>
        <p:sp>
          <p:nvSpPr>
            <p:cNvPr id="117" name="Text Box 19"/>
            <p:cNvSpPr txBox="1">
              <a:spLocks noChangeArrowheads="1"/>
            </p:cNvSpPr>
            <p:nvPr/>
          </p:nvSpPr>
          <p:spPr bwMode="auto">
            <a:xfrm>
              <a:off x="5253190" y="4763752"/>
              <a:ext cx="2289901" cy="4154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228600" indent="-228600" algn="l" eaLnBrk="1" hangingPunct="1">
                <a:buFont typeface="+mj-ea"/>
                <a:buAutoNum type="circleNumDbPlain"/>
              </a:pPr>
              <a:r>
                <a:rPr lang="en-US" altLang="zh-CN" sz="900" b="1" dirty="0" smtClean="0">
                  <a:solidFill>
                    <a:srgbClr val="C00000"/>
                  </a:solidFill>
                  <a:latin typeface="Frutiger 45 Light"/>
                </a:rPr>
                <a:t>Emergency control information in video gaming</a:t>
              </a:r>
            </a:p>
            <a:p>
              <a:pPr marL="228600" indent="-228600" algn="l" eaLnBrk="1" hangingPunct="1">
                <a:buFont typeface="+mj-ea"/>
                <a:buAutoNum type="circleNumDbPlain"/>
              </a:pPr>
              <a:r>
                <a:rPr lang="en-US" altLang="zh-CN" sz="900" b="1" dirty="0" smtClean="0">
                  <a:solidFill>
                    <a:srgbClr val="C00000"/>
                  </a:solidFill>
                  <a:latin typeface="Frutiger 45 Light"/>
                </a:rPr>
                <a:t>RTCP layer control information </a:t>
              </a:r>
              <a:r>
                <a:rPr lang="en-US" altLang="zh-CN" sz="900" b="1" dirty="0" err="1" smtClean="0">
                  <a:solidFill>
                    <a:srgbClr val="C00000"/>
                  </a:solidFill>
                  <a:latin typeface="Frutiger 45 Light"/>
                </a:rPr>
                <a:t>etc</a:t>
              </a:r>
              <a:endParaRPr lang="en-US" altLang="zh-CN" sz="900" b="1" dirty="0" smtClean="0">
                <a:solidFill>
                  <a:srgbClr val="C00000"/>
                </a:solidFill>
                <a:latin typeface="Frutiger 45 Light"/>
              </a:endParaRPr>
            </a:p>
          </p:txBody>
        </p:sp>
        <p:sp>
          <p:nvSpPr>
            <p:cNvPr id="118" name="Text Box 19"/>
            <p:cNvSpPr txBox="1">
              <a:spLocks noChangeArrowheads="1"/>
            </p:cNvSpPr>
            <p:nvPr/>
          </p:nvSpPr>
          <p:spPr bwMode="auto">
            <a:xfrm>
              <a:off x="5110015" y="2484884"/>
              <a:ext cx="2366032" cy="1384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marL="228600" indent="-228600" algn="l" eaLnBrk="1" hangingPunct="1">
                <a:buFont typeface="+mj-ea"/>
                <a:buAutoNum type="circleNumDbPlain"/>
              </a:pPr>
              <a:r>
                <a:rPr lang="en-US" altLang="zh-CN" sz="900" b="1" dirty="0" smtClean="0">
                  <a:solidFill>
                    <a:srgbClr val="C00000"/>
                  </a:solidFill>
                  <a:latin typeface="Frutiger 45 Light"/>
                </a:rPr>
                <a:t>Frames in layer n+1 will be referred 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页脚占位符 3"/>
          <p:cNvSpPr txBox="1">
            <a:spLocks noGrp="1"/>
          </p:cNvSpPr>
          <p:nvPr/>
        </p:nvSpPr>
        <p:spPr bwMode="auto">
          <a:xfrm>
            <a:off x="7046913" y="4786313"/>
            <a:ext cx="2133600" cy="183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   </a:t>
            </a:r>
          </a:p>
          <a:p>
            <a:r>
              <a:rPr lang="en-US" altLang="zh-CN"/>
              <a:t>   </a:t>
            </a:r>
          </a:p>
        </p:txBody>
      </p:sp>
      <p:sp>
        <p:nvSpPr>
          <p:cNvPr id="18" name="标题 1"/>
          <p:cNvSpPr txBox="1">
            <a:spLocks/>
          </p:cNvSpPr>
          <p:nvPr/>
        </p:nvSpPr>
        <p:spPr>
          <a:xfrm>
            <a:off x="380369" y="213996"/>
            <a:ext cx="8672191" cy="8299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68552" tIns="34276" rIns="68552" bIns="34276" numCol="1" anchor="ctr" anchorCtr="0" compatLnSpc="1">
            <a:prstTxWarp prst="textNoShape">
              <a:avLst/>
            </a:prstTxWarp>
          </a:bodyPr>
          <a:lstStyle/>
          <a:p>
            <a:pPr fontAlgn="auto">
              <a:defRPr/>
            </a:pPr>
            <a:r>
              <a:rPr lang="en-GB" altLang="zh-CN" sz="26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Differentiated handling on Video data</a:t>
            </a:r>
            <a:endParaRPr lang="zh-CN" altLang="en-US" sz="2600" b="1" dirty="0" smtClean="0">
              <a:solidFill>
                <a:srgbClr val="FFC000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3465" y="1124211"/>
            <a:ext cx="8577156" cy="3469988"/>
            <a:chOff x="503478" y="1284235"/>
            <a:chExt cx="10482475" cy="4511789"/>
          </a:xfrm>
        </p:grpSpPr>
        <p:cxnSp>
          <p:nvCxnSpPr>
            <p:cNvPr id="111" name="直接连接符 110"/>
            <p:cNvCxnSpPr/>
            <p:nvPr/>
          </p:nvCxnSpPr>
          <p:spPr bwMode="auto">
            <a:xfrm>
              <a:off x="6097409" y="1880211"/>
              <a:ext cx="1" cy="2277684"/>
            </a:xfrm>
            <a:prstGeom prst="line">
              <a:avLst/>
            </a:prstGeom>
            <a:noFill/>
            <a:ln w="190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cxnSp>
          <p:nvCxnSpPr>
            <p:cNvPr id="102" name="直接连接符 101"/>
            <p:cNvCxnSpPr/>
            <p:nvPr/>
          </p:nvCxnSpPr>
          <p:spPr bwMode="auto">
            <a:xfrm>
              <a:off x="4633649" y="1880211"/>
              <a:ext cx="0" cy="2285944"/>
            </a:xfrm>
            <a:prstGeom prst="line">
              <a:avLst/>
            </a:prstGeom>
            <a:noFill/>
            <a:ln w="190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cxnSp>
          <p:nvCxnSpPr>
            <p:cNvPr id="127" name="直接连接符 126"/>
            <p:cNvCxnSpPr/>
            <p:nvPr/>
          </p:nvCxnSpPr>
          <p:spPr bwMode="auto">
            <a:xfrm>
              <a:off x="1656621" y="1880211"/>
              <a:ext cx="0" cy="2347801"/>
            </a:xfrm>
            <a:prstGeom prst="line">
              <a:avLst/>
            </a:prstGeom>
            <a:noFill/>
            <a:ln w="190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sp>
          <p:nvSpPr>
            <p:cNvPr id="99" name="圆柱形 98"/>
            <p:cNvSpPr/>
            <p:nvPr/>
          </p:nvSpPr>
          <p:spPr bwMode="auto">
            <a:xfrm>
              <a:off x="3948444" y="1738656"/>
              <a:ext cx="1373940" cy="2298788"/>
            </a:xfrm>
            <a:prstGeom prst="can">
              <a:avLst/>
            </a:prstGeom>
            <a:noFill/>
            <a:ln w="127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00" name="矩形 99"/>
            <p:cNvSpPr/>
            <p:nvPr/>
          </p:nvSpPr>
          <p:spPr bwMode="auto">
            <a:xfrm>
              <a:off x="4349033" y="2762502"/>
              <a:ext cx="569232" cy="182649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01" name="矩形 100"/>
            <p:cNvSpPr/>
            <p:nvPr/>
          </p:nvSpPr>
          <p:spPr bwMode="auto">
            <a:xfrm>
              <a:off x="4349033" y="3632417"/>
              <a:ext cx="569232" cy="182649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04" name="圆柱形 103"/>
            <p:cNvSpPr/>
            <p:nvPr/>
          </p:nvSpPr>
          <p:spPr bwMode="auto">
            <a:xfrm>
              <a:off x="5412205" y="1730395"/>
              <a:ext cx="1373940" cy="2298788"/>
            </a:xfrm>
            <a:prstGeom prst="can">
              <a:avLst/>
            </a:prstGeom>
            <a:noFill/>
            <a:ln w="127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05" name="矩形 104"/>
            <p:cNvSpPr/>
            <p:nvPr/>
          </p:nvSpPr>
          <p:spPr bwMode="auto">
            <a:xfrm>
              <a:off x="5812794" y="3333971"/>
              <a:ext cx="569232" cy="182649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06" name="矩形 105"/>
            <p:cNvSpPr/>
            <p:nvPr/>
          </p:nvSpPr>
          <p:spPr bwMode="auto">
            <a:xfrm>
              <a:off x="5812794" y="3047526"/>
              <a:ext cx="569232" cy="182649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07" name="矩形 106"/>
            <p:cNvSpPr/>
            <p:nvPr/>
          </p:nvSpPr>
          <p:spPr bwMode="auto">
            <a:xfrm>
              <a:off x="5812794" y="2467796"/>
              <a:ext cx="569232" cy="182649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08" name="矩形 107"/>
            <p:cNvSpPr/>
            <p:nvPr/>
          </p:nvSpPr>
          <p:spPr bwMode="auto">
            <a:xfrm>
              <a:off x="5812794" y="2181351"/>
              <a:ext cx="569232" cy="182649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15" name="圆柱形 114"/>
            <p:cNvSpPr/>
            <p:nvPr/>
          </p:nvSpPr>
          <p:spPr bwMode="auto">
            <a:xfrm>
              <a:off x="678550" y="1601558"/>
              <a:ext cx="2029230" cy="2435886"/>
            </a:xfrm>
            <a:prstGeom prst="can">
              <a:avLst/>
            </a:prstGeom>
            <a:noFill/>
            <a:ln w="127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16" name="矩形 115"/>
            <p:cNvSpPr/>
            <p:nvPr/>
          </p:nvSpPr>
          <p:spPr bwMode="auto">
            <a:xfrm>
              <a:off x="1372005" y="3404089"/>
              <a:ext cx="569232" cy="182649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17" name="矩形 116"/>
            <p:cNvSpPr/>
            <p:nvPr/>
          </p:nvSpPr>
          <p:spPr bwMode="auto">
            <a:xfrm>
              <a:off x="1372005" y="3117644"/>
              <a:ext cx="569232" cy="182649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18" name="矩形 117"/>
            <p:cNvSpPr/>
            <p:nvPr/>
          </p:nvSpPr>
          <p:spPr bwMode="auto">
            <a:xfrm>
              <a:off x="1372005" y="2824359"/>
              <a:ext cx="569232" cy="182649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19" name="矩形 118"/>
            <p:cNvSpPr/>
            <p:nvPr/>
          </p:nvSpPr>
          <p:spPr bwMode="auto">
            <a:xfrm>
              <a:off x="1372005" y="2537914"/>
              <a:ext cx="569232" cy="182649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20" name="矩形 119"/>
            <p:cNvSpPr/>
            <p:nvPr/>
          </p:nvSpPr>
          <p:spPr bwMode="auto">
            <a:xfrm>
              <a:off x="1372005" y="2251469"/>
              <a:ext cx="569232" cy="182649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21" name="矩形 120"/>
            <p:cNvSpPr/>
            <p:nvPr/>
          </p:nvSpPr>
          <p:spPr bwMode="auto">
            <a:xfrm>
              <a:off x="1372005" y="3694274"/>
              <a:ext cx="569232" cy="182649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29" name="圆柱形 128"/>
            <p:cNvSpPr/>
            <p:nvPr/>
          </p:nvSpPr>
          <p:spPr bwMode="auto">
            <a:xfrm>
              <a:off x="8083755" y="1655309"/>
              <a:ext cx="2029230" cy="2435886"/>
            </a:xfrm>
            <a:prstGeom prst="can">
              <a:avLst/>
            </a:prstGeom>
            <a:noFill/>
            <a:ln w="127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30" name="矩形 129"/>
            <p:cNvSpPr/>
            <p:nvPr/>
          </p:nvSpPr>
          <p:spPr bwMode="auto">
            <a:xfrm>
              <a:off x="8430483" y="2797900"/>
              <a:ext cx="569232" cy="182649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31" name="矩形 130"/>
            <p:cNvSpPr/>
            <p:nvPr/>
          </p:nvSpPr>
          <p:spPr bwMode="auto">
            <a:xfrm>
              <a:off x="8430483" y="3735686"/>
              <a:ext cx="569232" cy="182649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cxnSp>
          <p:nvCxnSpPr>
            <p:cNvPr id="132" name="直接连接符 131"/>
            <p:cNvCxnSpPr>
              <a:stCxn id="131" idx="2"/>
            </p:cNvCxnSpPr>
            <p:nvPr/>
          </p:nvCxnSpPr>
          <p:spPr bwMode="auto">
            <a:xfrm>
              <a:off x="8715099" y="3918335"/>
              <a:ext cx="0" cy="351089"/>
            </a:xfrm>
            <a:prstGeom prst="line">
              <a:avLst/>
            </a:prstGeom>
            <a:noFill/>
            <a:ln w="190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sp>
          <p:nvSpPr>
            <p:cNvPr id="133" name="矩形 132"/>
            <p:cNvSpPr/>
            <p:nvPr/>
          </p:nvSpPr>
          <p:spPr bwMode="auto">
            <a:xfrm>
              <a:off x="9228705" y="3403070"/>
              <a:ext cx="569232" cy="182649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34" name="矩形 133"/>
            <p:cNvSpPr/>
            <p:nvPr/>
          </p:nvSpPr>
          <p:spPr bwMode="auto">
            <a:xfrm>
              <a:off x="9228705" y="3116625"/>
              <a:ext cx="569232" cy="182649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35" name="矩形 134"/>
            <p:cNvSpPr/>
            <p:nvPr/>
          </p:nvSpPr>
          <p:spPr bwMode="auto">
            <a:xfrm>
              <a:off x="9228705" y="2517744"/>
              <a:ext cx="569232" cy="182649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36" name="矩形 135"/>
            <p:cNvSpPr/>
            <p:nvPr/>
          </p:nvSpPr>
          <p:spPr bwMode="auto">
            <a:xfrm>
              <a:off x="9228705" y="2231299"/>
              <a:ext cx="569232" cy="182649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cxnSp>
          <p:nvCxnSpPr>
            <p:cNvPr id="137" name="直接连接符 136"/>
            <p:cNvCxnSpPr>
              <a:stCxn id="136" idx="2"/>
              <a:endCxn id="135" idx="0"/>
            </p:cNvCxnSpPr>
            <p:nvPr/>
          </p:nvCxnSpPr>
          <p:spPr bwMode="auto">
            <a:xfrm>
              <a:off x="9513321" y="2413948"/>
              <a:ext cx="0" cy="103796"/>
            </a:xfrm>
            <a:prstGeom prst="line">
              <a:avLst/>
            </a:prstGeom>
            <a:noFill/>
            <a:ln w="190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8" name="直接连接符 137"/>
            <p:cNvCxnSpPr>
              <a:stCxn id="134" idx="2"/>
              <a:endCxn id="133" idx="0"/>
            </p:cNvCxnSpPr>
            <p:nvPr/>
          </p:nvCxnSpPr>
          <p:spPr bwMode="auto">
            <a:xfrm>
              <a:off x="9513321" y="3299274"/>
              <a:ext cx="0" cy="103796"/>
            </a:xfrm>
            <a:prstGeom prst="line">
              <a:avLst/>
            </a:prstGeom>
            <a:noFill/>
            <a:ln w="190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9" name="直接连接符 138"/>
            <p:cNvCxnSpPr/>
            <p:nvPr/>
          </p:nvCxnSpPr>
          <p:spPr bwMode="auto">
            <a:xfrm>
              <a:off x="9513581" y="1880210"/>
              <a:ext cx="0" cy="351089"/>
            </a:xfrm>
            <a:prstGeom prst="line">
              <a:avLst/>
            </a:prstGeom>
            <a:noFill/>
            <a:ln w="190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0" name="直接连接符 139"/>
            <p:cNvCxnSpPr>
              <a:stCxn id="135" idx="2"/>
              <a:endCxn id="130" idx="0"/>
            </p:cNvCxnSpPr>
            <p:nvPr/>
          </p:nvCxnSpPr>
          <p:spPr bwMode="auto">
            <a:xfrm flipH="1">
              <a:off x="8715099" y="2700393"/>
              <a:ext cx="798222" cy="97507"/>
            </a:xfrm>
            <a:prstGeom prst="line">
              <a:avLst/>
            </a:prstGeom>
            <a:noFill/>
            <a:ln w="190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1" name="直接连接符 140"/>
            <p:cNvCxnSpPr>
              <a:stCxn id="134" idx="0"/>
            </p:cNvCxnSpPr>
            <p:nvPr/>
          </p:nvCxnSpPr>
          <p:spPr bwMode="auto">
            <a:xfrm flipH="1" flipV="1">
              <a:off x="8699259" y="2983693"/>
              <a:ext cx="814062" cy="132932"/>
            </a:xfrm>
            <a:prstGeom prst="line">
              <a:avLst/>
            </a:prstGeom>
            <a:noFill/>
            <a:ln w="190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2" name="直接连接符 141"/>
            <p:cNvCxnSpPr>
              <a:stCxn id="133" idx="2"/>
            </p:cNvCxnSpPr>
            <p:nvPr/>
          </p:nvCxnSpPr>
          <p:spPr bwMode="auto">
            <a:xfrm flipH="1">
              <a:off x="8715099" y="3585719"/>
              <a:ext cx="798222" cy="159758"/>
            </a:xfrm>
            <a:prstGeom prst="line">
              <a:avLst/>
            </a:prstGeom>
            <a:noFill/>
            <a:ln w="190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43" name="右箭头 142"/>
            <p:cNvSpPr/>
            <p:nvPr/>
          </p:nvSpPr>
          <p:spPr bwMode="auto">
            <a:xfrm>
              <a:off x="3173417" y="2650445"/>
              <a:ext cx="254207" cy="508611"/>
            </a:xfrm>
            <a:prstGeom prst="rightArrow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44" name="右箭头 143"/>
            <p:cNvSpPr/>
            <p:nvPr/>
          </p:nvSpPr>
          <p:spPr bwMode="auto">
            <a:xfrm>
              <a:off x="7274545" y="2650172"/>
              <a:ext cx="254207" cy="508611"/>
            </a:xfrm>
            <a:prstGeom prst="rightArrow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45" name="圆角矩形 144"/>
            <p:cNvSpPr/>
            <p:nvPr/>
          </p:nvSpPr>
          <p:spPr bwMode="auto">
            <a:xfrm>
              <a:off x="3503955" y="4597833"/>
              <a:ext cx="3626541" cy="1198191"/>
            </a:xfrm>
            <a:prstGeom prst="roundRect">
              <a:avLst>
                <a:gd name="adj" fmla="val 12678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+mj-lt"/>
                <a:buAutoNum type="arabicPeriod" startAt="2"/>
                <a:tabLst/>
              </a:pPr>
              <a:r>
                <a:rPr lang="en-US" altLang="zh-CN" sz="1100" b="1" dirty="0" smtClean="0">
                  <a:latin typeface="Arial" charset="0"/>
                  <a:ea typeface="SimSun" pitchFamily="2" charset="-122"/>
                </a:rPr>
                <a:t>It is difficult to control when the P-Frames should be transmitted since there is tight timing relationship between I and P frame.</a:t>
              </a:r>
              <a:endParaRPr kumimoji="0" lang="zh-CN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46" name="圆角矩形 145"/>
            <p:cNvSpPr/>
            <p:nvPr/>
          </p:nvSpPr>
          <p:spPr bwMode="auto">
            <a:xfrm>
              <a:off x="503478" y="4597832"/>
              <a:ext cx="2551089" cy="1198191"/>
            </a:xfrm>
            <a:prstGeom prst="roundRect">
              <a:avLst>
                <a:gd name="adj" fmla="val 1073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+mj-lt"/>
                <a:buAutoNum type="arabicPeriod"/>
                <a:tabLst/>
              </a:pPr>
              <a:r>
                <a:rPr kumimoji="0" lang="en-US" altLang="zh-CN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SimSun" pitchFamily="2" charset="-122"/>
                </a:rPr>
                <a:t>No differentiation</a:t>
              </a:r>
              <a:r>
                <a:rPr kumimoji="0" lang="en-US" altLang="zh-CN" sz="12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SimSun" pitchFamily="2" charset="-122"/>
                </a:rPr>
                <a:t> will cause serious problems as shown in the previous page</a:t>
              </a:r>
              <a:endParaRPr kumimoji="0" lang="zh-CN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47" name="文本框 146"/>
            <p:cNvSpPr txBox="1"/>
            <p:nvPr/>
          </p:nvSpPr>
          <p:spPr>
            <a:xfrm>
              <a:off x="5564865" y="1284235"/>
              <a:ext cx="1221279" cy="440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US" altLang="zh-CN" sz="1600" b="0" dirty="0" smtClean="0">
                  <a:solidFill>
                    <a:srgbClr val="FFFF00"/>
                  </a:solidFill>
                  <a:latin typeface="+mn-lt"/>
                </a:rPr>
                <a:t>I-Frames</a:t>
              </a:r>
              <a:endParaRPr lang="zh-CN" altLang="en-US" sz="1600" b="0" dirty="0" err="1" smtClean="0">
                <a:solidFill>
                  <a:srgbClr val="FFFF00"/>
                </a:solidFill>
                <a:latin typeface="+mn-lt"/>
              </a:endParaRPr>
            </a:p>
          </p:txBody>
        </p:sp>
        <p:sp>
          <p:nvSpPr>
            <p:cNvPr id="148" name="文本框 147"/>
            <p:cNvSpPr txBox="1"/>
            <p:nvPr/>
          </p:nvSpPr>
          <p:spPr>
            <a:xfrm>
              <a:off x="4116496" y="1284235"/>
              <a:ext cx="1221279" cy="440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US" altLang="zh-CN" sz="1600" b="0" dirty="0" smtClean="0">
                  <a:solidFill>
                    <a:srgbClr val="FFFF00"/>
                  </a:solidFill>
                  <a:latin typeface="+mn-lt"/>
                </a:rPr>
                <a:t>P-Frames</a:t>
              </a:r>
              <a:endParaRPr lang="zh-CN" altLang="en-US" sz="1600" b="0" dirty="0" err="1" smtClean="0">
                <a:solidFill>
                  <a:srgbClr val="FFFF00"/>
                </a:solidFill>
                <a:latin typeface="+mn-lt"/>
              </a:endParaRPr>
            </a:p>
          </p:txBody>
        </p:sp>
        <p:sp>
          <p:nvSpPr>
            <p:cNvPr id="149" name="圆角矩形 148"/>
            <p:cNvSpPr/>
            <p:nvPr/>
          </p:nvSpPr>
          <p:spPr bwMode="auto">
            <a:xfrm>
              <a:off x="7702106" y="4597833"/>
              <a:ext cx="3283847" cy="1198191"/>
            </a:xfrm>
            <a:prstGeom prst="roundRect">
              <a:avLst>
                <a:gd name="adj" fmla="val 12678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+mj-lt"/>
                <a:buAutoNum type="arabicPeriod" startAt="3"/>
                <a:tabLst/>
              </a:pPr>
              <a:r>
                <a:rPr kumimoji="0" lang="en-US" altLang="zh-CN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SimSun" pitchFamily="2" charset="-122"/>
                </a:rPr>
                <a:t>A better mechanism</a:t>
              </a:r>
              <a:r>
                <a:rPr kumimoji="0" lang="en-US" altLang="zh-CN" sz="12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SimSun" pitchFamily="2" charset="-122"/>
                </a:rPr>
                <a:t> is:</a:t>
              </a: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Arial" panose="020B0604020202020204" pitchFamily="34" charset="0"/>
                <a:buChar char="•"/>
                <a:tabLst/>
              </a:pPr>
              <a:r>
                <a:rPr kumimoji="0" lang="en-US" altLang="zh-CN" sz="12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SimSun" pitchFamily="2" charset="-122"/>
                </a:rPr>
                <a:t>Label prioritized packets</a:t>
              </a: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Arial" panose="020B0604020202020204" pitchFamily="34" charset="0"/>
                <a:buChar char="•"/>
                <a:tabLst/>
              </a:pPr>
              <a:r>
                <a:rPr lang="en-US" altLang="zh-CN" sz="1200" b="1" baseline="0" dirty="0" smtClean="0">
                  <a:latin typeface="Arial" charset="0"/>
                  <a:ea typeface="SimSun" pitchFamily="2" charset="-122"/>
                </a:rPr>
                <a:t>Set</a:t>
              </a:r>
              <a:r>
                <a:rPr lang="en-US" altLang="zh-CN" sz="1200" b="1" dirty="0" smtClean="0">
                  <a:latin typeface="Arial" charset="0"/>
                  <a:ea typeface="SimSun" pitchFamily="2" charset="-122"/>
                </a:rPr>
                <a:t> different protection in L2</a:t>
              </a: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Arial" panose="020B0604020202020204" pitchFamily="34" charset="0"/>
                <a:buChar char="•"/>
                <a:tabLst/>
              </a:pPr>
              <a:r>
                <a:rPr kumimoji="0" lang="en-US" altLang="zh-CN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SimSun" pitchFamily="2" charset="-122"/>
                </a:rPr>
                <a:t>Set different protection in L1</a:t>
              </a:r>
              <a:endParaRPr kumimoji="0" lang="zh-CN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SimSun" pitchFamily="2" charset="-122"/>
              </a:endParaRPr>
            </a:p>
          </p:txBody>
        </p:sp>
        <p:sp>
          <p:nvSpPr>
            <p:cNvPr id="150" name="文本框 149"/>
            <p:cNvSpPr txBox="1"/>
            <p:nvPr/>
          </p:nvSpPr>
          <p:spPr>
            <a:xfrm>
              <a:off x="9089720" y="1310098"/>
              <a:ext cx="1221279" cy="440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US" altLang="zh-CN" sz="1600" b="0" dirty="0" smtClean="0">
                  <a:solidFill>
                    <a:srgbClr val="FFFF00"/>
                  </a:solidFill>
                  <a:latin typeface="+mn-lt"/>
                </a:rPr>
                <a:t>I-Frames</a:t>
              </a:r>
              <a:endParaRPr lang="zh-CN" altLang="en-US" sz="1600" b="0" dirty="0" err="1" smtClean="0">
                <a:solidFill>
                  <a:srgbClr val="FFFF00"/>
                </a:solidFill>
                <a:latin typeface="+mn-lt"/>
              </a:endParaRPr>
            </a:p>
          </p:txBody>
        </p:sp>
        <p:sp>
          <p:nvSpPr>
            <p:cNvPr id="151" name="文本框 150"/>
            <p:cNvSpPr txBox="1"/>
            <p:nvPr/>
          </p:nvSpPr>
          <p:spPr>
            <a:xfrm>
              <a:off x="7874168" y="1310098"/>
              <a:ext cx="1221279" cy="440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US" altLang="zh-CN" sz="1600" b="0" dirty="0" smtClean="0">
                  <a:solidFill>
                    <a:srgbClr val="FFFF00"/>
                  </a:solidFill>
                  <a:latin typeface="+mn-lt"/>
                </a:rPr>
                <a:t>P-Frames</a:t>
              </a:r>
              <a:endParaRPr lang="zh-CN" altLang="en-US" sz="1600" b="0" dirty="0" err="1" smtClean="0">
                <a:solidFill>
                  <a:srgbClr val="FFFF00"/>
                </a:solidFill>
                <a:latin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>
            <a:spLocks/>
          </p:cNvSpPr>
          <p:nvPr/>
        </p:nvSpPr>
        <p:spPr>
          <a:xfrm>
            <a:off x="380369" y="213996"/>
            <a:ext cx="8672191" cy="8299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68552" tIns="34276" rIns="68552" bIns="34276" numCol="1" anchor="ctr" anchorCtr="0" compatLnSpc="1">
            <a:prstTxWarp prst="textNoShape">
              <a:avLst/>
            </a:prstTxWarp>
          </a:bodyPr>
          <a:lstStyle/>
          <a:p>
            <a:pPr fontAlgn="auto">
              <a:defRPr/>
            </a:pPr>
            <a:r>
              <a:rPr lang="en-US" altLang="zh-CN" sz="26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L1 </a:t>
            </a:r>
            <a:r>
              <a:rPr lang="en-GB" altLang="zh-CN" sz="26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optimization to meet real-time video challenges</a:t>
            </a:r>
            <a:endParaRPr lang="zh-CN" altLang="en-US" sz="2600" b="1" dirty="0" smtClean="0">
              <a:solidFill>
                <a:srgbClr val="FFC000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80369" y="960120"/>
            <a:ext cx="7971151" cy="99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100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Arial" charset="0"/>
              </a:rPr>
              <a:t>New video businesses (e.g. wireless supervision, live video, unmanned aerial vehicle video transmission, etc.) are real-time video. Real-time video has the following characteristics:</a:t>
            </a:r>
          </a:p>
          <a:p>
            <a:pPr marL="685709" lvl="1" indent="-342900">
              <a:spcBef>
                <a:spcPct val="10000"/>
              </a:spcBef>
              <a:buFont typeface="Arial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Arial" charset="0"/>
              </a:rPr>
              <a:t>Consecutive data volume with fixed frame rate</a:t>
            </a:r>
            <a:endParaRPr lang="en-US" altLang="zh-CN" sz="1400" dirty="0">
              <a:solidFill>
                <a:schemeClr val="bg1"/>
              </a:solidFill>
              <a:latin typeface="Arial" pitchFamily="34" charset="0"/>
              <a:cs typeface="Arial" pitchFamily="34" charset="0"/>
              <a:sym typeface="Arial" charset="0"/>
            </a:endParaRPr>
          </a:p>
          <a:p>
            <a:pPr marL="685709" lvl="1" indent="-342900">
              <a:spcBef>
                <a:spcPct val="10000"/>
              </a:spcBef>
              <a:buFont typeface="Arial" pitchFamily="34" charset="0"/>
              <a:buChar char="•"/>
            </a:pPr>
            <a:r>
              <a:rPr lang="en-US" altLang="ja-JP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Arial" charset="0"/>
              </a:rPr>
              <a:t>Video frame must be delivered timely. An expired frame is useless </a:t>
            </a:r>
            <a:r>
              <a:rPr lang="en-US" altLang="ja-JP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grpSp>
        <p:nvGrpSpPr>
          <p:cNvPr id="248" name="组合 247"/>
          <p:cNvGrpSpPr/>
          <p:nvPr/>
        </p:nvGrpSpPr>
        <p:grpSpPr>
          <a:xfrm>
            <a:off x="380369" y="2105628"/>
            <a:ext cx="6991545" cy="1881463"/>
            <a:chOff x="313483" y="3164808"/>
            <a:chExt cx="6991545" cy="1881463"/>
          </a:xfrm>
        </p:grpSpPr>
        <p:grpSp>
          <p:nvGrpSpPr>
            <p:cNvPr id="249" name="组合 248"/>
            <p:cNvGrpSpPr/>
            <p:nvPr/>
          </p:nvGrpSpPr>
          <p:grpSpPr>
            <a:xfrm>
              <a:off x="765174" y="3164808"/>
              <a:ext cx="6539854" cy="1881463"/>
              <a:chOff x="765174" y="2367064"/>
              <a:chExt cx="6539854" cy="1881463"/>
            </a:xfrm>
          </p:grpSpPr>
          <p:grpSp>
            <p:nvGrpSpPr>
              <p:cNvPr id="255" name="组合 254"/>
              <p:cNvGrpSpPr/>
              <p:nvPr/>
            </p:nvGrpSpPr>
            <p:grpSpPr>
              <a:xfrm>
                <a:off x="823129" y="2367064"/>
                <a:ext cx="2921963" cy="518244"/>
                <a:chOff x="823130" y="3048144"/>
                <a:chExt cx="3224235" cy="829097"/>
              </a:xfrm>
            </p:grpSpPr>
            <p:sp>
              <p:nvSpPr>
                <p:cNvPr id="359" name="矩形 358"/>
                <p:cNvSpPr/>
                <p:nvPr/>
              </p:nvSpPr>
              <p:spPr bwMode="auto">
                <a:xfrm>
                  <a:off x="823130" y="3048144"/>
                  <a:ext cx="201515" cy="278097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60" name="矩形 359"/>
                <p:cNvSpPr/>
                <p:nvPr/>
              </p:nvSpPr>
              <p:spPr bwMode="auto">
                <a:xfrm>
                  <a:off x="1024645" y="3048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61" name="矩形 360"/>
                <p:cNvSpPr/>
                <p:nvPr/>
              </p:nvSpPr>
              <p:spPr bwMode="auto">
                <a:xfrm>
                  <a:off x="1226159" y="3048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62" name="矩形 361"/>
                <p:cNvSpPr/>
                <p:nvPr/>
              </p:nvSpPr>
              <p:spPr bwMode="auto">
                <a:xfrm>
                  <a:off x="1427674" y="3048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63" name="矩形 362"/>
                <p:cNvSpPr/>
                <p:nvPr/>
              </p:nvSpPr>
              <p:spPr bwMode="auto">
                <a:xfrm>
                  <a:off x="1629189" y="3048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64" name="矩形 363"/>
                <p:cNvSpPr/>
                <p:nvPr/>
              </p:nvSpPr>
              <p:spPr bwMode="auto">
                <a:xfrm>
                  <a:off x="1830703" y="3048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65" name="矩形 364"/>
                <p:cNvSpPr/>
                <p:nvPr/>
              </p:nvSpPr>
              <p:spPr bwMode="auto">
                <a:xfrm>
                  <a:off x="2032218" y="3048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66" name="矩形 365"/>
                <p:cNvSpPr/>
                <p:nvPr/>
              </p:nvSpPr>
              <p:spPr bwMode="auto">
                <a:xfrm>
                  <a:off x="2233733" y="3048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67" name="矩形 366"/>
                <p:cNvSpPr/>
                <p:nvPr/>
              </p:nvSpPr>
              <p:spPr bwMode="auto">
                <a:xfrm>
                  <a:off x="2435248" y="3048144"/>
                  <a:ext cx="201515" cy="278097"/>
                </a:xfrm>
                <a:prstGeom prst="rect">
                  <a:avLst/>
                </a:prstGeom>
                <a:pattFill prst="ltUpDiag">
                  <a:fgClr>
                    <a:schemeClr val="bg1">
                      <a:lumMod val="65000"/>
                    </a:schemeClr>
                  </a:fgClr>
                  <a:bgClr>
                    <a:schemeClr val="bg1"/>
                  </a:bgClr>
                </a:pattFill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68" name="矩形 367"/>
                <p:cNvSpPr/>
                <p:nvPr/>
              </p:nvSpPr>
              <p:spPr bwMode="auto">
                <a:xfrm>
                  <a:off x="2636762" y="3048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69" name="矩形 368"/>
                <p:cNvSpPr/>
                <p:nvPr/>
              </p:nvSpPr>
              <p:spPr bwMode="auto">
                <a:xfrm>
                  <a:off x="2838277" y="3048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70" name="矩形 369"/>
                <p:cNvSpPr/>
                <p:nvPr/>
              </p:nvSpPr>
              <p:spPr bwMode="auto">
                <a:xfrm>
                  <a:off x="3039792" y="3048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71" name="矩形 370"/>
                <p:cNvSpPr/>
                <p:nvPr/>
              </p:nvSpPr>
              <p:spPr bwMode="auto">
                <a:xfrm>
                  <a:off x="3241306" y="3048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72" name="矩形 371"/>
                <p:cNvSpPr/>
                <p:nvPr/>
              </p:nvSpPr>
              <p:spPr bwMode="auto">
                <a:xfrm>
                  <a:off x="3442821" y="3048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73" name="矩形 372"/>
                <p:cNvSpPr/>
                <p:nvPr/>
              </p:nvSpPr>
              <p:spPr bwMode="auto">
                <a:xfrm>
                  <a:off x="3644336" y="3048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74" name="矩形 373"/>
                <p:cNvSpPr/>
                <p:nvPr/>
              </p:nvSpPr>
              <p:spPr bwMode="auto">
                <a:xfrm>
                  <a:off x="3845850" y="3048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75" name="矩形 374"/>
                <p:cNvSpPr/>
                <p:nvPr/>
              </p:nvSpPr>
              <p:spPr bwMode="auto">
                <a:xfrm>
                  <a:off x="823130" y="3326241"/>
                  <a:ext cx="201515" cy="278097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76" name="矩形 375"/>
                <p:cNvSpPr/>
                <p:nvPr/>
              </p:nvSpPr>
              <p:spPr bwMode="auto">
                <a:xfrm>
                  <a:off x="1024645" y="3326241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77" name="矩形 376"/>
                <p:cNvSpPr/>
                <p:nvPr/>
              </p:nvSpPr>
              <p:spPr bwMode="auto">
                <a:xfrm>
                  <a:off x="1226159" y="3326241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78" name="矩形 377"/>
                <p:cNvSpPr/>
                <p:nvPr/>
              </p:nvSpPr>
              <p:spPr bwMode="auto">
                <a:xfrm>
                  <a:off x="1427674" y="3326241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79" name="矩形 378"/>
                <p:cNvSpPr/>
                <p:nvPr/>
              </p:nvSpPr>
              <p:spPr bwMode="auto">
                <a:xfrm>
                  <a:off x="1629189" y="3326241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80" name="矩形 379"/>
                <p:cNvSpPr/>
                <p:nvPr/>
              </p:nvSpPr>
              <p:spPr bwMode="auto">
                <a:xfrm>
                  <a:off x="1830703" y="3326241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81" name="矩形 380"/>
                <p:cNvSpPr/>
                <p:nvPr/>
              </p:nvSpPr>
              <p:spPr bwMode="auto">
                <a:xfrm>
                  <a:off x="2032218" y="3326241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82" name="矩形 381"/>
                <p:cNvSpPr/>
                <p:nvPr/>
              </p:nvSpPr>
              <p:spPr bwMode="auto">
                <a:xfrm>
                  <a:off x="2233733" y="3326241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83" name="矩形 382"/>
                <p:cNvSpPr/>
                <p:nvPr/>
              </p:nvSpPr>
              <p:spPr bwMode="auto">
                <a:xfrm>
                  <a:off x="2435248" y="3326241"/>
                  <a:ext cx="201515" cy="278097"/>
                </a:xfrm>
                <a:prstGeom prst="rect">
                  <a:avLst/>
                </a:prstGeom>
                <a:pattFill prst="ltUpDiag">
                  <a:fgClr>
                    <a:schemeClr val="bg1">
                      <a:lumMod val="65000"/>
                    </a:schemeClr>
                  </a:fgClr>
                  <a:bgClr>
                    <a:schemeClr val="bg1"/>
                  </a:bgClr>
                </a:pattFill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84" name="矩形 383"/>
                <p:cNvSpPr/>
                <p:nvPr/>
              </p:nvSpPr>
              <p:spPr bwMode="auto">
                <a:xfrm>
                  <a:off x="2636762" y="3326241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85" name="矩形 384"/>
                <p:cNvSpPr/>
                <p:nvPr/>
              </p:nvSpPr>
              <p:spPr bwMode="auto">
                <a:xfrm>
                  <a:off x="2838277" y="3326241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86" name="矩形 385"/>
                <p:cNvSpPr/>
                <p:nvPr/>
              </p:nvSpPr>
              <p:spPr bwMode="auto">
                <a:xfrm>
                  <a:off x="3039792" y="3326241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87" name="矩形 386"/>
                <p:cNvSpPr/>
                <p:nvPr/>
              </p:nvSpPr>
              <p:spPr bwMode="auto">
                <a:xfrm>
                  <a:off x="3241306" y="3326241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88" name="矩形 387"/>
                <p:cNvSpPr/>
                <p:nvPr/>
              </p:nvSpPr>
              <p:spPr bwMode="auto">
                <a:xfrm>
                  <a:off x="3442821" y="3326241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89" name="矩形 388"/>
                <p:cNvSpPr/>
                <p:nvPr/>
              </p:nvSpPr>
              <p:spPr bwMode="auto">
                <a:xfrm>
                  <a:off x="3644336" y="3326241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90" name="矩形 389"/>
                <p:cNvSpPr/>
                <p:nvPr/>
              </p:nvSpPr>
              <p:spPr bwMode="auto">
                <a:xfrm>
                  <a:off x="3845850" y="3326241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91" name="矩形 390"/>
                <p:cNvSpPr/>
                <p:nvPr/>
              </p:nvSpPr>
              <p:spPr bwMode="auto">
                <a:xfrm>
                  <a:off x="823130" y="3599144"/>
                  <a:ext cx="201515" cy="278097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92" name="矩形 391"/>
                <p:cNvSpPr/>
                <p:nvPr/>
              </p:nvSpPr>
              <p:spPr bwMode="auto">
                <a:xfrm>
                  <a:off x="1024645" y="3599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93" name="矩形 392"/>
                <p:cNvSpPr/>
                <p:nvPr/>
              </p:nvSpPr>
              <p:spPr bwMode="auto">
                <a:xfrm>
                  <a:off x="1226159" y="3599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94" name="矩形 393"/>
                <p:cNvSpPr/>
                <p:nvPr/>
              </p:nvSpPr>
              <p:spPr bwMode="auto">
                <a:xfrm>
                  <a:off x="1427674" y="3599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95" name="矩形 394"/>
                <p:cNvSpPr/>
                <p:nvPr/>
              </p:nvSpPr>
              <p:spPr bwMode="auto">
                <a:xfrm>
                  <a:off x="1629189" y="3599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96" name="矩形 395"/>
                <p:cNvSpPr/>
                <p:nvPr/>
              </p:nvSpPr>
              <p:spPr bwMode="auto">
                <a:xfrm>
                  <a:off x="1830703" y="3599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97" name="矩形 396"/>
                <p:cNvSpPr/>
                <p:nvPr/>
              </p:nvSpPr>
              <p:spPr bwMode="auto">
                <a:xfrm>
                  <a:off x="2032218" y="3599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98" name="矩形 397"/>
                <p:cNvSpPr/>
                <p:nvPr/>
              </p:nvSpPr>
              <p:spPr bwMode="auto">
                <a:xfrm>
                  <a:off x="2233733" y="3599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399" name="矩形 398"/>
                <p:cNvSpPr/>
                <p:nvPr/>
              </p:nvSpPr>
              <p:spPr bwMode="auto">
                <a:xfrm>
                  <a:off x="2435248" y="3599144"/>
                  <a:ext cx="201515" cy="278097"/>
                </a:xfrm>
                <a:prstGeom prst="rect">
                  <a:avLst/>
                </a:prstGeom>
                <a:solidFill>
                  <a:srgbClr val="FF0000"/>
                </a:solidFill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400" name="矩形 399"/>
                <p:cNvSpPr/>
                <p:nvPr/>
              </p:nvSpPr>
              <p:spPr bwMode="auto">
                <a:xfrm>
                  <a:off x="2636762" y="3599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401" name="矩形 400"/>
                <p:cNvSpPr/>
                <p:nvPr/>
              </p:nvSpPr>
              <p:spPr bwMode="auto">
                <a:xfrm>
                  <a:off x="2838277" y="3599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402" name="矩形 401"/>
                <p:cNvSpPr/>
                <p:nvPr/>
              </p:nvSpPr>
              <p:spPr bwMode="auto">
                <a:xfrm>
                  <a:off x="3039792" y="3599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403" name="矩形 402"/>
                <p:cNvSpPr/>
                <p:nvPr/>
              </p:nvSpPr>
              <p:spPr bwMode="auto">
                <a:xfrm>
                  <a:off x="3241306" y="3599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404" name="矩形 403"/>
                <p:cNvSpPr/>
                <p:nvPr/>
              </p:nvSpPr>
              <p:spPr bwMode="auto">
                <a:xfrm>
                  <a:off x="3442821" y="3599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405" name="矩形 404"/>
                <p:cNvSpPr/>
                <p:nvPr/>
              </p:nvSpPr>
              <p:spPr bwMode="auto">
                <a:xfrm>
                  <a:off x="3644336" y="3599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  <p:sp>
              <p:nvSpPr>
                <p:cNvPr id="406" name="矩形 405"/>
                <p:cNvSpPr/>
                <p:nvPr/>
              </p:nvSpPr>
              <p:spPr bwMode="auto">
                <a:xfrm>
                  <a:off x="3845850" y="3599144"/>
                  <a:ext cx="201515" cy="27809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 typeface="Wingdings" pitchFamily="2" charset="2"/>
                    <a:buChar char="n"/>
                    <a:tabLst/>
                  </a:pPr>
                  <a:endParaRPr kumimoji="0" lang="zh-CN" altLang="en-US" sz="18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SimSun" pitchFamily="2" charset="-122"/>
                  </a:endParaRPr>
                </a:p>
              </p:txBody>
            </p:sp>
          </p:grpSp>
          <p:grpSp>
            <p:nvGrpSpPr>
              <p:cNvPr id="256" name="组合 255"/>
              <p:cNvGrpSpPr/>
              <p:nvPr/>
            </p:nvGrpSpPr>
            <p:grpSpPr>
              <a:xfrm>
                <a:off x="823128" y="3064210"/>
                <a:ext cx="5843927" cy="518244"/>
                <a:chOff x="823130" y="2047436"/>
                <a:chExt cx="6448471" cy="829097"/>
              </a:xfrm>
            </p:grpSpPr>
            <p:grpSp>
              <p:nvGrpSpPr>
                <p:cNvPr id="260" name="组合 259"/>
                <p:cNvGrpSpPr/>
                <p:nvPr/>
              </p:nvGrpSpPr>
              <p:grpSpPr>
                <a:xfrm>
                  <a:off x="823130" y="2047436"/>
                  <a:ext cx="6448471" cy="278097"/>
                  <a:chOff x="823130" y="2047436"/>
                  <a:chExt cx="6448471" cy="278097"/>
                </a:xfrm>
              </p:grpSpPr>
              <p:sp>
                <p:nvSpPr>
                  <p:cNvPr id="327" name="矩形 326"/>
                  <p:cNvSpPr/>
                  <p:nvPr/>
                </p:nvSpPr>
                <p:spPr bwMode="auto">
                  <a:xfrm>
                    <a:off x="823130" y="2047436"/>
                    <a:ext cx="201515" cy="278097"/>
                  </a:xfrm>
                  <a:prstGeom prst="rect">
                    <a:avLst/>
                  </a:prstGeom>
                  <a:solidFill>
                    <a:schemeClr val="tx2">
                      <a:lumMod val="60000"/>
                      <a:lumOff val="40000"/>
                    </a:schemeClr>
                  </a:solidFill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28" name="矩形 327"/>
                  <p:cNvSpPr/>
                  <p:nvPr/>
                </p:nvSpPr>
                <p:spPr bwMode="auto">
                  <a:xfrm>
                    <a:off x="1024645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29" name="矩形 328"/>
                  <p:cNvSpPr/>
                  <p:nvPr/>
                </p:nvSpPr>
                <p:spPr bwMode="auto">
                  <a:xfrm>
                    <a:off x="1226159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30" name="矩形 329"/>
                  <p:cNvSpPr/>
                  <p:nvPr/>
                </p:nvSpPr>
                <p:spPr bwMode="auto">
                  <a:xfrm>
                    <a:off x="1427674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31" name="矩形 330"/>
                  <p:cNvSpPr/>
                  <p:nvPr/>
                </p:nvSpPr>
                <p:spPr bwMode="auto">
                  <a:xfrm>
                    <a:off x="1629189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32" name="矩形 331"/>
                  <p:cNvSpPr/>
                  <p:nvPr/>
                </p:nvSpPr>
                <p:spPr bwMode="auto">
                  <a:xfrm>
                    <a:off x="1830703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33" name="矩形 332"/>
                  <p:cNvSpPr/>
                  <p:nvPr/>
                </p:nvSpPr>
                <p:spPr bwMode="auto">
                  <a:xfrm>
                    <a:off x="2032218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34" name="矩形 333"/>
                  <p:cNvSpPr/>
                  <p:nvPr/>
                </p:nvSpPr>
                <p:spPr bwMode="auto">
                  <a:xfrm>
                    <a:off x="2233733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35" name="矩形 334"/>
                  <p:cNvSpPr/>
                  <p:nvPr/>
                </p:nvSpPr>
                <p:spPr bwMode="auto">
                  <a:xfrm>
                    <a:off x="2435248" y="2047436"/>
                    <a:ext cx="201515" cy="278097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36" name="矩形 335"/>
                  <p:cNvSpPr/>
                  <p:nvPr/>
                </p:nvSpPr>
                <p:spPr bwMode="auto">
                  <a:xfrm>
                    <a:off x="2636762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37" name="矩形 336"/>
                  <p:cNvSpPr/>
                  <p:nvPr/>
                </p:nvSpPr>
                <p:spPr bwMode="auto">
                  <a:xfrm>
                    <a:off x="2838277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38" name="矩形 337"/>
                  <p:cNvSpPr/>
                  <p:nvPr/>
                </p:nvSpPr>
                <p:spPr bwMode="auto">
                  <a:xfrm>
                    <a:off x="3039792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39" name="矩形 338"/>
                  <p:cNvSpPr/>
                  <p:nvPr/>
                </p:nvSpPr>
                <p:spPr bwMode="auto">
                  <a:xfrm>
                    <a:off x="3241306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40" name="矩形 339"/>
                  <p:cNvSpPr/>
                  <p:nvPr/>
                </p:nvSpPr>
                <p:spPr bwMode="auto">
                  <a:xfrm>
                    <a:off x="3442821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41" name="矩形 340"/>
                  <p:cNvSpPr/>
                  <p:nvPr/>
                </p:nvSpPr>
                <p:spPr bwMode="auto">
                  <a:xfrm>
                    <a:off x="3644336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42" name="矩形 341"/>
                  <p:cNvSpPr/>
                  <p:nvPr/>
                </p:nvSpPr>
                <p:spPr bwMode="auto">
                  <a:xfrm>
                    <a:off x="3845850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43" name="矩形 342"/>
                  <p:cNvSpPr/>
                  <p:nvPr/>
                </p:nvSpPr>
                <p:spPr bwMode="auto">
                  <a:xfrm>
                    <a:off x="4047365" y="2047436"/>
                    <a:ext cx="201515" cy="278097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44" name="矩形 343"/>
                  <p:cNvSpPr/>
                  <p:nvPr/>
                </p:nvSpPr>
                <p:spPr bwMode="auto">
                  <a:xfrm>
                    <a:off x="4248880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45" name="矩形 344"/>
                  <p:cNvSpPr/>
                  <p:nvPr/>
                </p:nvSpPr>
                <p:spPr bwMode="auto">
                  <a:xfrm>
                    <a:off x="4450395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46" name="矩形 345"/>
                  <p:cNvSpPr/>
                  <p:nvPr/>
                </p:nvSpPr>
                <p:spPr bwMode="auto">
                  <a:xfrm>
                    <a:off x="4651909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47" name="矩形 346"/>
                  <p:cNvSpPr/>
                  <p:nvPr/>
                </p:nvSpPr>
                <p:spPr bwMode="auto">
                  <a:xfrm>
                    <a:off x="4853424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48" name="矩形 347"/>
                  <p:cNvSpPr/>
                  <p:nvPr/>
                </p:nvSpPr>
                <p:spPr bwMode="auto">
                  <a:xfrm>
                    <a:off x="5054939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49" name="矩形 348"/>
                  <p:cNvSpPr/>
                  <p:nvPr/>
                </p:nvSpPr>
                <p:spPr bwMode="auto">
                  <a:xfrm>
                    <a:off x="5256453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50" name="矩形 349"/>
                  <p:cNvSpPr/>
                  <p:nvPr/>
                </p:nvSpPr>
                <p:spPr bwMode="auto">
                  <a:xfrm>
                    <a:off x="5457968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51" name="矩形 350"/>
                  <p:cNvSpPr/>
                  <p:nvPr/>
                </p:nvSpPr>
                <p:spPr bwMode="auto">
                  <a:xfrm>
                    <a:off x="5659483" y="2047436"/>
                    <a:ext cx="201515" cy="278097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52" name="矩形 351"/>
                  <p:cNvSpPr/>
                  <p:nvPr/>
                </p:nvSpPr>
                <p:spPr bwMode="auto">
                  <a:xfrm>
                    <a:off x="5860997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53" name="矩形 352"/>
                  <p:cNvSpPr/>
                  <p:nvPr/>
                </p:nvSpPr>
                <p:spPr bwMode="auto">
                  <a:xfrm>
                    <a:off x="6062512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54" name="矩形 353"/>
                  <p:cNvSpPr/>
                  <p:nvPr/>
                </p:nvSpPr>
                <p:spPr bwMode="auto">
                  <a:xfrm>
                    <a:off x="6264027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55" name="矩形 354"/>
                  <p:cNvSpPr/>
                  <p:nvPr/>
                </p:nvSpPr>
                <p:spPr bwMode="auto">
                  <a:xfrm>
                    <a:off x="6465542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56" name="矩形 355"/>
                  <p:cNvSpPr/>
                  <p:nvPr/>
                </p:nvSpPr>
                <p:spPr bwMode="auto">
                  <a:xfrm>
                    <a:off x="6667056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57" name="矩形 356"/>
                  <p:cNvSpPr/>
                  <p:nvPr/>
                </p:nvSpPr>
                <p:spPr bwMode="auto">
                  <a:xfrm>
                    <a:off x="6868571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58" name="矩形 357"/>
                  <p:cNvSpPr/>
                  <p:nvPr/>
                </p:nvSpPr>
                <p:spPr bwMode="auto">
                  <a:xfrm>
                    <a:off x="7070086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</p:grpSp>
            <p:grpSp>
              <p:nvGrpSpPr>
                <p:cNvPr id="261" name="组合 260"/>
                <p:cNvGrpSpPr/>
                <p:nvPr/>
              </p:nvGrpSpPr>
              <p:grpSpPr>
                <a:xfrm>
                  <a:off x="823130" y="2325533"/>
                  <a:ext cx="6448471" cy="278097"/>
                  <a:chOff x="823130" y="2047436"/>
                  <a:chExt cx="6448471" cy="278097"/>
                </a:xfrm>
              </p:grpSpPr>
              <p:sp>
                <p:nvSpPr>
                  <p:cNvPr id="295" name="矩形 294"/>
                  <p:cNvSpPr/>
                  <p:nvPr/>
                </p:nvSpPr>
                <p:spPr bwMode="auto">
                  <a:xfrm>
                    <a:off x="823130" y="2047436"/>
                    <a:ext cx="201515" cy="278097"/>
                  </a:xfrm>
                  <a:prstGeom prst="rect">
                    <a:avLst/>
                  </a:prstGeom>
                  <a:solidFill>
                    <a:schemeClr val="tx2">
                      <a:lumMod val="60000"/>
                      <a:lumOff val="40000"/>
                    </a:schemeClr>
                  </a:solidFill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96" name="矩形 295"/>
                  <p:cNvSpPr/>
                  <p:nvPr/>
                </p:nvSpPr>
                <p:spPr bwMode="auto">
                  <a:xfrm>
                    <a:off x="1024645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97" name="矩形 296"/>
                  <p:cNvSpPr/>
                  <p:nvPr/>
                </p:nvSpPr>
                <p:spPr bwMode="auto">
                  <a:xfrm>
                    <a:off x="1226159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98" name="矩形 297"/>
                  <p:cNvSpPr/>
                  <p:nvPr/>
                </p:nvSpPr>
                <p:spPr bwMode="auto">
                  <a:xfrm>
                    <a:off x="1427674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99" name="矩形 298"/>
                  <p:cNvSpPr/>
                  <p:nvPr/>
                </p:nvSpPr>
                <p:spPr bwMode="auto">
                  <a:xfrm>
                    <a:off x="1629189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00" name="矩形 299"/>
                  <p:cNvSpPr/>
                  <p:nvPr/>
                </p:nvSpPr>
                <p:spPr bwMode="auto">
                  <a:xfrm>
                    <a:off x="1830703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01" name="矩形 300"/>
                  <p:cNvSpPr/>
                  <p:nvPr/>
                </p:nvSpPr>
                <p:spPr bwMode="auto">
                  <a:xfrm>
                    <a:off x="2032218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02" name="矩形 301"/>
                  <p:cNvSpPr/>
                  <p:nvPr/>
                </p:nvSpPr>
                <p:spPr bwMode="auto">
                  <a:xfrm>
                    <a:off x="2233733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03" name="矩形 302"/>
                  <p:cNvSpPr/>
                  <p:nvPr/>
                </p:nvSpPr>
                <p:spPr bwMode="auto">
                  <a:xfrm>
                    <a:off x="2435248" y="2047436"/>
                    <a:ext cx="201515" cy="278097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04" name="矩形 303"/>
                  <p:cNvSpPr/>
                  <p:nvPr/>
                </p:nvSpPr>
                <p:spPr bwMode="auto">
                  <a:xfrm>
                    <a:off x="2636762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05" name="矩形 304"/>
                  <p:cNvSpPr/>
                  <p:nvPr/>
                </p:nvSpPr>
                <p:spPr bwMode="auto">
                  <a:xfrm>
                    <a:off x="2838277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06" name="矩形 305"/>
                  <p:cNvSpPr/>
                  <p:nvPr/>
                </p:nvSpPr>
                <p:spPr bwMode="auto">
                  <a:xfrm>
                    <a:off x="3039792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07" name="矩形 306"/>
                  <p:cNvSpPr/>
                  <p:nvPr/>
                </p:nvSpPr>
                <p:spPr bwMode="auto">
                  <a:xfrm>
                    <a:off x="3241306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08" name="矩形 307"/>
                  <p:cNvSpPr/>
                  <p:nvPr/>
                </p:nvSpPr>
                <p:spPr bwMode="auto">
                  <a:xfrm>
                    <a:off x="3442821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09" name="矩形 308"/>
                  <p:cNvSpPr/>
                  <p:nvPr/>
                </p:nvSpPr>
                <p:spPr bwMode="auto">
                  <a:xfrm>
                    <a:off x="3644336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10" name="矩形 309"/>
                  <p:cNvSpPr/>
                  <p:nvPr/>
                </p:nvSpPr>
                <p:spPr bwMode="auto">
                  <a:xfrm>
                    <a:off x="3845850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11" name="矩形 310"/>
                  <p:cNvSpPr/>
                  <p:nvPr/>
                </p:nvSpPr>
                <p:spPr bwMode="auto">
                  <a:xfrm>
                    <a:off x="4047365" y="2047436"/>
                    <a:ext cx="201515" cy="278097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12" name="矩形 311"/>
                  <p:cNvSpPr/>
                  <p:nvPr/>
                </p:nvSpPr>
                <p:spPr bwMode="auto">
                  <a:xfrm>
                    <a:off x="4248880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13" name="矩形 312"/>
                  <p:cNvSpPr/>
                  <p:nvPr/>
                </p:nvSpPr>
                <p:spPr bwMode="auto">
                  <a:xfrm>
                    <a:off x="4450395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14" name="矩形 313"/>
                  <p:cNvSpPr/>
                  <p:nvPr/>
                </p:nvSpPr>
                <p:spPr bwMode="auto">
                  <a:xfrm>
                    <a:off x="4651909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15" name="矩形 314"/>
                  <p:cNvSpPr/>
                  <p:nvPr/>
                </p:nvSpPr>
                <p:spPr bwMode="auto">
                  <a:xfrm>
                    <a:off x="4853424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16" name="矩形 315"/>
                  <p:cNvSpPr/>
                  <p:nvPr/>
                </p:nvSpPr>
                <p:spPr bwMode="auto">
                  <a:xfrm>
                    <a:off x="5054939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17" name="矩形 316"/>
                  <p:cNvSpPr/>
                  <p:nvPr/>
                </p:nvSpPr>
                <p:spPr bwMode="auto">
                  <a:xfrm>
                    <a:off x="5256453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18" name="矩形 317"/>
                  <p:cNvSpPr/>
                  <p:nvPr/>
                </p:nvSpPr>
                <p:spPr bwMode="auto">
                  <a:xfrm>
                    <a:off x="5457968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19" name="矩形 318"/>
                  <p:cNvSpPr/>
                  <p:nvPr/>
                </p:nvSpPr>
                <p:spPr bwMode="auto">
                  <a:xfrm>
                    <a:off x="5659483" y="2047436"/>
                    <a:ext cx="201515" cy="278097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20" name="矩形 319"/>
                  <p:cNvSpPr/>
                  <p:nvPr/>
                </p:nvSpPr>
                <p:spPr bwMode="auto">
                  <a:xfrm>
                    <a:off x="5860997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21" name="矩形 320"/>
                  <p:cNvSpPr/>
                  <p:nvPr/>
                </p:nvSpPr>
                <p:spPr bwMode="auto">
                  <a:xfrm>
                    <a:off x="6062512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22" name="矩形 321"/>
                  <p:cNvSpPr/>
                  <p:nvPr/>
                </p:nvSpPr>
                <p:spPr bwMode="auto">
                  <a:xfrm>
                    <a:off x="6264027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23" name="矩形 322"/>
                  <p:cNvSpPr/>
                  <p:nvPr/>
                </p:nvSpPr>
                <p:spPr bwMode="auto">
                  <a:xfrm>
                    <a:off x="6465542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24" name="矩形 323"/>
                  <p:cNvSpPr/>
                  <p:nvPr/>
                </p:nvSpPr>
                <p:spPr bwMode="auto">
                  <a:xfrm>
                    <a:off x="6667056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25" name="矩形 324"/>
                  <p:cNvSpPr/>
                  <p:nvPr/>
                </p:nvSpPr>
                <p:spPr bwMode="auto">
                  <a:xfrm>
                    <a:off x="6868571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326" name="矩形 325"/>
                  <p:cNvSpPr/>
                  <p:nvPr/>
                </p:nvSpPr>
                <p:spPr bwMode="auto">
                  <a:xfrm>
                    <a:off x="7070086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</p:grpSp>
            <p:grpSp>
              <p:nvGrpSpPr>
                <p:cNvPr id="262" name="组合 261"/>
                <p:cNvGrpSpPr/>
                <p:nvPr/>
              </p:nvGrpSpPr>
              <p:grpSpPr>
                <a:xfrm>
                  <a:off x="823130" y="2598436"/>
                  <a:ext cx="6448471" cy="278097"/>
                  <a:chOff x="823130" y="2047436"/>
                  <a:chExt cx="6448471" cy="278097"/>
                </a:xfrm>
              </p:grpSpPr>
              <p:sp>
                <p:nvSpPr>
                  <p:cNvPr id="263" name="矩形 262"/>
                  <p:cNvSpPr/>
                  <p:nvPr/>
                </p:nvSpPr>
                <p:spPr bwMode="auto">
                  <a:xfrm>
                    <a:off x="823130" y="2047436"/>
                    <a:ext cx="201515" cy="278097"/>
                  </a:xfrm>
                  <a:prstGeom prst="rect">
                    <a:avLst/>
                  </a:prstGeom>
                  <a:solidFill>
                    <a:schemeClr val="tx2">
                      <a:lumMod val="60000"/>
                      <a:lumOff val="40000"/>
                    </a:schemeClr>
                  </a:solidFill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64" name="矩形 263"/>
                  <p:cNvSpPr/>
                  <p:nvPr/>
                </p:nvSpPr>
                <p:spPr bwMode="auto">
                  <a:xfrm>
                    <a:off x="1024645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65" name="矩形 264"/>
                  <p:cNvSpPr/>
                  <p:nvPr/>
                </p:nvSpPr>
                <p:spPr bwMode="auto">
                  <a:xfrm>
                    <a:off x="1226159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66" name="矩形 265"/>
                  <p:cNvSpPr/>
                  <p:nvPr/>
                </p:nvSpPr>
                <p:spPr bwMode="auto">
                  <a:xfrm>
                    <a:off x="1427674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67" name="矩形 266"/>
                  <p:cNvSpPr/>
                  <p:nvPr/>
                </p:nvSpPr>
                <p:spPr bwMode="auto">
                  <a:xfrm>
                    <a:off x="1629189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68" name="矩形 267"/>
                  <p:cNvSpPr/>
                  <p:nvPr/>
                </p:nvSpPr>
                <p:spPr bwMode="auto">
                  <a:xfrm>
                    <a:off x="1830703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69" name="矩形 268"/>
                  <p:cNvSpPr/>
                  <p:nvPr/>
                </p:nvSpPr>
                <p:spPr bwMode="auto">
                  <a:xfrm>
                    <a:off x="2032218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70" name="矩形 269"/>
                  <p:cNvSpPr/>
                  <p:nvPr/>
                </p:nvSpPr>
                <p:spPr bwMode="auto">
                  <a:xfrm>
                    <a:off x="2233733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71" name="矩形 270"/>
                  <p:cNvSpPr/>
                  <p:nvPr/>
                </p:nvSpPr>
                <p:spPr bwMode="auto">
                  <a:xfrm>
                    <a:off x="2435248" y="2047436"/>
                    <a:ext cx="201515" cy="278097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72" name="矩形 271"/>
                  <p:cNvSpPr/>
                  <p:nvPr/>
                </p:nvSpPr>
                <p:spPr bwMode="auto">
                  <a:xfrm>
                    <a:off x="2636762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73" name="矩形 272"/>
                  <p:cNvSpPr/>
                  <p:nvPr/>
                </p:nvSpPr>
                <p:spPr bwMode="auto">
                  <a:xfrm>
                    <a:off x="2838277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74" name="矩形 273"/>
                  <p:cNvSpPr/>
                  <p:nvPr/>
                </p:nvSpPr>
                <p:spPr bwMode="auto">
                  <a:xfrm>
                    <a:off x="3039792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75" name="矩形 274"/>
                  <p:cNvSpPr/>
                  <p:nvPr/>
                </p:nvSpPr>
                <p:spPr bwMode="auto">
                  <a:xfrm>
                    <a:off x="3241306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76" name="矩形 275"/>
                  <p:cNvSpPr/>
                  <p:nvPr/>
                </p:nvSpPr>
                <p:spPr bwMode="auto">
                  <a:xfrm>
                    <a:off x="3442821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77" name="矩形 276"/>
                  <p:cNvSpPr/>
                  <p:nvPr/>
                </p:nvSpPr>
                <p:spPr bwMode="auto">
                  <a:xfrm>
                    <a:off x="3644336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78" name="矩形 277"/>
                  <p:cNvSpPr/>
                  <p:nvPr/>
                </p:nvSpPr>
                <p:spPr bwMode="auto">
                  <a:xfrm>
                    <a:off x="3845850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79" name="矩形 278"/>
                  <p:cNvSpPr/>
                  <p:nvPr/>
                </p:nvSpPr>
                <p:spPr bwMode="auto">
                  <a:xfrm>
                    <a:off x="4047365" y="2047436"/>
                    <a:ext cx="201515" cy="278097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80" name="矩形 279"/>
                  <p:cNvSpPr/>
                  <p:nvPr/>
                </p:nvSpPr>
                <p:spPr bwMode="auto">
                  <a:xfrm>
                    <a:off x="4248880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81" name="矩形 280"/>
                  <p:cNvSpPr/>
                  <p:nvPr/>
                </p:nvSpPr>
                <p:spPr bwMode="auto">
                  <a:xfrm>
                    <a:off x="4450395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82" name="矩形 281"/>
                  <p:cNvSpPr/>
                  <p:nvPr/>
                </p:nvSpPr>
                <p:spPr bwMode="auto">
                  <a:xfrm>
                    <a:off x="4651909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83" name="矩形 282"/>
                  <p:cNvSpPr/>
                  <p:nvPr/>
                </p:nvSpPr>
                <p:spPr bwMode="auto">
                  <a:xfrm>
                    <a:off x="4853424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84" name="矩形 283"/>
                  <p:cNvSpPr/>
                  <p:nvPr/>
                </p:nvSpPr>
                <p:spPr bwMode="auto">
                  <a:xfrm>
                    <a:off x="5054939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85" name="矩形 284"/>
                  <p:cNvSpPr/>
                  <p:nvPr/>
                </p:nvSpPr>
                <p:spPr bwMode="auto">
                  <a:xfrm>
                    <a:off x="5256453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86" name="矩形 285"/>
                  <p:cNvSpPr/>
                  <p:nvPr/>
                </p:nvSpPr>
                <p:spPr bwMode="auto">
                  <a:xfrm>
                    <a:off x="5457968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87" name="矩形 286"/>
                  <p:cNvSpPr/>
                  <p:nvPr/>
                </p:nvSpPr>
                <p:spPr bwMode="auto">
                  <a:xfrm>
                    <a:off x="5659483" y="2047436"/>
                    <a:ext cx="201515" cy="278097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88" name="矩形 287"/>
                  <p:cNvSpPr/>
                  <p:nvPr/>
                </p:nvSpPr>
                <p:spPr bwMode="auto">
                  <a:xfrm>
                    <a:off x="5860997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89" name="矩形 288"/>
                  <p:cNvSpPr/>
                  <p:nvPr/>
                </p:nvSpPr>
                <p:spPr bwMode="auto">
                  <a:xfrm>
                    <a:off x="6062512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90" name="矩形 289"/>
                  <p:cNvSpPr/>
                  <p:nvPr/>
                </p:nvSpPr>
                <p:spPr bwMode="auto">
                  <a:xfrm>
                    <a:off x="6264027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91" name="矩形 290"/>
                  <p:cNvSpPr/>
                  <p:nvPr/>
                </p:nvSpPr>
                <p:spPr bwMode="auto">
                  <a:xfrm>
                    <a:off x="6465542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92" name="矩形 291"/>
                  <p:cNvSpPr/>
                  <p:nvPr/>
                </p:nvSpPr>
                <p:spPr bwMode="auto">
                  <a:xfrm>
                    <a:off x="6667056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93" name="矩形 292"/>
                  <p:cNvSpPr/>
                  <p:nvPr/>
                </p:nvSpPr>
                <p:spPr bwMode="auto">
                  <a:xfrm>
                    <a:off x="6868571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  <p:sp>
                <p:nvSpPr>
                  <p:cNvPr id="294" name="矩形 293"/>
                  <p:cNvSpPr/>
                  <p:nvPr/>
                </p:nvSpPr>
                <p:spPr bwMode="auto">
                  <a:xfrm>
                    <a:off x="7070086" y="2047436"/>
                    <a:ext cx="201515" cy="27809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CC9900"/>
                      </a:buClr>
                      <a:buSzTx/>
                      <a:buFont typeface="Wingdings" pitchFamily="2" charset="2"/>
                      <a:buChar char="n"/>
                      <a:tabLst/>
                    </a:pPr>
                    <a:endParaRPr kumimoji="0" lang="zh-CN" altLang="en-US" sz="1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SimSun" pitchFamily="2" charset="-122"/>
                    </a:endParaRPr>
                  </a:p>
                </p:txBody>
              </p:sp>
            </p:grpSp>
          </p:grpSp>
          <p:sp>
            <p:nvSpPr>
              <p:cNvPr id="257" name="文本框 256"/>
              <p:cNvSpPr txBox="1"/>
              <p:nvPr/>
            </p:nvSpPr>
            <p:spPr>
              <a:xfrm>
                <a:off x="3793847" y="2387806"/>
                <a:ext cx="3511181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+mj-ea"/>
                  <a:buAutoNum type="circleNumDbPlain"/>
                </a:pPr>
                <a:r>
                  <a:rPr lang="en-US" altLang="zh-CN" sz="1400" b="0" dirty="0" smtClean="0">
                    <a:solidFill>
                      <a:srgbClr val="FFFF00"/>
                    </a:solidFill>
                    <a:latin typeface="+mn-lt"/>
                  </a:rPr>
                  <a:t>For those close to correct, resource is wasted for fixed retransmission</a:t>
                </a:r>
                <a:endParaRPr lang="zh-CN" altLang="en-US" sz="1400" b="0" dirty="0" err="1" smtClean="0">
                  <a:solidFill>
                    <a:srgbClr val="FFFF00"/>
                  </a:solidFill>
                  <a:latin typeface="+mn-lt"/>
                </a:endParaRPr>
              </a:p>
            </p:txBody>
          </p:sp>
          <p:sp>
            <p:nvSpPr>
              <p:cNvPr id="258" name="右大括号 257"/>
              <p:cNvSpPr/>
              <p:nvPr/>
            </p:nvSpPr>
            <p:spPr bwMode="auto">
              <a:xfrm rot="5400000">
                <a:off x="3001581" y="1480509"/>
                <a:ext cx="208838" cy="4565390"/>
              </a:xfrm>
              <a:prstGeom prst="rightBrace">
                <a:avLst/>
              </a:prstGeom>
              <a:noFill/>
              <a:ln w="12700" cap="flat" cmpd="sng" algn="ctr">
                <a:solidFill>
                  <a:schemeClr val="accent6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SzTx/>
                  <a:buFont typeface="Wingdings" pitchFamily="2" charset="2"/>
                  <a:buChar char="n"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SimSun" pitchFamily="2" charset="-122"/>
                </a:endParaRPr>
              </a:p>
            </p:txBody>
          </p:sp>
          <p:sp>
            <p:nvSpPr>
              <p:cNvPr id="259" name="文本框 258"/>
              <p:cNvSpPr txBox="1"/>
              <p:nvPr/>
            </p:nvSpPr>
            <p:spPr>
              <a:xfrm>
                <a:off x="765174" y="3940750"/>
                <a:ext cx="5797340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+mj-ea"/>
                  <a:buAutoNum type="circleNumDbPlain" startAt="2"/>
                </a:pPr>
                <a:r>
                  <a:rPr lang="en-US" altLang="zh-CN" sz="1400" b="0" dirty="0" smtClean="0">
                    <a:solidFill>
                      <a:srgbClr val="FFFF00"/>
                    </a:solidFill>
                    <a:latin typeface="+mn-lt"/>
                  </a:rPr>
                  <a:t>For those far from correct, fixed retransmission leads to long delay</a:t>
                </a:r>
                <a:endParaRPr lang="zh-CN" altLang="en-US" sz="1400" b="0" dirty="0" err="1" smtClean="0">
                  <a:solidFill>
                    <a:srgbClr val="FFFF00"/>
                  </a:solidFill>
                  <a:latin typeface="+mn-lt"/>
                </a:endParaRPr>
              </a:p>
            </p:txBody>
          </p:sp>
        </p:grpSp>
        <p:grpSp>
          <p:nvGrpSpPr>
            <p:cNvPr id="250" name="组合 249"/>
            <p:cNvGrpSpPr/>
            <p:nvPr/>
          </p:nvGrpSpPr>
          <p:grpSpPr>
            <a:xfrm>
              <a:off x="313483" y="3982706"/>
              <a:ext cx="400638" cy="841808"/>
              <a:chOff x="364536" y="3674929"/>
              <a:chExt cx="400638" cy="841808"/>
            </a:xfrm>
          </p:grpSpPr>
          <p:cxnSp>
            <p:nvCxnSpPr>
              <p:cNvPr id="251" name="直接箭头连接符 250"/>
              <p:cNvCxnSpPr/>
              <p:nvPr/>
            </p:nvCxnSpPr>
            <p:spPr bwMode="auto">
              <a:xfrm flipV="1">
                <a:off x="554612" y="3708770"/>
                <a:ext cx="0" cy="523316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accent6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252" name="文本框 251"/>
              <p:cNvSpPr txBox="1"/>
              <p:nvPr/>
            </p:nvSpPr>
            <p:spPr>
              <a:xfrm>
                <a:off x="364536" y="3674929"/>
                <a:ext cx="152660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:r>
                  <a:rPr lang="en-US" altLang="zh-CN" sz="1400" b="0" dirty="0" smtClean="0">
                    <a:solidFill>
                      <a:srgbClr val="FFFF00"/>
                    </a:solidFill>
                    <a:latin typeface="+mn-lt"/>
                  </a:rPr>
                  <a:t>f</a:t>
                </a:r>
                <a:endParaRPr lang="zh-CN" altLang="en-US" sz="1400" b="0" dirty="0" err="1" smtClean="0">
                  <a:solidFill>
                    <a:srgbClr val="FFFF00"/>
                  </a:solidFill>
                  <a:latin typeface="+mn-lt"/>
                </a:endParaRPr>
              </a:p>
            </p:txBody>
          </p:sp>
          <p:cxnSp>
            <p:nvCxnSpPr>
              <p:cNvPr id="253" name="直接箭头连接符 252"/>
              <p:cNvCxnSpPr/>
              <p:nvPr/>
            </p:nvCxnSpPr>
            <p:spPr bwMode="auto">
              <a:xfrm flipV="1">
                <a:off x="554612" y="4227720"/>
                <a:ext cx="210562" cy="1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accent6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254" name="文本框 253"/>
              <p:cNvSpPr txBox="1"/>
              <p:nvPr/>
            </p:nvSpPr>
            <p:spPr>
              <a:xfrm>
                <a:off x="606315" y="4208960"/>
                <a:ext cx="152660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:r>
                  <a:rPr lang="en-US" altLang="zh-CN" sz="1400" b="0" dirty="0" smtClean="0">
                    <a:solidFill>
                      <a:srgbClr val="FFFF00"/>
                    </a:solidFill>
                    <a:latin typeface="+mn-lt"/>
                  </a:rPr>
                  <a:t>t</a:t>
                </a:r>
                <a:endParaRPr lang="zh-CN" altLang="en-US" sz="1400" b="0" dirty="0" err="1" smtClean="0">
                  <a:solidFill>
                    <a:srgbClr val="FFFF00"/>
                  </a:solidFill>
                  <a:latin typeface="+mn-lt"/>
                </a:endParaRPr>
              </a:p>
            </p:txBody>
          </p:sp>
        </p:grpSp>
      </p:grpSp>
      <p:sp>
        <p:nvSpPr>
          <p:cNvPr id="407" name="矩形 406"/>
          <p:cNvSpPr/>
          <p:nvPr/>
        </p:nvSpPr>
        <p:spPr>
          <a:xfrm>
            <a:off x="236306" y="4083777"/>
            <a:ext cx="8722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100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Arial" charset="0"/>
              </a:rPr>
              <a:t>Rich feedback and flexible retransmission size enable higher transmission efficiency and time saving for real-time video; they also enable timely correction of the CQI error for the following consecutive transmissions</a:t>
            </a:r>
            <a:endParaRPr lang="en-US" altLang="ja-JP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495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>
            <a:spLocks/>
          </p:cNvSpPr>
          <p:nvPr/>
        </p:nvSpPr>
        <p:spPr>
          <a:xfrm>
            <a:off x="380369" y="213996"/>
            <a:ext cx="8672191" cy="8299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68552" tIns="34276" rIns="68552" bIns="34276" numCol="1" anchor="ctr" anchorCtr="0" compatLnSpc="1">
            <a:prstTxWarp prst="textNoShape">
              <a:avLst/>
            </a:prstTxWarp>
          </a:bodyPr>
          <a:lstStyle/>
          <a:p>
            <a:pPr fontAlgn="auto">
              <a:defRPr/>
            </a:pPr>
            <a:r>
              <a:rPr lang="en-US" altLang="zh-CN" sz="26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UE energy saving for Video service </a:t>
            </a:r>
            <a:endParaRPr lang="zh-CN" altLang="en-US" sz="2600" b="1" dirty="0" smtClean="0">
              <a:solidFill>
                <a:srgbClr val="FFC000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aphicFrame>
        <p:nvGraphicFramePr>
          <p:cNvPr id="164" name="Chart 9"/>
          <p:cNvGraphicFramePr/>
          <p:nvPr>
            <p:extLst>
              <p:ext uri="{D42A27DB-BD31-4B8C-83A1-F6EECF244321}">
                <p14:modId xmlns="" xmlns:p14="http://schemas.microsoft.com/office/powerpoint/2010/main" val="3822042162"/>
              </p:ext>
            </p:extLst>
          </p:nvPr>
        </p:nvGraphicFramePr>
        <p:xfrm>
          <a:off x="3315966" y="1080303"/>
          <a:ext cx="3471569" cy="3060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5" name="内容占位符 2"/>
          <p:cNvSpPr txBox="1">
            <a:spLocks/>
          </p:cNvSpPr>
          <p:nvPr/>
        </p:nvSpPr>
        <p:spPr>
          <a:xfrm>
            <a:off x="3798292" y="4140357"/>
            <a:ext cx="2766895" cy="597774"/>
          </a:xfrm>
          <a:prstGeom prst="rect">
            <a:avLst/>
          </a:prstGeom>
        </p:spPr>
        <p:txBody>
          <a:bodyPr/>
          <a:lstStyle/>
          <a:p>
            <a:pPr defTabSz="914428"/>
            <a:r>
              <a:rPr lang="en-US" altLang="zh-CN" sz="1200" dirty="0" smtClean="0">
                <a:solidFill>
                  <a:srgbClr val="FFFF00"/>
                </a:solidFill>
                <a:ea typeface="楷体" pitchFamily="49" charset="-122"/>
              </a:rPr>
              <a:t>Note: Refer to R1-166368</a:t>
            </a:r>
          </a:p>
          <a:p>
            <a:pPr defTabSz="914428"/>
            <a:r>
              <a:rPr lang="en-US" altLang="zh-CN" sz="1200" dirty="0" smtClean="0">
                <a:solidFill>
                  <a:srgbClr val="FFFF00"/>
                </a:solidFill>
                <a:ea typeface="楷体" pitchFamily="49" charset="-122"/>
              </a:rPr>
              <a:t>Assume PDCCH decoding occupies half of the energy in the whole data reception</a:t>
            </a:r>
          </a:p>
        </p:txBody>
      </p:sp>
      <p:cxnSp>
        <p:nvCxnSpPr>
          <p:cNvPr id="166" name="直接箭头连接符 165"/>
          <p:cNvCxnSpPr/>
          <p:nvPr/>
        </p:nvCxnSpPr>
        <p:spPr bwMode="auto">
          <a:xfrm flipH="1" flipV="1">
            <a:off x="5502300" y="2940793"/>
            <a:ext cx="860400" cy="434867"/>
          </a:xfrm>
          <a:prstGeom prst="straightConnector1">
            <a:avLst/>
          </a:prstGeom>
          <a:noFill/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7" name="直接箭头连接符 166"/>
          <p:cNvCxnSpPr/>
          <p:nvPr/>
        </p:nvCxnSpPr>
        <p:spPr bwMode="auto">
          <a:xfrm flipV="1">
            <a:off x="3907054" y="2843979"/>
            <a:ext cx="606808" cy="314247"/>
          </a:xfrm>
          <a:prstGeom prst="straightConnector1">
            <a:avLst/>
          </a:prstGeom>
          <a:noFill/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8" name="矩形 167"/>
          <p:cNvSpPr/>
          <p:nvPr/>
        </p:nvSpPr>
        <p:spPr>
          <a:xfrm>
            <a:off x="1113476" y="2825774"/>
            <a:ext cx="2793578" cy="95410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328613" lvl="1" indent="-328613">
              <a:buClr>
                <a:srgbClr val="599EE9"/>
              </a:buClr>
              <a:buSzPct val="100000"/>
              <a:buFont typeface="Arial" pitchFamily="34" charset="0"/>
              <a:buChar char="•"/>
            </a:pPr>
            <a:r>
              <a:rPr lang="en-US" altLang="zh-CN" sz="1400" dirty="0" smtClean="0"/>
              <a:t>Video UE energy saving optimization for consecutive transmissions, e.g. integrated multi-TTI transmission</a:t>
            </a:r>
            <a:r>
              <a:rPr lang="en-GB" altLang="zh-CN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69" name="矩形 168"/>
          <p:cNvSpPr/>
          <p:nvPr/>
        </p:nvSpPr>
        <p:spPr>
          <a:xfrm>
            <a:off x="6335732" y="2879634"/>
            <a:ext cx="2880481" cy="116955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328613" lvl="1" indent="-328613">
              <a:buClr>
                <a:srgbClr val="599EE9"/>
              </a:buClr>
              <a:buSzPct val="100000"/>
              <a:buFont typeface="Arial" pitchFamily="34" charset="0"/>
              <a:buChar char="•"/>
            </a:pPr>
            <a:r>
              <a:rPr lang="en-US" altLang="zh-CN" sz="1400" dirty="0" smtClean="0"/>
              <a:t>Video UE energy saving </a:t>
            </a:r>
            <a:r>
              <a:rPr lang="en-US" altLang="zh-CN" sz="1400" dirty="0"/>
              <a:t>optimization </a:t>
            </a:r>
            <a:r>
              <a:rPr lang="en-US" altLang="zh-CN" sz="1400" dirty="0" smtClean="0"/>
              <a:t>during long </a:t>
            </a:r>
            <a:r>
              <a:rPr lang="en-US" altLang="zh-CN" sz="1400" dirty="0"/>
              <a:t>inactivity timer, e.g. </a:t>
            </a:r>
            <a:r>
              <a:rPr lang="en-US" altLang="zh-CN" sz="1400" dirty="0" smtClean="0"/>
              <a:t>frequent short wake up and flexible reception duration</a:t>
            </a:r>
            <a:r>
              <a:rPr lang="en-GB" altLang="zh-CN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73" name="矩形 172"/>
          <p:cNvSpPr/>
          <p:nvPr/>
        </p:nvSpPr>
        <p:spPr>
          <a:xfrm>
            <a:off x="380369" y="1131824"/>
            <a:ext cx="3569267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10000"/>
              </a:spcBef>
            </a:pPr>
            <a:r>
              <a:rPr lang="en-US" altLang="zh-CN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Arial" charset="0"/>
              </a:rPr>
              <a:t>VoD</a:t>
            </a:r>
            <a:r>
              <a:rPr lang="en-US" altLang="zh-CN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Arial" charset="0"/>
              </a:rPr>
              <a:t> (video on demand, e.g. YouTube) data has the following characteristics:</a:t>
            </a:r>
          </a:p>
          <a:p>
            <a:pPr marL="285750" indent="-285750" eaLnBrk="1" hangingPunct="1">
              <a:spcBef>
                <a:spcPct val="10000"/>
              </a:spcBef>
              <a:buFont typeface="Arial" panose="020B0604020202020204" pitchFamily="34" charset="0"/>
              <a:buChar char="•"/>
            </a:pPr>
            <a:r>
              <a:rPr lang="en-US" altLang="ja-JP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Large data volume for each segment</a:t>
            </a:r>
          </a:p>
          <a:p>
            <a:pPr marL="285750" indent="-285750" eaLnBrk="1" hangingPunct="1">
              <a:spcBef>
                <a:spcPct val="10000"/>
              </a:spcBef>
              <a:buFont typeface="Arial" panose="020B0604020202020204" pitchFamily="34" charset="0"/>
              <a:buChar char="•"/>
            </a:pPr>
            <a:r>
              <a:rPr lang="en-US" altLang="ja-JP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UE buffer creates uncertain waiting time between segments</a:t>
            </a:r>
          </a:p>
        </p:txBody>
      </p:sp>
    </p:spTree>
    <p:extLst>
      <p:ext uri="{BB962C8B-B14F-4D97-AF65-F5344CB8AC3E}">
        <p14:creationId xmlns="" xmlns:p14="http://schemas.microsoft.com/office/powerpoint/2010/main" val="229050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1329" y="206376"/>
            <a:ext cx="6523351" cy="522287"/>
          </a:xfr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68552" tIns="34276" rIns="68552" bIns="34276" numCol="1" anchor="ctr" anchorCtr="0" compatLnSpc="1">
            <a:prstTxWarp prst="textNoShape">
              <a:avLst/>
            </a:prstTxWarp>
          </a:bodyPr>
          <a:lstStyle/>
          <a:p>
            <a:pPr>
              <a:spcAft>
                <a:spcPct val="0"/>
              </a:spcAft>
            </a:pPr>
            <a:r>
              <a:rPr lang="en-US" altLang="zh-CN" sz="2600" b="1" dirty="0" smtClean="0">
                <a:solidFill>
                  <a:srgbClr val="FFC000"/>
                </a:solidFill>
              </a:rPr>
              <a:t>Objectives </a:t>
            </a:r>
            <a:r>
              <a:rPr lang="en-US" altLang="zh-CN" sz="2600" b="1" smtClean="0">
                <a:solidFill>
                  <a:srgbClr val="FFC000"/>
                </a:solidFill>
              </a:rPr>
              <a:t>of Work Item</a:t>
            </a:r>
            <a:endParaRPr lang="zh-CN" altLang="en-US" sz="2600" b="1" dirty="0">
              <a:solidFill>
                <a:srgbClr val="FFC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8140" y="728663"/>
            <a:ext cx="8915400" cy="4099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1483" lvl="1" indent="-328613" defTabSz="12192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1400" dirty="0" err="1" smtClean="0">
                <a:solidFill>
                  <a:srgbClr val="FFFF00"/>
                </a:solidFill>
              </a:rPr>
              <a:t>QoS</a:t>
            </a:r>
            <a:r>
              <a:rPr lang="en-US" altLang="zh-CN" sz="1400" dirty="0" smtClean="0">
                <a:solidFill>
                  <a:srgbClr val="FFFF00"/>
                </a:solidFill>
              </a:rPr>
              <a:t> </a:t>
            </a:r>
            <a:r>
              <a:rPr lang="en-US" altLang="zh-CN" sz="1400" dirty="0">
                <a:solidFill>
                  <a:srgbClr val="FFFF00"/>
                </a:solidFill>
              </a:rPr>
              <a:t>related enhancement to enable the </a:t>
            </a:r>
            <a:r>
              <a:rPr lang="en-US" altLang="zh-CN" sz="1400" dirty="0" smtClean="0">
                <a:solidFill>
                  <a:srgbClr val="FFFF00"/>
                </a:solidFill>
              </a:rPr>
              <a:t>differentiated handling of video data [RAN1, RAN2]</a:t>
            </a:r>
            <a:endParaRPr lang="en-US" altLang="zh-CN" sz="1400" dirty="0">
              <a:solidFill>
                <a:srgbClr val="FFFF00"/>
              </a:solidFill>
              <a:sym typeface="Arial" pitchFamily="34" charset="0"/>
            </a:endParaRPr>
          </a:p>
          <a:p>
            <a:pPr marL="629521" indent="-362994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anose="05000000000000000000" pitchFamily="2" charset="2"/>
              <a:buChar char="p"/>
              <a:defRPr/>
            </a:pPr>
            <a:r>
              <a:rPr lang="en-US" altLang="zh-CN" sz="1200" dirty="0">
                <a:solidFill>
                  <a:schemeClr val="bg1"/>
                </a:solidFill>
              </a:rPr>
              <a:t>Flow identification, e.g. using marking solution </a:t>
            </a:r>
            <a:r>
              <a:rPr lang="en-US" altLang="zh-CN" sz="1200" dirty="0" smtClean="0">
                <a:solidFill>
                  <a:schemeClr val="bg1"/>
                </a:solidFill>
              </a:rPr>
              <a:t>(similar to </a:t>
            </a:r>
            <a:r>
              <a:rPr lang="en-US" altLang="zh-CN" sz="1200" dirty="0">
                <a:solidFill>
                  <a:schemeClr val="bg1"/>
                </a:solidFill>
              </a:rPr>
              <a:t>NR </a:t>
            </a:r>
            <a:r>
              <a:rPr lang="en-US" altLang="zh-CN" sz="1200" dirty="0" err="1" smtClean="0">
                <a:solidFill>
                  <a:schemeClr val="bg1"/>
                </a:solidFill>
              </a:rPr>
              <a:t>QoS</a:t>
            </a:r>
            <a:r>
              <a:rPr lang="en-US" altLang="zh-CN" sz="1200" dirty="0" smtClean="0">
                <a:solidFill>
                  <a:schemeClr val="bg1"/>
                </a:solidFill>
              </a:rPr>
              <a:t>), </a:t>
            </a:r>
            <a:r>
              <a:rPr lang="en-US" altLang="zh-CN" sz="1200" dirty="0">
                <a:solidFill>
                  <a:schemeClr val="bg1"/>
                </a:solidFill>
              </a:rPr>
              <a:t>and application frame level identification (RAN2)</a:t>
            </a:r>
          </a:p>
          <a:p>
            <a:pPr marL="629521" indent="-362994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anose="05000000000000000000" pitchFamily="2" charset="2"/>
              <a:buChar char="p"/>
              <a:defRPr/>
            </a:pPr>
            <a:r>
              <a:rPr lang="en-US" altLang="zh-CN" sz="1200" dirty="0" err="1">
                <a:solidFill>
                  <a:schemeClr val="bg1"/>
                </a:solidFill>
              </a:rPr>
              <a:t>QoS</a:t>
            </a:r>
            <a:r>
              <a:rPr lang="en-US" altLang="zh-CN" sz="1200" dirty="0">
                <a:solidFill>
                  <a:schemeClr val="bg1"/>
                </a:solidFill>
              </a:rPr>
              <a:t> flow to DRB mapping and scheduling, L2 differentiated handling for different prioritized video data (RAN2)</a:t>
            </a:r>
          </a:p>
          <a:p>
            <a:pPr marL="629521" indent="-362994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anose="05000000000000000000" pitchFamily="2" charset="2"/>
              <a:buChar char="p"/>
              <a:defRPr/>
            </a:pPr>
            <a:r>
              <a:rPr lang="en-US" altLang="zh-CN" sz="1200" dirty="0">
                <a:solidFill>
                  <a:schemeClr val="bg1"/>
                </a:solidFill>
              </a:rPr>
              <a:t>Multi-prioritized packet /service coexistence in one scheduling, preemptive scheduling within retransmission and other L1 differentiated handling for different prioritized video data (RAN1)</a:t>
            </a:r>
          </a:p>
          <a:p>
            <a:pPr marL="441483" lvl="1" indent="-328613" defTabSz="12192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1400" dirty="0">
                <a:solidFill>
                  <a:schemeClr val="bg1"/>
                </a:solidFill>
                <a:sym typeface="Arial" pitchFamily="34" charset="0"/>
              </a:rPr>
              <a:t> </a:t>
            </a:r>
            <a:r>
              <a:rPr lang="en-US" altLang="zh-CN" sz="1400" dirty="0">
                <a:solidFill>
                  <a:srgbClr val="FFFF00"/>
                </a:solidFill>
              </a:rPr>
              <a:t>Flexible HARQ to reduce transmission delay and increase </a:t>
            </a:r>
            <a:r>
              <a:rPr lang="en-US" altLang="zh-CN" sz="1400" dirty="0" smtClean="0">
                <a:solidFill>
                  <a:srgbClr val="FFFF00"/>
                </a:solidFill>
              </a:rPr>
              <a:t>throughput [RAN1, RAN2]</a:t>
            </a:r>
            <a:endParaRPr lang="en-US" altLang="zh-CN" sz="1400" dirty="0">
              <a:solidFill>
                <a:srgbClr val="FFFF00"/>
              </a:solidFill>
              <a:sym typeface="Arial" pitchFamily="34" charset="0"/>
            </a:endParaRPr>
          </a:p>
          <a:p>
            <a:pPr marL="629521" indent="-362994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anose="05000000000000000000" pitchFamily="2" charset="2"/>
              <a:buChar char="p"/>
              <a:defRPr/>
            </a:pPr>
            <a:r>
              <a:rPr lang="en-US" altLang="zh-CN" sz="1200" dirty="0">
                <a:solidFill>
                  <a:schemeClr val="bg1"/>
                </a:solidFill>
              </a:rPr>
              <a:t>Flexible retransmission content, e.g. redundancy version size, location etc. </a:t>
            </a:r>
          </a:p>
          <a:p>
            <a:pPr marL="629521" indent="-362994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anose="05000000000000000000" pitchFamily="2" charset="2"/>
              <a:buChar char="p"/>
              <a:defRPr/>
            </a:pPr>
            <a:r>
              <a:rPr lang="en-US" altLang="zh-CN" sz="1200" dirty="0">
                <a:solidFill>
                  <a:schemeClr val="bg1"/>
                </a:solidFill>
              </a:rPr>
              <a:t>Flexible HARQ realization in frequency and time domains, e.g. flexible bundle size and short TTI </a:t>
            </a:r>
          </a:p>
          <a:p>
            <a:pPr marL="629521" indent="-362994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anose="05000000000000000000" pitchFamily="2" charset="2"/>
              <a:buChar char="p"/>
              <a:defRPr/>
            </a:pPr>
            <a:r>
              <a:rPr lang="en-US" altLang="zh-CN" sz="1200" dirty="0">
                <a:solidFill>
                  <a:schemeClr val="bg1"/>
                </a:solidFill>
              </a:rPr>
              <a:t>Rich feedback further corrects the channel quality gap between the </a:t>
            </a:r>
            <a:r>
              <a:rPr lang="en-US" altLang="zh-CN" sz="1200" dirty="0" err="1">
                <a:solidFill>
                  <a:schemeClr val="bg1"/>
                </a:solidFill>
              </a:rPr>
              <a:t>eNB</a:t>
            </a:r>
            <a:r>
              <a:rPr lang="en-US" altLang="zh-CN" sz="1200" dirty="0">
                <a:solidFill>
                  <a:schemeClr val="bg1"/>
                </a:solidFill>
              </a:rPr>
              <a:t> scheduled and UE decoded </a:t>
            </a:r>
          </a:p>
          <a:p>
            <a:pPr marL="441483" lvl="1" indent="-328613" defTabSz="12192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1400" dirty="0">
                <a:solidFill>
                  <a:srgbClr val="FFFF00"/>
                </a:solidFill>
              </a:rPr>
              <a:t>Video service UE energy </a:t>
            </a:r>
            <a:r>
              <a:rPr lang="en-US" altLang="zh-CN" sz="1400" dirty="0" smtClean="0">
                <a:solidFill>
                  <a:srgbClr val="FFFF00"/>
                </a:solidFill>
              </a:rPr>
              <a:t>saving [RAN1, RAN2]</a:t>
            </a:r>
            <a:endParaRPr lang="en-US" altLang="zh-CN" sz="1400" dirty="0">
              <a:solidFill>
                <a:srgbClr val="FFFF00"/>
              </a:solidFill>
              <a:sym typeface="Arial" pitchFamily="34" charset="0"/>
            </a:endParaRPr>
          </a:p>
          <a:p>
            <a:pPr marL="629521" indent="-362994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anose="05000000000000000000" pitchFamily="2" charset="2"/>
              <a:buChar char="p"/>
              <a:defRPr/>
            </a:pPr>
            <a:r>
              <a:rPr lang="en-US" altLang="zh-CN" sz="1200" dirty="0">
                <a:solidFill>
                  <a:schemeClr val="bg1"/>
                </a:solidFill>
              </a:rPr>
              <a:t>CDRX mechanism optimization to reduce PDCCH-only energy </a:t>
            </a:r>
            <a:r>
              <a:rPr lang="en-US" altLang="zh-CN" sz="1200" dirty="0" smtClean="0">
                <a:solidFill>
                  <a:schemeClr val="bg1"/>
                </a:solidFill>
              </a:rPr>
              <a:t>consumption </a:t>
            </a:r>
          </a:p>
          <a:p>
            <a:pPr marL="629521" indent="-362994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anose="05000000000000000000" pitchFamily="2" charset="2"/>
              <a:buChar char="p"/>
              <a:defRPr/>
            </a:pPr>
            <a:r>
              <a:rPr lang="en-US" altLang="zh-CN" sz="1200" dirty="0" smtClean="0">
                <a:solidFill>
                  <a:schemeClr val="bg1"/>
                </a:solidFill>
              </a:rPr>
              <a:t>Video </a:t>
            </a:r>
            <a:r>
              <a:rPr lang="en-US" altLang="zh-CN" sz="1200" dirty="0">
                <a:solidFill>
                  <a:schemeClr val="bg1"/>
                </a:solidFill>
              </a:rPr>
              <a:t>data combined scheduling to reduce energy </a:t>
            </a:r>
            <a:r>
              <a:rPr lang="en-US" altLang="zh-CN" sz="1200" dirty="0" smtClean="0">
                <a:solidFill>
                  <a:schemeClr val="bg1"/>
                </a:solidFill>
              </a:rPr>
              <a:t>consumption </a:t>
            </a:r>
            <a:r>
              <a:rPr lang="en-US" altLang="zh-CN" sz="1200" dirty="0">
                <a:solidFill>
                  <a:schemeClr val="bg1"/>
                </a:solidFill>
              </a:rPr>
              <a:t>during data receiving </a:t>
            </a:r>
            <a:r>
              <a:rPr lang="en-US" altLang="zh-CN" sz="1200" dirty="0" smtClean="0">
                <a:solidFill>
                  <a:schemeClr val="bg1"/>
                </a:solidFill>
              </a:rPr>
              <a:t>period</a:t>
            </a:r>
            <a:endParaRPr lang="zh-CN" altLang="zh-CN" sz="1200" dirty="0">
              <a:solidFill>
                <a:schemeClr val="bg1"/>
              </a:solidFill>
            </a:endParaRPr>
          </a:p>
          <a:p>
            <a:pPr marL="441483" lvl="1" indent="-328613" defTabSz="12192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1400" dirty="0" smtClean="0">
                <a:solidFill>
                  <a:srgbClr val="FFFF00"/>
                </a:solidFill>
              </a:rPr>
              <a:t>Outcome of the SID on “Study on Context Aware Service Delivery in RAN for LTE” related to Video might be included [RAN2, RAN3]</a:t>
            </a:r>
            <a:endParaRPr lang="en-US" altLang="zh-CN" sz="1400" dirty="0">
              <a:solidFill>
                <a:srgbClr val="FFFF00"/>
              </a:solidFill>
              <a:sym typeface="Arial" pitchFamily="34" charset="0"/>
            </a:endParaRPr>
          </a:p>
          <a:p>
            <a:pPr marL="629521" indent="-362994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anose="05000000000000000000" pitchFamily="2" charset="2"/>
              <a:buChar char="p"/>
              <a:defRPr/>
            </a:pPr>
            <a:endParaRPr lang="en-US" altLang="zh-CN" sz="1200" dirty="0">
              <a:solidFill>
                <a:schemeClr val="bg1"/>
              </a:solidFill>
              <a:sym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default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000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5F5F5F"/>
          </a:buClr>
          <a:buSzPct val="80000"/>
          <a:buFont typeface="Wingdings" pitchFamily="2" charset="2"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000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5F5F5F"/>
          </a:buClr>
          <a:buSzPct val="80000"/>
          <a:buFont typeface="Wingdings" pitchFamily="2" charset="2"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42522</TotalTime>
  <Words>760</Words>
  <Application>Microsoft Office PowerPoint</Application>
  <PresentationFormat>On-screen Show (16:9)</PresentationFormat>
  <Paragraphs>83</Paragraphs>
  <Slides>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1_主题1</vt:lpstr>
      <vt:lpstr>自定义设计方案</vt:lpstr>
      <vt:lpstr>1_自定义设计方案</vt:lpstr>
      <vt:lpstr>2_default</vt:lpstr>
      <vt:lpstr>2_自定义设计方案</vt:lpstr>
      <vt:lpstr>3_自定义设计方案</vt:lpstr>
      <vt:lpstr>Motivation for a New WID: Further enhancements on Video for LTE</vt:lpstr>
      <vt:lpstr>Motivation</vt:lpstr>
      <vt:lpstr>Slide 2</vt:lpstr>
      <vt:lpstr>Slide 3</vt:lpstr>
      <vt:lpstr>Slide 4</vt:lpstr>
      <vt:lpstr>Slide 5</vt:lpstr>
      <vt:lpstr>Objectives of Work Item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MC SYSTEM</dc:creator>
  <cp:lastModifiedBy>Huawei</cp:lastModifiedBy>
  <cp:revision>3016</cp:revision>
  <dcterms:created xsi:type="dcterms:W3CDTF">2010-09-30T06:00:50Z</dcterms:created>
  <dcterms:modified xsi:type="dcterms:W3CDTF">2016-11-29T15:32:10Z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(2)2fcMHjXxwJTAaNzVQIC3LoVboMOfza+8RURkj8YpEfadeU4MijOXH56QcQS2KY8NUdqJjgUa_x000d_
Pd5Xc3jMLIT0cqb82ztkFk+sNCireShSyszPgQpzyIhY4WQ0MzpJskUbxgxjH4AsW2jSGXaU_x000d_
ht3G4gqPr5WzV/ymyx+1YWrbxuPS2jUI1jQgI1L2ER2SzANXqwq0ilFUjLRspoKokQQbe6Pd_x000d_
2XdSt927Aul7FgtP/g</vt:lpwstr>
  </property>
  <property fmtid="{D5CDD505-2E9C-101B-9397-08002B2CF9AE}" pid="3" name="_ms_pID_7253431">
    <vt:lpwstr>jups70n7ooBPRo+vroZA/4BioQzfx3CaPMK869cA07+mbQos5qDDOE_x000d_
M7npudX3Xuw=</vt:lpwstr>
  </property>
  <property fmtid="{D5CDD505-2E9C-101B-9397-08002B2CF9AE}" pid="4" name="_new_ms_pID_72543">
    <vt:lpwstr>(4)UMTzx4V+B8wEWrmb4CqbcCb0X7g0oAaI1iIIudRSCCWitAibkHoMo20pqBB3iw4cWMKIg480
kg0wPqePcWPM8wvqdGMLth2OeEYE5lydw27bS37vttlYR0BjcXL9Mh+s+Xhjbmu8PSBcGAK8
sp/n7Ee3cP3yQoebC8bQAgV7pohG5rzxnR5KGA5jKnF0+BiqJQKXH7h6aB3baM/Iy55yoxOU
QSwv3lNuAd2CpK7ceJ</vt:lpwstr>
  </property>
  <property fmtid="{D5CDD505-2E9C-101B-9397-08002B2CF9AE}" pid="5" name="_new_ms_pID_725431">
    <vt:lpwstr>Tv/krDonnIx13XuIYkE2pu8Gke2mx4+HlYNb2b+6bnqBti0uAYXlOM
RxP6icy42M06eBekB50SRanmzWG4ZF7JfmNpiYYN8BmLIBJi/vaecjupGXDN3Klt+wTNlOBM
1x5Qt289uxDnBLM8ZlaWFbtMyKsh2pg4Pr1eFn6otHgRDgU2zOYHjQ6qFZteKspaJR8FqtWJ
0IOdvFcmTiHdJA74ORaC1PUGRfjDMB2dxVck</vt:lpwstr>
  </property>
  <property fmtid="{D5CDD505-2E9C-101B-9397-08002B2CF9AE}" pid="6" name="_new_ms_pID_725432">
    <vt:lpwstr>oaE7dQHmNALpMqe9VyNZXxv2e3aaEDkSdmxQ
VA5rEInOI21/b5wXf6Zi+KW8ClPcW1WToz/nbPU1wVJpemDl3huCvjuDQEVh13ysUaBtp2TG
RXaIn8ftQj1bEud1/aJAzUgWrscjq4Zn7NcTr8Khg2K1zIhq5ztXduG0IHjMTg752JzrCP8/
7d7/bViLILlVTuW56upTROX2Tj88RUp9YGqBY0j4UGbTZ1l+DKtq8c</vt:lpwstr>
  </property>
  <property fmtid="{D5CDD505-2E9C-101B-9397-08002B2CF9AE}" pid="7" name="_new_ms_pID_725433">
    <vt:lpwstr>HV</vt:lpwstr>
  </property>
  <property fmtid="{D5CDD505-2E9C-101B-9397-08002B2CF9AE}" pid="8" name="_2015_ms_pID_725343">
    <vt:lpwstr>(3)vFXvnME6nFystVJ+TbxI/j8UffhdLuWo5JaWLZrtGHUoWzOZdmitHoqNHf4xbUudukKgPKWt
Qdslf0LNmLEsDWR0Bwn8TBhWTC4TEgaFGBbhu4jTNwdlRH7zz4y5LGNLCkQl3DHGLIBVzcvs
m5VNmVN/5xVffVhNJ0GNfgDtX+lgkm7SOB0IVB2wZj428Ku0BqwN1VvXIQv383uys2SeT1P4
Q/VaT9MMFX/AO8xa8G</vt:lpwstr>
  </property>
  <property fmtid="{D5CDD505-2E9C-101B-9397-08002B2CF9AE}" pid="9" name="_2015_ms_pID_7253431">
    <vt:lpwstr>bTIDVG9w6fTS/ZJMiNtbWHU364NY4U/ia5zljV98zyfo9H4oSJuljs
cA6sSa1a13uutVysuExGkeMrJSpIeAA5wyElooawHWma9lhGNjrYdr6umGWCrKG0gOajvqiW
CVWlCqm4WB5TUeP2pjq5ulG3XHPlE1L/w0wDWxzl+7pHxw+ALbmQiGQpiPZKnEobu+vPpb9J
Xv7FLR5UiueqOtiq57SO5re8cfBKonvsTZx/</vt:lpwstr>
  </property>
  <property fmtid="{D5CDD505-2E9C-101B-9397-08002B2CF9AE}" pid="10" name="_2015_ms_pID_7253432">
    <vt:lpwstr>ic+uiKcAj2p8qRxiYOUVWBPz4IiL3wB8Szar
KakrtcDr+XkmEWdUg5+/ur6hSZSbdQ==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1480433520</vt:lpwstr>
  </property>
</Properties>
</file>