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autoCompressPictures="0">
  <p:sldMasterIdLst>
    <p:sldMasterId id="2147483648" r:id="rId4"/>
  </p:sldMasterIdLst>
  <p:notesMasterIdLst>
    <p:notesMasterId r:id="rId14"/>
  </p:notesMasterIdLst>
  <p:handoutMasterIdLst>
    <p:handoutMasterId r:id="rId15"/>
  </p:handoutMasterIdLst>
  <p:sldIdLst>
    <p:sldId id="300" r:id="rId5"/>
    <p:sldId id="302" r:id="rId6"/>
    <p:sldId id="308" r:id="rId7"/>
    <p:sldId id="303" r:id="rId8"/>
    <p:sldId id="309" r:id="rId9"/>
    <p:sldId id="304" r:id="rId10"/>
    <p:sldId id="305" r:id="rId11"/>
    <p:sldId id="306" r:id="rId12"/>
    <p:sldId id="301" r:id="rId13"/>
  </p:sldIdLst>
  <p:sldSz cx="9144000" cy="5143500" type="screen16x9"/>
  <p:notesSz cx="6858000" cy="9144000"/>
  <p:embeddedFontLst>
    <p:embeddedFont>
      <p:font typeface="Intel Clear" panose="020B0604020203020204" pitchFamily="34" charset="0"/>
      <p:regular r:id="rId16"/>
      <p:bold r:id="rId17"/>
      <p:italic r:id="rId18"/>
      <p:boldItalic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1">
          <p15:clr>
            <a:srgbClr val="A4A3A4"/>
          </p15:clr>
        </p15:guide>
        <p15:guide id="2" orient="horz" pos="3004">
          <p15:clr>
            <a:srgbClr val="A4A3A4"/>
          </p15:clr>
        </p15:guide>
        <p15:guide id="3" orient="horz" pos="422">
          <p15:clr>
            <a:srgbClr val="A4A3A4"/>
          </p15:clr>
        </p15:guide>
        <p15:guide id="4" orient="horz" pos="824">
          <p15:clr>
            <a:srgbClr val="A4A3A4"/>
          </p15:clr>
        </p15:guide>
        <p15:guide id="5" orient="horz" pos="2916">
          <p15:clr>
            <a:srgbClr val="A4A3A4"/>
          </p15:clr>
        </p15:guide>
        <p15:guide id="6" orient="horz" pos="1643">
          <p15:clr>
            <a:srgbClr val="A4A3A4"/>
          </p15:clr>
        </p15:guide>
        <p15:guide id="7" pos="5470">
          <p15:clr>
            <a:srgbClr val="A4A3A4"/>
          </p15:clr>
        </p15:guide>
        <p15:guide id="8" pos="287">
          <p15:clr>
            <a:srgbClr val="A4A3A4"/>
          </p15:clr>
        </p15:guide>
        <p15:guide id="9" pos="2909">
          <p15:clr>
            <a:srgbClr val="A4A3A4"/>
          </p15:clr>
        </p15:guide>
        <p15:guide id="10" pos="2811">
          <p15:clr>
            <a:srgbClr val="A4A3A4"/>
          </p15:clr>
        </p15:guide>
        <p15:guide id="11" pos="2852">
          <p15:clr>
            <a:srgbClr val="A4A3A4"/>
          </p15:clr>
        </p15:guide>
        <p15:guide id="12" orient="horz" pos="1576">
          <p15:clr>
            <a:srgbClr val="A4A3A4"/>
          </p15:clr>
        </p15:guide>
        <p15:guide id="13" orient="horz" pos="2059">
          <p15:clr>
            <a:srgbClr val="A4A3A4"/>
          </p15:clr>
        </p15:guide>
        <p15:guide id="14" orient="horz" pos="1164" userDrawn="1">
          <p15:clr>
            <a:srgbClr val="A4A3A4"/>
          </p15:clr>
        </p15:guide>
        <p15:guide id="15" pos="2182">
          <p15:clr>
            <a:srgbClr val="A4A3A4"/>
          </p15:clr>
        </p15:guide>
        <p15:guide id="16" pos="35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49" autoAdjust="0"/>
    <p:restoredTop sz="94634" autoAdjust="0"/>
  </p:normalViewPr>
  <p:slideViewPr>
    <p:cSldViewPr snapToGrid="0">
      <p:cViewPr varScale="1">
        <p:scale>
          <a:sx n="93" d="100"/>
          <a:sy n="93" d="100"/>
        </p:scale>
        <p:origin x="84" y="426"/>
      </p:cViewPr>
      <p:guideLst>
        <p:guide orient="horz" pos="1581"/>
        <p:guide orient="horz" pos="3004"/>
        <p:guide orient="horz" pos="422"/>
        <p:guide orient="horz" pos="824"/>
        <p:guide orient="horz" pos="2916"/>
        <p:guide orient="horz" pos="1643"/>
        <p:guide pos="5470"/>
        <p:guide pos="287"/>
        <p:guide pos="2909"/>
        <p:guide pos="2811"/>
        <p:guide pos="2852"/>
        <p:guide orient="horz" pos="1576"/>
        <p:guide orient="horz" pos="2059"/>
        <p:guide orient="horz" pos="1164"/>
        <p:guide pos="2182"/>
        <p:guide pos="35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Arial" panose="020B0604020202020204" pitchFamily="34" charset="0"/>
              </a:rPr>
              <a:pPr/>
              <a:t>29-Nov-16</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ED7FC5FE-6F0D-D34A-8EE6-C95B4F5F4DC8}" type="datetimeFigureOut">
              <a:rPr lang="en-US" smtClean="0"/>
              <a:pPr/>
              <a:t>29-Nov-16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smtClean="0"/>
              <a:t>50pt Intel Clear pro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userDrawn="1"/>
        </p:nvSpPr>
        <p:spPr>
          <a:xfrm>
            <a:off x="460376" y="4915796"/>
            <a:ext cx="597921"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Intel Confidential</a:t>
            </a:r>
          </a:p>
        </p:txBody>
      </p:sp>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smtClean="0"/>
              <a:t>Insert photo here. Drag picture to placeholder or click icon to add.</a:t>
            </a:r>
            <a:endParaRPr lang="en-US" dirty="0"/>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tx2">
                    <a:alpha val="90000"/>
                  </a:schemeClr>
                </a:solidFill>
                <a:latin typeface="+mj-lt"/>
                <a:cs typeface="Arial" panose="020B0604020202020204" pitchFamily="34" charset="0"/>
              </a:defRPr>
            </a:lvl1pPr>
          </a:lstStyle>
          <a:p>
            <a:r>
              <a:rPr lang="en-US" dirty="0" smtClean="0"/>
              <a:t>40pt Intel Clear Pro</a:t>
            </a:r>
            <a:br>
              <a:rPr lang="en-US" dirty="0" smtClean="0"/>
            </a:br>
            <a:r>
              <a:rPr lang="en-US" dirty="0" smtClean="0"/>
              <a:t>white section break</a:t>
            </a:r>
            <a:endParaRPr lang="en-US" dirty="0"/>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smtClean="0"/>
              <a:t>40pt Intel Clear Pro</a:t>
            </a:r>
            <a:br>
              <a:rPr lang="en-US" dirty="0" smtClean="0"/>
            </a:br>
            <a:r>
              <a:rPr lang="en-US" dirty="0" smtClean="0"/>
              <a:t>blue section break</a:t>
            </a:r>
            <a:endParaRPr lang="en-US" dirty="0"/>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
        <p:nvSpPr>
          <p:cNvPr id="4" name="Rectangle 3"/>
          <p:cNvSpPr/>
          <p:nvPr userDrawn="1"/>
        </p:nvSpPr>
        <p:spPr>
          <a:xfrm>
            <a:off x="460376" y="4915796"/>
            <a:ext cx="597921" cy="92333"/>
          </a:xfrm>
          <a:prstGeom prst="rect">
            <a:avLst/>
          </a:prstGeom>
        </p:spPr>
        <p:txBody>
          <a:bodyPr wrap="none" lIns="0" tIns="0" rIns="0" bIns="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u="none" strike="noStrike" kern="1200" baseline="0" dirty="0" smtClean="0">
                <a:solidFill>
                  <a:schemeClr val="bg1"/>
                </a:solidFill>
                <a:latin typeface="+mn-lt"/>
                <a:ea typeface="+mn-ea"/>
                <a:cs typeface="Intel Clear"/>
              </a:rPr>
              <a:t>Intel Confidential</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Arial" panose="020B0604020202020204" pitchFamily="34" charset="0"/>
                <a:ea typeface="Intel Clear"/>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40pt Intel Clear Light Body.</a:t>
            </a:r>
            <a:br>
              <a:rPr lang="en-US" dirty="0" smtClean="0"/>
            </a:br>
            <a:r>
              <a:rPr lang="en-US" dirty="0" smtClean="0"/>
              <a:t>For content that is not a section, but has a big idea in text only.</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Arial" panose="020B0604020202020204" pitchFamily="34" charset="0"/>
                <a:ea typeface="Intel Clear" panose="020B0604020203020204" pitchFamily="34" charset="0"/>
                <a:cs typeface="Arial" panose="020B0604020202020204" pitchFamily="34" charset="0"/>
              </a:defRPr>
            </a:lvl1pPr>
          </a:lstStyle>
          <a:p>
            <a:r>
              <a:rPr lang="en-US" dirty="0" smtClean="0"/>
              <a:t>40pt Intel Clear Heading</a:t>
            </a:r>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4000" b="0" cap="none" spc="0" baseline="0">
                <a:solidFill>
                  <a:schemeClr val="bg1">
                    <a:alpha val="90000"/>
                  </a:schemeClr>
                </a:solidFill>
                <a:latin typeface="+mj-lt"/>
                <a:cs typeface="Arial" panose="020B0604020202020204" pitchFamily="34" charset="0"/>
              </a:defRPr>
            </a:lvl1pPr>
          </a:lstStyle>
          <a:p>
            <a:r>
              <a:rPr lang="en-US" dirty="0" smtClean="0"/>
              <a:t>40pt Intel Clear Pro blue section</a:t>
            </a:r>
            <a:endParaRPr lang="en-US" dirty="0"/>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smtClean="0"/>
              <a:t>Insert photo here. Drag picture to placeholder or click icon to add.</a:t>
            </a:r>
            <a:endParaRPr lang="en-US" dirty="0"/>
          </a:p>
        </p:txBody>
      </p:sp>
      <p:sp>
        <p:nvSpPr>
          <p:cNvPr id="6" name="Rectangle 5"/>
          <p:cNvSpPr/>
          <p:nvPr userDrawn="1"/>
        </p:nvSpPr>
        <p:spPr>
          <a:xfrm>
            <a:off x="460376" y="4915796"/>
            <a:ext cx="597921" cy="92333"/>
          </a:xfrm>
          <a:prstGeom prst="rect">
            <a:avLst/>
          </a:prstGeom>
        </p:spPr>
        <p:txBody>
          <a:bodyPr wrap="none" lIns="0" tIns="0" rIns="0" bIns="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600" b="0" i="0" u="none" strike="noStrike" kern="1200" baseline="0" dirty="0" smtClean="0">
                <a:solidFill>
                  <a:schemeClr val="bg1"/>
                </a:solidFill>
                <a:latin typeface="+mn-lt"/>
                <a:ea typeface="+mn-ea"/>
                <a:cs typeface="Intel Clear"/>
              </a:rPr>
              <a:t>Intel Confidential</a:t>
            </a:r>
          </a:p>
        </p:txBody>
      </p:sp>
      <p:sp>
        <p:nvSpPr>
          <p:cNvPr id="7" name="Rectangle 6"/>
          <p:cNvSpPr/>
          <p:nvPr userDrawn="1"/>
        </p:nvSpPr>
        <p:spPr>
          <a:xfrm>
            <a:off x="3776400" y="4914000"/>
            <a:ext cx="1639873"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iCDG - Intel Communication and Devices Group</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userDrawn="1"/>
        </p:nvSpPr>
        <p:spPr>
          <a:xfrm>
            <a:off x="1381327" y="3748391"/>
            <a:ext cx="6478621" cy="700392"/>
          </a:xfrm>
          <a:prstGeom prst="rect">
            <a:avLst/>
          </a:prstGeom>
          <a:noFill/>
        </p:spPr>
        <p:txBody>
          <a:bodyPr vert="horz" wrap="square" lIns="0" tIns="0" rIns="0" bIns="0" rtlCol="0">
            <a:noAutofit/>
          </a:bodyPr>
          <a:lstStyle/>
          <a:p>
            <a:pPr algn="ctr"/>
            <a:r>
              <a:rPr lang="en-US" sz="2400" dirty="0" smtClean="0">
                <a:solidFill>
                  <a:schemeClr val="bg1"/>
                </a:solidFill>
              </a:rPr>
              <a:t>Intel Communication and Devices Group</a:t>
            </a:r>
          </a:p>
          <a:p>
            <a:pPr algn="ctr"/>
            <a:endParaRPr lang="en-GB" sz="2400" dirty="0" smtClean="0">
              <a:solidFill>
                <a:schemeClr val="bg1"/>
              </a:solidFill>
            </a:endParaRPr>
          </a:p>
        </p:txBody>
      </p:sp>
      <p:sp>
        <p:nvSpPr>
          <p:cNvPr id="5" name="Rectangle 4"/>
          <p:cNvSpPr/>
          <p:nvPr userDrawn="1"/>
        </p:nvSpPr>
        <p:spPr>
          <a:xfrm>
            <a:off x="460376" y="4915796"/>
            <a:ext cx="597921"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Intel Confidential</a:t>
            </a:r>
          </a:p>
        </p:txBody>
      </p:sp>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6" name="Picture 5"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68150" y="1874822"/>
            <a:ext cx="3646443" cy="1514490"/>
          </a:xfrm>
          <a:prstGeom prst="rect">
            <a:avLst/>
          </a:prstGeom>
        </p:spPr>
      </p:pic>
      <p:sp>
        <p:nvSpPr>
          <p:cNvPr id="3" name="Rectangle 2"/>
          <p:cNvSpPr/>
          <p:nvPr userDrawn="1"/>
        </p:nvSpPr>
        <p:spPr>
          <a:xfrm>
            <a:off x="460376" y="4915796"/>
            <a:ext cx="597921"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Intel Confidential</a:t>
            </a:r>
          </a:p>
        </p:txBody>
      </p:sp>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smtClean="0"/>
              <a:t>50pt Intel Clear pro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
        <p:nvSpPr>
          <p:cNvPr id="4" name="TextBox 3"/>
          <p:cNvSpPr txBox="1"/>
          <p:nvPr userDrawn="1"/>
        </p:nvSpPr>
        <p:spPr>
          <a:xfrm>
            <a:off x="7243281" y="348132"/>
            <a:ext cx="1541123" cy="276999"/>
          </a:xfrm>
          <a:prstGeom prst="rect">
            <a:avLst/>
          </a:prstGeom>
          <a:noFill/>
        </p:spPr>
        <p:txBody>
          <a:bodyPr vert="horz" wrap="square" lIns="0" tIns="0" rIns="0" bIns="0" rtlCol="0">
            <a:spAutoFit/>
          </a:bodyPr>
          <a:lstStyle/>
          <a:p>
            <a:r>
              <a:rPr lang="en-US" sz="1800" kern="1200" dirty="0" smtClean="0">
                <a:solidFill>
                  <a:schemeClr val="tx1"/>
                </a:solidFill>
                <a:effectLst/>
                <a:latin typeface="+mn-lt"/>
                <a:ea typeface="+mn-ea"/>
                <a:cs typeface="+mn-cs"/>
              </a:rPr>
              <a:t>RP-162198</a:t>
            </a:r>
            <a:endParaRPr lang="en-US" sz="1100" dirty="0" smtClean="0">
              <a:solidFill>
                <a:srgbClr val="003C71"/>
              </a:solidFill>
            </a:endParaRPr>
          </a:p>
        </p:txBody>
      </p:sp>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endParaRPr lang="en-US" dirty="0"/>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5000" b="0" spc="0" baseline="0">
                <a:solidFill>
                  <a:schemeClr val="bg1">
                    <a:alpha val="90000"/>
                  </a:schemeClr>
                </a:solidFill>
                <a:latin typeface="+mj-lt"/>
                <a:cs typeface="Arial" panose="020B0604020202020204" pitchFamily="34" charset="0"/>
              </a:defRPr>
            </a:lvl1pPr>
          </a:lstStyle>
          <a:p>
            <a:r>
              <a:rPr lang="en-US" dirty="0" smtClean="0"/>
              <a:t>50pt Intel Clear pro Title</a:t>
            </a:r>
            <a:br>
              <a:rPr lang="en-US" dirty="0" smtClean="0"/>
            </a:br>
            <a:r>
              <a:rPr lang="en-US" dirty="0" smtClean="0"/>
              <a:t>with image</a:t>
            </a:r>
            <a:endParaRPr lang="en-US" dirty="0"/>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mn-lt"/>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sp>
        <p:nvSpPr>
          <p:cNvPr id="6" name="Rectangle 5"/>
          <p:cNvSpPr/>
          <p:nvPr userDrawn="1"/>
        </p:nvSpPr>
        <p:spPr>
          <a:xfrm>
            <a:off x="3777634" y="4915615"/>
            <a:ext cx="1639873"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iCDG - Intel Communication and Devices Group</a:t>
            </a:r>
          </a:p>
        </p:txBody>
      </p:sp>
      <p:sp>
        <p:nvSpPr>
          <p:cNvPr id="7" name="Rectangle 6"/>
          <p:cNvSpPr/>
          <p:nvPr userDrawn="1"/>
        </p:nvSpPr>
        <p:spPr>
          <a:xfrm>
            <a:off x="460376" y="4915796"/>
            <a:ext cx="597921"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Intel Confidential</a:t>
            </a:r>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dirty="0" smtClean="0"/>
              <a:t>18pt Intel Clear body text</a:t>
            </a:r>
          </a:p>
          <a:p>
            <a:pPr lvl="1"/>
            <a:r>
              <a:rPr lang="en-US" dirty="0" smtClean="0"/>
              <a:t>18pt Intel Clear bullet one</a:t>
            </a:r>
          </a:p>
          <a:p>
            <a:pPr lvl="2"/>
            <a:r>
              <a:rPr lang="en-US" dirty="0" smtClean="0"/>
              <a:t>16pt Intel Clear sub-bullet</a:t>
            </a:r>
          </a:p>
          <a:p>
            <a:pPr lvl="3"/>
            <a:r>
              <a:rPr lang="en-US" dirty="0" smtClean="0"/>
              <a:t>14pt Intel Clear fourth level</a:t>
            </a:r>
          </a:p>
          <a:p>
            <a:pPr lvl="4"/>
            <a:r>
              <a:rPr lang="en-US" dirty="0" smtClean="0"/>
              <a:t>12pt Intel Clear fifth level</a:t>
            </a:r>
            <a:endParaRPr lang="en-US" dirty="0"/>
          </a:p>
        </p:txBody>
      </p:sp>
      <p:sp>
        <p:nvSpPr>
          <p:cNvPr id="2" name="TextBox 1"/>
          <p:cNvSpPr txBox="1"/>
          <p:nvPr userDrawn="1"/>
        </p:nvSpPr>
        <p:spPr>
          <a:xfrm>
            <a:off x="7263829" y="318501"/>
            <a:ext cx="1419796" cy="276999"/>
          </a:xfrm>
          <a:prstGeom prst="rect">
            <a:avLst/>
          </a:prstGeom>
          <a:noFill/>
        </p:spPr>
        <p:txBody>
          <a:bodyPr vert="horz" wrap="square" lIns="0" tIns="0" rIns="0" bIns="0" rtlCol="0">
            <a:spAutoFit/>
          </a:bodyPr>
          <a:lstStyle/>
          <a:p>
            <a:r>
              <a:rPr lang="en-US" sz="1800" kern="1200" smtClean="0">
                <a:solidFill>
                  <a:schemeClr val="tx1"/>
                </a:solidFill>
                <a:effectLst/>
                <a:latin typeface="+mn-lt"/>
                <a:ea typeface="+mn-ea"/>
                <a:cs typeface="+mn-cs"/>
              </a:rPr>
              <a:t>RP-162198</a:t>
            </a:r>
            <a:endParaRPr lang="en-US" sz="1100" dirty="0" err="1" smtClean="0">
              <a:solidFill>
                <a:srgbClr val="003C71"/>
              </a:solidFill>
            </a:endParaRPr>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lstStyle>
            <a:lvl1pPr marL="190500" indent="-190500">
              <a:defRPr sz="3600" b="1" baseline="0">
                <a:solidFill>
                  <a:schemeClr val="accent1"/>
                </a:solidFill>
                <a:latin typeface="+mn-lt"/>
                <a:cs typeface="Arial" panose="020B0604020202020204" pitchFamily="34" charset="0"/>
              </a:defRPr>
            </a:lvl1pPr>
            <a:lvl2pPr marL="417513" indent="-225425">
              <a:buFont typeface="Intel Clear" pitchFamily="34" charset="0"/>
              <a:buChar char="–"/>
              <a:defRPr sz="1200" baseline="0">
                <a:latin typeface="+mn-lt"/>
                <a:cs typeface="Arial" panose="020B0604020202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smtClean="0"/>
              <a:t>“36pt Intel Clear Bold Text”</a:t>
            </a:r>
          </a:p>
          <a:p>
            <a:pPr lvl="1"/>
            <a:r>
              <a:rPr lang="en-US" dirty="0" err="1" smtClean="0"/>
              <a:t>12pt</a:t>
            </a:r>
            <a:r>
              <a:rPr lang="en-US" dirty="0" smtClean="0"/>
              <a:t> Attribution</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atin typeface="+mj-lt"/>
              </a:defRPr>
            </a:lvl1pPr>
          </a:lstStyle>
          <a:p>
            <a:r>
              <a:rPr lang="en-US" dirty="0" smtClean="0"/>
              <a:t>Insert photo here. Drag picture to placeholder or click icon to add.</a:t>
            </a:r>
            <a:endParaRPr lang="en-US" dirty="0"/>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smtClean="0">
              <a:solidFill>
                <a:schemeClr val="tx2"/>
              </a:solidFill>
              <a:cs typeface="Arial" panose="020B0604020202020204" pitchFamily="34" charset="0"/>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Intel Clear Headline</a:t>
            </a:r>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87"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smtClean="0"/>
              <a:t>28pt Intel Clear Headline</a:t>
            </a:r>
            <a:endParaRPr lang="en-US" dirty="0"/>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Autofit/>
          </a:bodyPr>
          <a:lstStyle/>
          <a:p>
            <a:pPr lvl="0"/>
            <a:r>
              <a:rPr lang="en-US" dirty="0" smtClean="0"/>
              <a:t>18pt Intel Clear body text</a:t>
            </a:r>
          </a:p>
          <a:p>
            <a:pPr lvl="1"/>
            <a:r>
              <a:rPr lang="en-US" dirty="0" smtClean="0"/>
              <a:t>16pt Intel Clear bullet one</a:t>
            </a:r>
          </a:p>
          <a:p>
            <a:pPr lvl="2"/>
            <a:r>
              <a:rPr lang="en-US" dirty="0" smtClean="0"/>
              <a:t>16pt Intel Clear sub-bullet</a:t>
            </a:r>
          </a:p>
          <a:p>
            <a:pPr lvl="3"/>
            <a:r>
              <a:rPr lang="en-US" dirty="0" err="1" smtClean="0"/>
              <a:t>14pt</a:t>
            </a:r>
            <a:r>
              <a:rPr lang="en-US" dirty="0" smtClean="0"/>
              <a:t> Intel Clear fourth level</a:t>
            </a:r>
          </a:p>
          <a:p>
            <a:pPr lvl="4"/>
            <a:r>
              <a:rPr lang="en-US" dirty="0" err="1" smtClean="0"/>
              <a:t>14pt</a:t>
            </a:r>
            <a:r>
              <a:rPr lang="en-US" dirty="0" smtClean="0"/>
              <a:t> Intel Clear fifth level</a:t>
            </a:r>
            <a:endParaRPr lang="en-US" dirty="0"/>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Arial" panose="020B0604020202020204" pitchFamily="34" charset="0"/>
              </a:defRPr>
            </a:lvl1pPr>
          </a:lstStyle>
          <a:p>
            <a:fld id="{EE2556C5-CE8C-6547-B838-EA80C61A4AF7}" type="slidenum">
              <a:rPr lang="en-US" smtClean="0"/>
              <a:pPr/>
              <a:t>‹#›</a:t>
            </a:fld>
            <a:endParaRPr lang="en-US" dirty="0"/>
          </a:p>
        </p:txBody>
      </p:sp>
      <p:sp>
        <p:nvSpPr>
          <p:cNvPr id="8" name="Rectangle 7"/>
          <p:cNvSpPr/>
          <p:nvPr userDrawn="1"/>
        </p:nvSpPr>
        <p:spPr>
          <a:xfrm>
            <a:off x="460376" y="4915796"/>
            <a:ext cx="597921"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Intel Confidential</a:t>
            </a:r>
          </a:p>
        </p:txBody>
      </p:sp>
      <p:sp>
        <p:nvSpPr>
          <p:cNvPr id="10" name="Rectangle 9"/>
          <p:cNvSpPr/>
          <p:nvPr userDrawn="1"/>
        </p:nvSpPr>
        <p:spPr>
          <a:xfrm>
            <a:off x="3777634" y="4915615"/>
            <a:ext cx="1639873" cy="92333"/>
          </a:xfrm>
          <a:prstGeom prst="rect">
            <a:avLst/>
          </a:prstGeom>
        </p:spPr>
        <p:txBody>
          <a:bodyPr wrap="none" lIns="0" tIns="0" rIns="0" bIns="0">
            <a:spAutoFit/>
          </a:bodyPr>
          <a:lstStyle/>
          <a:p>
            <a:pPr algn="l" rtl="0"/>
            <a:r>
              <a:rPr lang="en-US" sz="600" b="0" i="0" u="none" strike="noStrike" kern="1200" baseline="0" dirty="0" smtClean="0">
                <a:solidFill>
                  <a:schemeClr val="bg1"/>
                </a:solidFill>
                <a:latin typeface="+mn-lt"/>
                <a:ea typeface="+mn-ea"/>
                <a:cs typeface="Intel Clear"/>
              </a:rPr>
              <a:t>iCDG - Intel Communication and Devices Group</a:t>
            </a:r>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50" r:id="rId4"/>
    <p:sldLayoutId id="2147483684" r:id="rId5"/>
    <p:sldLayoutId id="2147483652" r:id="rId6"/>
    <p:sldLayoutId id="2147483660" r:id="rId7"/>
    <p:sldLayoutId id="2147483668" r:id="rId8"/>
    <p:sldLayoutId id="2147483669" r:id="rId9"/>
    <p:sldLayoutId id="2147483670" r:id="rId10"/>
    <p:sldLayoutId id="2147483672" r:id="rId11"/>
    <p:sldLayoutId id="2147483651" r:id="rId12"/>
    <p:sldLayoutId id="2147483677" r:id="rId13"/>
    <p:sldLayoutId id="2147483665" r:id="rId14"/>
    <p:sldLayoutId id="2147483654" r:id="rId15"/>
    <p:sldLayoutId id="2147483655" r:id="rId16"/>
    <p:sldLayoutId id="2147483676"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mj-lt"/>
          <a:ea typeface="Intel Clear"/>
          <a:cs typeface="Arial" panose="020B0604020202020204" pitchFamily="34" charset="0"/>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Arial" panose="020B0604020202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Arial" panose="020B0604020202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Arial" panose="020B0604020202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Arial" panose="020B0604020202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Further Enhanced LWA</a:t>
            </a:r>
            <a:br>
              <a:rPr lang="en-US" dirty="0" smtClean="0"/>
            </a:br>
            <a:r>
              <a:rPr lang="en-US" dirty="0" err="1" smtClean="0"/>
              <a:t>FeLWA</a:t>
            </a:r>
            <a:endParaRPr lang="en-US" dirty="0"/>
          </a:p>
        </p:txBody>
      </p:sp>
      <p:sp>
        <p:nvSpPr>
          <p:cNvPr id="3" name="Subtitle 2"/>
          <p:cNvSpPr>
            <a:spLocks noGrp="1"/>
          </p:cNvSpPr>
          <p:nvPr>
            <p:ph type="subTitle" idx="1"/>
          </p:nvPr>
        </p:nvSpPr>
        <p:spPr/>
        <p:txBody>
          <a:bodyPr/>
          <a:lstStyle/>
          <a:p>
            <a:r>
              <a:rPr lang="en-US" dirty="0" smtClean="0"/>
              <a:t>Motivation for </a:t>
            </a:r>
            <a:r>
              <a:rPr lang="en-US" dirty="0" err="1" smtClean="0"/>
              <a:t>FeLWA</a:t>
            </a:r>
            <a:r>
              <a:rPr lang="en-US" dirty="0" smtClean="0"/>
              <a:t> Rel-15 WI Proposal</a:t>
            </a:r>
          </a:p>
          <a:p>
            <a:r>
              <a:rPr lang="en-US" dirty="0" smtClean="0"/>
              <a:t>(For Information)</a:t>
            </a:r>
            <a:endParaRPr lang="en-US" dirty="0"/>
          </a:p>
        </p:txBody>
      </p:sp>
    </p:spTree>
    <p:extLst>
      <p:ext uri="{BB962C8B-B14F-4D97-AF65-F5344CB8AC3E}">
        <p14:creationId xmlns:p14="http://schemas.microsoft.com/office/powerpoint/2010/main" val="25791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 (</a:t>
            </a:r>
            <a:r>
              <a:rPr lang="en-US" dirty="0" smtClean="0"/>
              <a:t>1/4)</a:t>
            </a:r>
            <a:r>
              <a:rPr lang="en-US" dirty="0" smtClean="0"/>
              <a:t/>
            </a:r>
            <a:br>
              <a:rPr lang="en-US" dirty="0" smtClean="0"/>
            </a:br>
            <a:r>
              <a:rPr lang="en-US" sz="1600" dirty="0" smtClean="0"/>
              <a:t>3GPP work on LWA</a:t>
            </a:r>
            <a:endParaRPr lang="en-US" sz="1600" dirty="0"/>
          </a:p>
        </p:txBody>
      </p:sp>
      <p:sp>
        <p:nvSpPr>
          <p:cNvPr id="5" name="Content Placeholder 4"/>
          <p:cNvSpPr>
            <a:spLocks noGrp="1"/>
          </p:cNvSpPr>
          <p:nvPr>
            <p:ph sz="quarter" idx="13"/>
          </p:nvPr>
        </p:nvSpPr>
        <p:spPr/>
        <p:txBody>
          <a:bodyPr>
            <a:normAutofit fontScale="92500" lnSpcReduction="10000"/>
          </a:bodyPr>
          <a:lstStyle/>
          <a:p>
            <a:r>
              <a:rPr lang="en-US" dirty="0" smtClean="0"/>
              <a:t>LTE-WLAN Aggregation (LWA) was introduced in Rel-13</a:t>
            </a:r>
          </a:p>
          <a:p>
            <a:pPr marL="285750" indent="-285750">
              <a:buFont typeface="Arial" panose="020B0604020202020204" pitchFamily="34" charset="0"/>
              <a:buChar char="•"/>
            </a:pPr>
            <a:r>
              <a:rPr lang="en-US" dirty="0" smtClean="0"/>
              <a:t>Overall architecture</a:t>
            </a:r>
          </a:p>
          <a:p>
            <a:pPr marL="285750" indent="-285750">
              <a:buFont typeface="Arial" panose="020B0604020202020204" pitchFamily="34" charset="0"/>
              <a:buChar char="•"/>
            </a:pPr>
            <a:r>
              <a:rPr lang="en-US" dirty="0" smtClean="0"/>
              <a:t>Air interface and network protocols</a:t>
            </a:r>
          </a:p>
          <a:p>
            <a:pPr marL="285750" indent="-285750">
              <a:buFont typeface="Arial" panose="020B0604020202020204" pitchFamily="34" charset="0"/>
              <a:buChar char="•"/>
            </a:pPr>
            <a:r>
              <a:rPr lang="en-US" dirty="0" smtClean="0"/>
              <a:t>Measurements</a:t>
            </a:r>
          </a:p>
          <a:p>
            <a:pPr marL="285750" indent="-285750">
              <a:buFont typeface="Arial" panose="020B0604020202020204" pitchFamily="34" charset="0"/>
              <a:buChar char="•"/>
            </a:pPr>
            <a:r>
              <a:rPr lang="en-US" dirty="0"/>
              <a:t>D</a:t>
            </a:r>
            <a:r>
              <a:rPr lang="en-US" dirty="0" smtClean="0"/>
              <a:t>L only</a:t>
            </a:r>
          </a:p>
          <a:p>
            <a:r>
              <a:rPr lang="en-US" dirty="0" smtClean="0"/>
              <a:t>Rel-14 Enhanced LWA (</a:t>
            </a:r>
            <a:r>
              <a:rPr lang="en-US" dirty="0" err="1" smtClean="0"/>
              <a:t>eLWA</a:t>
            </a:r>
            <a:r>
              <a:rPr lang="en-US" dirty="0" smtClean="0"/>
              <a:t>) added to LWA framework</a:t>
            </a:r>
            <a:endParaRPr lang="en-US" dirty="0" smtClean="0"/>
          </a:p>
          <a:p>
            <a:pPr marL="285750" indent="-285750">
              <a:buFont typeface="Arial" panose="020B0604020202020204" pitchFamily="34" charset="0"/>
              <a:buChar char="•"/>
            </a:pPr>
            <a:r>
              <a:rPr lang="en-US" dirty="0" smtClean="0"/>
              <a:t>60GHz/</a:t>
            </a:r>
            <a:r>
              <a:rPr lang="en-US" dirty="0" err="1" smtClean="0"/>
              <a:t>WiGig</a:t>
            </a:r>
            <a:r>
              <a:rPr lang="en-US" dirty="0" smtClean="0"/>
              <a:t> support</a:t>
            </a:r>
          </a:p>
          <a:p>
            <a:pPr marL="285750" indent="-285750">
              <a:buFont typeface="Arial" panose="020B0604020202020204" pitchFamily="34" charset="0"/>
              <a:buChar char="•"/>
            </a:pPr>
            <a:r>
              <a:rPr lang="en-US" dirty="0" smtClean="0"/>
              <a:t>UL Aggregation</a:t>
            </a:r>
          </a:p>
          <a:p>
            <a:pPr marL="285750" indent="-285750">
              <a:buFont typeface="Arial" panose="020B0604020202020204" pitchFamily="34" charset="0"/>
              <a:buChar char="•"/>
            </a:pPr>
            <a:r>
              <a:rPr lang="en-US" dirty="0" smtClean="0"/>
              <a:t>Mobility enhancements</a:t>
            </a:r>
            <a:endParaRPr lang="en-US" dirty="0"/>
          </a:p>
        </p:txBody>
      </p:sp>
    </p:spTree>
    <p:extLst>
      <p:ext uri="{BB962C8B-B14F-4D97-AF65-F5344CB8AC3E}">
        <p14:creationId xmlns:p14="http://schemas.microsoft.com/office/powerpoint/2010/main" val="84100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3</a:t>
            </a:fld>
            <a:endParaRPr lang="en-US" dirty="0"/>
          </a:p>
        </p:txBody>
      </p:sp>
      <p:sp>
        <p:nvSpPr>
          <p:cNvPr id="3" name="Title 2"/>
          <p:cNvSpPr>
            <a:spLocks noGrp="1"/>
          </p:cNvSpPr>
          <p:nvPr>
            <p:ph type="title"/>
          </p:nvPr>
        </p:nvSpPr>
        <p:spPr/>
        <p:txBody>
          <a:bodyPr/>
          <a:lstStyle/>
          <a:p>
            <a:r>
              <a:rPr lang="en-US" dirty="0" smtClean="0"/>
              <a:t>Background (</a:t>
            </a:r>
            <a:r>
              <a:rPr lang="en-US" dirty="0" smtClean="0"/>
              <a:t>2/4)</a:t>
            </a:r>
            <a:r>
              <a:rPr lang="en-US" dirty="0" smtClean="0"/>
              <a:t/>
            </a:r>
            <a:br>
              <a:rPr lang="en-US" dirty="0" smtClean="0"/>
            </a:br>
            <a:r>
              <a:rPr lang="en-US" sz="1600" dirty="0" smtClean="0">
                <a:solidFill>
                  <a:srgbClr val="003C71"/>
                </a:solidFill>
              </a:rPr>
              <a:t>SA2</a:t>
            </a:r>
            <a:endParaRPr lang="en-US" dirty="0"/>
          </a:p>
        </p:txBody>
      </p:sp>
      <p:sp>
        <p:nvSpPr>
          <p:cNvPr id="4" name="Content Placeholder 3"/>
          <p:cNvSpPr>
            <a:spLocks noGrp="1"/>
          </p:cNvSpPr>
          <p:nvPr>
            <p:ph sz="quarter" idx="13"/>
          </p:nvPr>
        </p:nvSpPr>
        <p:spPr/>
        <p:txBody>
          <a:bodyPr/>
          <a:lstStyle/>
          <a:p>
            <a:r>
              <a:rPr lang="en-US" dirty="0" smtClean="0"/>
              <a:t>SA2#117 have approved SI </a:t>
            </a:r>
            <a:r>
              <a:rPr lang="en-US" dirty="0"/>
              <a:t>on Unlicensed spectrum offloading system </a:t>
            </a:r>
            <a:r>
              <a:rPr lang="en-US" dirty="0" smtClean="0"/>
              <a:t>enhancements</a:t>
            </a:r>
          </a:p>
          <a:p>
            <a:r>
              <a:rPr lang="en-US" dirty="0" smtClean="0"/>
              <a:t>Objectives (for LAA and LWA):</a:t>
            </a:r>
          </a:p>
          <a:p>
            <a:pPr marL="285750" indent="-285750">
              <a:buFont typeface="Arial" panose="020B0604020202020204" pitchFamily="34" charset="0"/>
              <a:buChar char="•"/>
            </a:pPr>
            <a:r>
              <a:rPr lang="en-US" dirty="0" smtClean="0"/>
              <a:t>Enable </a:t>
            </a:r>
            <a:r>
              <a:rPr lang="en-US" dirty="0"/>
              <a:t>the 3GPP system to identify traffic which was transported over unlicensed access in non-roaming and roaming cases</a:t>
            </a:r>
          </a:p>
          <a:p>
            <a:pPr marL="285750" indent="-285750">
              <a:buFont typeface="Arial" panose="020B0604020202020204" pitchFamily="34" charset="0"/>
              <a:buChar char="•"/>
            </a:pPr>
            <a:r>
              <a:rPr lang="en-US" dirty="0" smtClean="0"/>
              <a:t>Ensure </a:t>
            </a:r>
            <a:r>
              <a:rPr lang="en-US" dirty="0"/>
              <a:t>the granularity of data collected for UE data usage over unlicensed access is as required in order to enable its use for the particular operating purpose (e.g., accounting, charging and network planning).</a:t>
            </a:r>
          </a:p>
          <a:p>
            <a:r>
              <a:rPr lang="en-US" dirty="0" smtClean="0"/>
              <a:t>This is likely to have at least RAN3 impact, perhaps also RAN2</a:t>
            </a:r>
          </a:p>
        </p:txBody>
      </p:sp>
    </p:spTree>
    <p:extLst>
      <p:ext uri="{BB962C8B-B14F-4D97-AF65-F5344CB8AC3E}">
        <p14:creationId xmlns:p14="http://schemas.microsoft.com/office/powerpoint/2010/main" val="154529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4</a:t>
            </a:fld>
            <a:endParaRPr lang="en-US" dirty="0"/>
          </a:p>
        </p:txBody>
      </p:sp>
      <p:sp>
        <p:nvSpPr>
          <p:cNvPr id="3" name="Title 2"/>
          <p:cNvSpPr>
            <a:spLocks noGrp="1"/>
          </p:cNvSpPr>
          <p:nvPr>
            <p:ph type="title"/>
          </p:nvPr>
        </p:nvSpPr>
        <p:spPr/>
        <p:txBody>
          <a:bodyPr/>
          <a:lstStyle/>
          <a:p>
            <a:r>
              <a:rPr lang="en-US" dirty="0" smtClean="0"/>
              <a:t>Background (</a:t>
            </a:r>
            <a:r>
              <a:rPr lang="en-US" dirty="0" smtClean="0"/>
              <a:t>3/4)</a:t>
            </a:r>
            <a:r>
              <a:rPr lang="en-US" dirty="0" smtClean="0"/>
              <a:t/>
            </a:r>
            <a:br>
              <a:rPr lang="en-US" dirty="0" smtClean="0"/>
            </a:br>
            <a:r>
              <a:rPr lang="en-US" sz="1600" dirty="0" smtClean="0">
                <a:solidFill>
                  <a:srgbClr val="003C71"/>
                </a:solidFill>
              </a:rPr>
              <a:t>3GPP/IEEE collaboration</a:t>
            </a:r>
            <a:endParaRPr lang="en-US" dirty="0"/>
          </a:p>
        </p:txBody>
      </p:sp>
      <p:sp>
        <p:nvSpPr>
          <p:cNvPr id="4" name="Content Placeholder 3"/>
          <p:cNvSpPr>
            <a:spLocks noGrp="1"/>
          </p:cNvSpPr>
          <p:nvPr>
            <p:ph sz="quarter" idx="13"/>
          </p:nvPr>
        </p:nvSpPr>
        <p:spPr/>
        <p:txBody>
          <a:bodyPr/>
          <a:lstStyle/>
          <a:p>
            <a:r>
              <a:rPr lang="en-US" dirty="0" smtClean="0"/>
              <a:t>Technical collaboration </a:t>
            </a:r>
            <a:r>
              <a:rPr lang="en-US" dirty="0"/>
              <a:t>b</a:t>
            </a:r>
            <a:r>
              <a:rPr lang="en-US" dirty="0" smtClean="0"/>
              <a:t>etween 3GPP and IEEE is ongoing via LS exchange</a:t>
            </a:r>
          </a:p>
          <a:p>
            <a:r>
              <a:rPr lang="en-US" dirty="0"/>
              <a:t>IEEE, WBA and other Wi-Fi related fora appear to be interested in working with 3GPP on LWA</a:t>
            </a:r>
          </a:p>
          <a:p>
            <a:r>
              <a:rPr lang="en-US" dirty="0" smtClean="0"/>
              <a:t>In </a:t>
            </a:r>
            <a:r>
              <a:rPr lang="en-US" dirty="0" smtClean="0"/>
              <a:t>RAN#73 IEEE requested </a:t>
            </a:r>
            <a:r>
              <a:rPr lang="en-US" dirty="0"/>
              <a:t>further collaboration (</a:t>
            </a:r>
            <a:r>
              <a:rPr lang="en-US" dirty="0" smtClean="0"/>
              <a:t>RP-161804), which was acknowledged by RAN and approved by </a:t>
            </a:r>
            <a:r>
              <a:rPr lang="en-US" dirty="0" smtClean="0"/>
              <a:t>PCG#37</a:t>
            </a:r>
          </a:p>
          <a:p>
            <a:pPr marL="285750" indent="-285750">
              <a:buFont typeface="Arial" panose="020B0604020202020204" pitchFamily="34" charset="0"/>
              <a:buChar char="•"/>
            </a:pPr>
            <a:r>
              <a:rPr lang="en-US" dirty="0" smtClean="0"/>
              <a:t>As part of this activity, 3GPP and IEEE are in process of LS exchange on WLAN measurements</a:t>
            </a:r>
          </a:p>
          <a:p>
            <a:pPr marL="285750" indent="-285750">
              <a:buFont typeface="Arial" panose="020B0604020202020204" pitchFamily="34" charset="0"/>
              <a:buChar char="•"/>
            </a:pPr>
            <a:r>
              <a:rPr lang="en-US" dirty="0" smtClean="0"/>
              <a:t>Additional similar activities may be foreseen</a:t>
            </a:r>
          </a:p>
          <a:p>
            <a:r>
              <a:rPr lang="en-US" dirty="0" smtClean="0"/>
              <a:t>It </a:t>
            </a:r>
            <a:r>
              <a:rPr lang="en-US" dirty="0" smtClean="0"/>
              <a:t>appears to be beneficial to continue the work on LWA, involving IEEE and potentially other fora</a:t>
            </a:r>
          </a:p>
        </p:txBody>
      </p:sp>
    </p:spTree>
    <p:extLst>
      <p:ext uri="{BB962C8B-B14F-4D97-AF65-F5344CB8AC3E}">
        <p14:creationId xmlns:p14="http://schemas.microsoft.com/office/powerpoint/2010/main" val="117704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5</a:t>
            </a:fld>
            <a:endParaRPr lang="en-US" dirty="0"/>
          </a:p>
        </p:txBody>
      </p:sp>
      <p:sp>
        <p:nvSpPr>
          <p:cNvPr id="3" name="Title 2"/>
          <p:cNvSpPr>
            <a:spLocks noGrp="1"/>
          </p:cNvSpPr>
          <p:nvPr>
            <p:ph type="title"/>
          </p:nvPr>
        </p:nvSpPr>
        <p:spPr/>
        <p:txBody>
          <a:bodyPr/>
          <a:lstStyle/>
          <a:p>
            <a:r>
              <a:rPr lang="en-US" dirty="0" smtClean="0"/>
              <a:t>Background </a:t>
            </a:r>
            <a:r>
              <a:rPr lang="en-US" dirty="0" smtClean="0"/>
              <a:t>(</a:t>
            </a:r>
            <a:r>
              <a:rPr lang="en-US" dirty="0"/>
              <a:t>4</a:t>
            </a:r>
            <a:r>
              <a:rPr lang="en-US" dirty="0" smtClean="0"/>
              <a:t>/4)</a:t>
            </a:r>
            <a:r>
              <a:rPr lang="en-US" dirty="0" smtClean="0"/>
              <a:t/>
            </a:r>
            <a:br>
              <a:rPr lang="en-US" dirty="0" smtClean="0"/>
            </a:br>
            <a:r>
              <a:rPr lang="en-US" sz="1600" dirty="0" smtClean="0">
                <a:solidFill>
                  <a:srgbClr val="003C71"/>
                </a:solidFill>
              </a:rPr>
              <a:t>New LWA deployments</a:t>
            </a:r>
            <a:endParaRPr lang="en-US" dirty="0"/>
          </a:p>
        </p:txBody>
      </p:sp>
      <p:sp>
        <p:nvSpPr>
          <p:cNvPr id="4" name="Content Placeholder 3"/>
          <p:cNvSpPr>
            <a:spLocks noGrp="1"/>
          </p:cNvSpPr>
          <p:nvPr>
            <p:ph sz="quarter" idx="13"/>
          </p:nvPr>
        </p:nvSpPr>
        <p:spPr/>
        <p:txBody>
          <a:bodyPr/>
          <a:lstStyle/>
          <a:p>
            <a:r>
              <a:rPr lang="en-US" dirty="0" smtClean="0"/>
              <a:t>LWA has been designed to be deployed in various scenarios – standalone/non-standalone, enterprise, home, indoor, outdoor…</a:t>
            </a:r>
          </a:p>
          <a:p>
            <a:r>
              <a:rPr lang="en-US" dirty="0" smtClean="0"/>
              <a:t>Adding more deployment options may open new market opportunities for operators</a:t>
            </a:r>
          </a:p>
          <a:p>
            <a:r>
              <a:rPr lang="en-US" dirty="0" smtClean="0"/>
              <a:t>The following scenarios appear to be the most promising</a:t>
            </a:r>
          </a:p>
          <a:p>
            <a:pPr marL="285750" indent="-285750">
              <a:buFont typeface="Arial" panose="020B0604020202020204" pitchFamily="34" charset="0"/>
              <a:buChar char="•"/>
            </a:pPr>
            <a:r>
              <a:rPr lang="en-US" dirty="0" smtClean="0"/>
              <a:t>Enterprise deployments</a:t>
            </a:r>
          </a:p>
          <a:p>
            <a:pPr marL="285750" indent="-285750">
              <a:buFont typeface="Arial" panose="020B0604020202020204" pitchFamily="34" charset="0"/>
              <a:buChar char="•"/>
            </a:pPr>
            <a:r>
              <a:rPr lang="en-US" dirty="0" smtClean="0"/>
              <a:t>Deployments at customer premises</a:t>
            </a:r>
            <a:endParaRPr lang="en-US" dirty="0" smtClean="0"/>
          </a:p>
        </p:txBody>
      </p:sp>
    </p:spTree>
    <p:extLst>
      <p:ext uri="{BB962C8B-B14F-4D97-AF65-F5344CB8AC3E}">
        <p14:creationId xmlns:p14="http://schemas.microsoft.com/office/powerpoint/2010/main" val="197793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6</a:t>
            </a:fld>
            <a:endParaRPr lang="en-US" dirty="0"/>
          </a:p>
        </p:txBody>
      </p:sp>
      <p:sp>
        <p:nvSpPr>
          <p:cNvPr id="3" name="Title 2"/>
          <p:cNvSpPr>
            <a:spLocks noGrp="1"/>
          </p:cNvSpPr>
          <p:nvPr>
            <p:ph type="title"/>
          </p:nvPr>
        </p:nvSpPr>
        <p:spPr/>
        <p:txBody>
          <a:bodyPr/>
          <a:lstStyle/>
          <a:p>
            <a:r>
              <a:rPr lang="en-US" dirty="0" smtClean="0"/>
              <a:t>Objectives </a:t>
            </a:r>
            <a:r>
              <a:rPr lang="en-US" dirty="0" smtClean="0"/>
              <a:t>(1/3</a:t>
            </a:r>
            <a:r>
              <a:rPr lang="en-US" dirty="0" smtClean="0"/>
              <a:t>)</a:t>
            </a:r>
            <a:br>
              <a:rPr lang="en-US" dirty="0" smtClean="0"/>
            </a:br>
            <a:endParaRPr lang="en-US" sz="1600" dirty="0"/>
          </a:p>
        </p:txBody>
      </p:sp>
      <p:sp>
        <p:nvSpPr>
          <p:cNvPr id="4" name="Content Placeholder 3"/>
          <p:cNvSpPr>
            <a:spLocks noGrp="1"/>
          </p:cNvSpPr>
          <p:nvPr>
            <p:ph sz="quarter" idx="13"/>
          </p:nvPr>
        </p:nvSpPr>
        <p:spPr/>
        <p:txBody>
          <a:bodyPr>
            <a:normAutofit lnSpcReduction="10000"/>
          </a:bodyPr>
          <a:lstStyle/>
          <a:p>
            <a:r>
              <a:rPr lang="en-US" b="1" dirty="0" smtClean="0">
                <a:solidFill>
                  <a:schemeClr val="tx2"/>
                </a:solidFill>
              </a:rPr>
              <a:t>Enhancements for Enterprise </a:t>
            </a:r>
            <a:r>
              <a:rPr lang="en-US" b="1" dirty="0" smtClean="0">
                <a:solidFill>
                  <a:schemeClr val="tx2"/>
                </a:solidFill>
              </a:rPr>
              <a:t>deployments</a:t>
            </a:r>
            <a:endParaRPr lang="en-US" b="1" dirty="0" smtClean="0">
              <a:solidFill>
                <a:srgbClr val="FF0000"/>
              </a:solidFill>
            </a:endParaRPr>
          </a:p>
          <a:p>
            <a:pPr marL="285750" indent="-285750">
              <a:buFont typeface="Arial" panose="020B0604020202020204" pitchFamily="34" charset="0"/>
              <a:buChar char="•"/>
            </a:pPr>
            <a:r>
              <a:rPr lang="en-US" dirty="0" smtClean="0"/>
              <a:t>LWA is particularly well suited for Enterprise deployments (with WT integrated into AC)</a:t>
            </a:r>
          </a:p>
          <a:p>
            <a:pPr marL="285750" indent="-285750">
              <a:buFont typeface="Arial" panose="020B0604020202020204" pitchFamily="34" charset="0"/>
              <a:buChar char="•"/>
            </a:pPr>
            <a:r>
              <a:rPr lang="en-US" dirty="0" smtClean="0"/>
              <a:t>However, corporate IT departments are likely to whish to control usage of their WLAN networks</a:t>
            </a:r>
          </a:p>
          <a:p>
            <a:pPr marL="285750" indent="-285750">
              <a:buFont typeface="Arial" panose="020B0604020202020204" pitchFamily="34" charset="0"/>
              <a:buChar char="•"/>
            </a:pPr>
            <a:r>
              <a:rPr lang="en-US" dirty="0" smtClean="0"/>
              <a:t>LWA enhancements to allow some level of control from WLAN side are likely to make LWA more attractive to Enterprise </a:t>
            </a:r>
            <a:r>
              <a:rPr lang="en-US" dirty="0" smtClean="0"/>
              <a:t>customers</a:t>
            </a:r>
          </a:p>
          <a:p>
            <a:pPr marL="285750" indent="-285750">
              <a:buFont typeface="Arial" panose="020B0604020202020204" pitchFamily="34" charset="0"/>
              <a:buChar char="•"/>
            </a:pPr>
            <a:r>
              <a:rPr lang="en-US" dirty="0" smtClean="0"/>
              <a:t>Potential </a:t>
            </a:r>
            <a:r>
              <a:rPr lang="en-US" dirty="0" smtClean="0"/>
              <a:t>enhancements: </a:t>
            </a:r>
            <a:endParaRPr lang="en-US" dirty="0" smtClean="0"/>
          </a:p>
          <a:p>
            <a:pPr marL="511175" lvl="1" indent="-285750">
              <a:buFont typeface="Arial" panose="020B0604020202020204" pitchFamily="34" charset="0"/>
              <a:buChar char="•"/>
            </a:pPr>
            <a:r>
              <a:rPr lang="en-US" dirty="0" smtClean="0"/>
              <a:t>WLAN-initiated (by UE or WT) </a:t>
            </a:r>
            <a:r>
              <a:rPr lang="en-US" dirty="0" err="1" smtClean="0"/>
              <a:t>onload</a:t>
            </a:r>
            <a:r>
              <a:rPr lang="en-US" dirty="0" smtClean="0"/>
              <a:t> </a:t>
            </a:r>
            <a:r>
              <a:rPr lang="en-US" dirty="0" smtClean="0"/>
              <a:t>to cellular (similar to “</a:t>
            </a:r>
            <a:r>
              <a:rPr lang="en-US" dirty="0" err="1" smtClean="0"/>
              <a:t>WiFi</a:t>
            </a:r>
            <a:r>
              <a:rPr lang="en-US" dirty="0" smtClean="0"/>
              <a:t>-First</a:t>
            </a:r>
            <a:r>
              <a:rPr lang="en-US" dirty="0" smtClean="0"/>
              <a:t>”)</a:t>
            </a:r>
          </a:p>
          <a:p>
            <a:pPr marL="511175" lvl="1" indent="-285750">
              <a:buFont typeface="Arial" panose="020B0604020202020204" pitchFamily="34" charset="0"/>
              <a:buChar char="•"/>
            </a:pPr>
            <a:r>
              <a:rPr lang="en-US" dirty="0"/>
              <a:t>Adding more control to </a:t>
            </a:r>
            <a:r>
              <a:rPr lang="en-US" dirty="0" smtClean="0"/>
              <a:t>WT over LWA decisions </a:t>
            </a:r>
            <a:endParaRPr lang="en-US" dirty="0" smtClean="0"/>
          </a:p>
          <a:p>
            <a:endParaRPr lang="en-US" dirty="0"/>
          </a:p>
        </p:txBody>
      </p:sp>
    </p:spTree>
    <p:extLst>
      <p:ext uri="{BB962C8B-B14F-4D97-AF65-F5344CB8AC3E}">
        <p14:creationId xmlns:p14="http://schemas.microsoft.com/office/powerpoint/2010/main" val="2278905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7</a:t>
            </a:fld>
            <a:endParaRPr lang="en-US" dirty="0"/>
          </a:p>
        </p:txBody>
      </p:sp>
      <p:sp>
        <p:nvSpPr>
          <p:cNvPr id="3" name="Title 2"/>
          <p:cNvSpPr>
            <a:spLocks noGrp="1"/>
          </p:cNvSpPr>
          <p:nvPr>
            <p:ph type="title"/>
          </p:nvPr>
        </p:nvSpPr>
        <p:spPr/>
        <p:txBody>
          <a:bodyPr/>
          <a:lstStyle/>
          <a:p>
            <a:r>
              <a:rPr lang="en-US" dirty="0" smtClean="0"/>
              <a:t>Objectives (2/3)</a:t>
            </a:r>
            <a:br>
              <a:rPr lang="en-US" dirty="0" smtClean="0"/>
            </a:br>
            <a:endParaRPr lang="en-US" sz="1600" dirty="0"/>
          </a:p>
        </p:txBody>
      </p:sp>
      <p:sp>
        <p:nvSpPr>
          <p:cNvPr id="4" name="Content Placeholder 3"/>
          <p:cNvSpPr>
            <a:spLocks noGrp="1"/>
          </p:cNvSpPr>
          <p:nvPr>
            <p:ph sz="quarter" idx="13"/>
          </p:nvPr>
        </p:nvSpPr>
        <p:spPr>
          <a:xfrm>
            <a:off x="455613" y="1203325"/>
            <a:ext cx="8228012" cy="3337853"/>
          </a:xfrm>
        </p:spPr>
        <p:txBody>
          <a:bodyPr>
            <a:normAutofit fontScale="92500" lnSpcReduction="10000"/>
          </a:bodyPr>
          <a:lstStyle/>
          <a:p>
            <a:r>
              <a:rPr lang="en-US" b="1" dirty="0" smtClean="0">
                <a:solidFill>
                  <a:schemeClr val="tx2"/>
                </a:solidFill>
              </a:rPr>
              <a:t>Enhancements </a:t>
            </a:r>
            <a:r>
              <a:rPr lang="en-US" b="1" dirty="0">
                <a:solidFill>
                  <a:schemeClr val="tx2"/>
                </a:solidFill>
              </a:rPr>
              <a:t>for </a:t>
            </a:r>
            <a:r>
              <a:rPr lang="en-US" b="1" dirty="0" smtClean="0">
                <a:solidFill>
                  <a:schemeClr val="tx2"/>
                </a:solidFill>
              </a:rPr>
              <a:t>Home </a:t>
            </a:r>
            <a:r>
              <a:rPr lang="en-US" b="1" dirty="0" smtClean="0">
                <a:solidFill>
                  <a:schemeClr val="tx2"/>
                </a:solidFill>
              </a:rPr>
              <a:t>deployments</a:t>
            </a:r>
            <a:endParaRPr lang="en-US" b="1" dirty="0" smtClean="0">
              <a:solidFill>
                <a:srgbClr val="FF0000"/>
              </a:solidFill>
            </a:endParaRPr>
          </a:p>
          <a:p>
            <a:pPr marL="285750" indent="-285750">
              <a:buFont typeface="Arial" panose="020B0604020202020204" pitchFamily="34" charset="0"/>
              <a:buChar char="•"/>
            </a:pPr>
            <a:r>
              <a:rPr lang="en-US" dirty="0" smtClean="0">
                <a:solidFill>
                  <a:schemeClr val="accent1"/>
                </a:solidFill>
              </a:rPr>
              <a:t>LWA can be deployed with (operator owned/controlled) WLAN APs at customer premises</a:t>
            </a:r>
          </a:p>
          <a:p>
            <a:pPr marL="285750" indent="-285750">
              <a:buFont typeface="Arial" panose="020B0604020202020204" pitchFamily="34" charset="0"/>
              <a:buChar char="•"/>
            </a:pPr>
            <a:r>
              <a:rPr lang="en-US" dirty="0" smtClean="0">
                <a:solidFill>
                  <a:schemeClr val="accent1"/>
                </a:solidFill>
              </a:rPr>
              <a:t>Ideally, this should not require WLAN upgrades, </a:t>
            </a:r>
            <a:r>
              <a:rPr lang="en-US" dirty="0" smtClean="0">
                <a:solidFill>
                  <a:schemeClr val="accent1"/>
                </a:solidFill>
              </a:rPr>
              <a:t>e.g. by using WT deployed in an aggregation </a:t>
            </a:r>
            <a:r>
              <a:rPr lang="en-US" dirty="0" smtClean="0">
                <a:solidFill>
                  <a:schemeClr val="accent1"/>
                </a:solidFill>
              </a:rPr>
              <a:t>site</a:t>
            </a:r>
            <a:endParaRPr lang="en-US" dirty="0" smtClean="0">
              <a:solidFill>
                <a:schemeClr val="accent1"/>
              </a:solidFill>
            </a:endParaRPr>
          </a:p>
          <a:p>
            <a:pPr marL="285750" indent="-285750">
              <a:buFont typeface="Arial" panose="020B0604020202020204" pitchFamily="34" charset="0"/>
              <a:buChar char="•"/>
            </a:pPr>
            <a:r>
              <a:rPr lang="en-US" dirty="0" smtClean="0">
                <a:solidFill>
                  <a:schemeClr val="accent1"/>
                </a:solidFill>
              </a:rPr>
              <a:t>However, currently LWA assumes L2 transport (e.g. Ethernet) </a:t>
            </a:r>
            <a:r>
              <a:rPr lang="en-US" dirty="0" smtClean="0">
                <a:solidFill>
                  <a:schemeClr val="accent1"/>
                </a:solidFill>
              </a:rPr>
              <a:t>in WLAN network for </a:t>
            </a:r>
            <a:r>
              <a:rPr lang="en-US" dirty="0" smtClean="0">
                <a:solidFill>
                  <a:schemeClr val="accent1"/>
                </a:solidFill>
              </a:rPr>
              <a:t>such </a:t>
            </a:r>
            <a:r>
              <a:rPr lang="en-US" dirty="0" smtClean="0">
                <a:solidFill>
                  <a:schemeClr val="accent1"/>
                </a:solidFill>
              </a:rPr>
              <a:t>deployment, which may not always be available</a:t>
            </a:r>
            <a:endParaRPr lang="en-US" dirty="0" smtClean="0">
              <a:solidFill>
                <a:schemeClr val="accent1"/>
              </a:solidFill>
            </a:endParaRPr>
          </a:p>
          <a:p>
            <a:pPr marL="285750" indent="-285750">
              <a:buFont typeface="Arial" panose="020B0604020202020204" pitchFamily="34" charset="0"/>
              <a:buChar char="•"/>
            </a:pPr>
            <a:r>
              <a:rPr lang="en-US" dirty="0" smtClean="0">
                <a:solidFill>
                  <a:schemeClr val="accent1"/>
                </a:solidFill>
              </a:rPr>
              <a:t>Potential enhancements: </a:t>
            </a:r>
            <a:endParaRPr lang="en-US" dirty="0" smtClean="0">
              <a:solidFill>
                <a:schemeClr val="accent1"/>
              </a:solidFill>
            </a:endParaRPr>
          </a:p>
          <a:p>
            <a:pPr marL="511175" lvl="1" indent="-285750">
              <a:buFont typeface="Arial" panose="020B0604020202020204" pitchFamily="34" charset="0"/>
              <a:buChar char="•"/>
            </a:pPr>
            <a:r>
              <a:rPr lang="en-US" dirty="0" smtClean="0">
                <a:solidFill>
                  <a:schemeClr val="accent1"/>
                </a:solidFill>
              </a:rPr>
              <a:t>L3 transport (instead of L2) on WLAN</a:t>
            </a:r>
          </a:p>
          <a:p>
            <a:pPr marL="511175" lvl="1" indent="-285750">
              <a:buFont typeface="Arial" panose="020B0604020202020204" pitchFamily="34" charset="0"/>
              <a:buChar char="•"/>
            </a:pPr>
            <a:r>
              <a:rPr lang="en-US" dirty="0" smtClean="0">
                <a:solidFill>
                  <a:schemeClr val="accent1"/>
                </a:solidFill>
              </a:rPr>
              <a:t>Can be achieved e.g. using GRE tunneling between UE and </a:t>
            </a:r>
            <a:r>
              <a:rPr lang="en-US" dirty="0" err="1" smtClean="0">
                <a:solidFill>
                  <a:schemeClr val="accent1"/>
                </a:solidFill>
              </a:rPr>
              <a:t>eNB</a:t>
            </a:r>
            <a:r>
              <a:rPr lang="en-US" dirty="0" smtClean="0">
                <a:solidFill>
                  <a:schemeClr val="accent1"/>
                </a:solidFill>
              </a:rPr>
              <a:t>/WT</a:t>
            </a:r>
            <a:endParaRPr lang="en-US" dirty="0" smtClean="0">
              <a:solidFill>
                <a:schemeClr val="accent1"/>
              </a:solidFill>
            </a:endParaRPr>
          </a:p>
          <a:p>
            <a:pPr marL="285750" indent="-285750">
              <a:buFont typeface="Arial" panose="020B0604020202020204" pitchFamily="34" charset="0"/>
              <a:buChar char="•"/>
            </a:pPr>
            <a:endParaRPr lang="en-US" dirty="0" smtClean="0">
              <a:solidFill>
                <a:schemeClr val="accent1"/>
              </a:solidFill>
            </a:endParaRPr>
          </a:p>
          <a:p>
            <a:pPr marL="285750" indent="-285750">
              <a:buFont typeface="Arial" panose="020B0604020202020204" pitchFamily="34" charset="0"/>
              <a:buChar char="•"/>
            </a:pPr>
            <a:endParaRPr lang="en-US" dirty="0" smtClean="0">
              <a:solidFill>
                <a:schemeClr val="accent1"/>
              </a:solidFill>
            </a:endParaRPr>
          </a:p>
          <a:p>
            <a:endParaRPr lang="en-US" dirty="0"/>
          </a:p>
        </p:txBody>
      </p:sp>
    </p:spTree>
    <p:extLst>
      <p:ext uri="{BB962C8B-B14F-4D97-AF65-F5344CB8AC3E}">
        <p14:creationId xmlns:p14="http://schemas.microsoft.com/office/powerpoint/2010/main" val="318985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8</a:t>
            </a:fld>
            <a:endParaRPr lang="en-US" dirty="0"/>
          </a:p>
        </p:txBody>
      </p:sp>
      <p:sp>
        <p:nvSpPr>
          <p:cNvPr id="3" name="Title 2"/>
          <p:cNvSpPr>
            <a:spLocks noGrp="1"/>
          </p:cNvSpPr>
          <p:nvPr>
            <p:ph type="title"/>
          </p:nvPr>
        </p:nvSpPr>
        <p:spPr/>
        <p:txBody>
          <a:bodyPr>
            <a:normAutofit/>
          </a:bodyPr>
          <a:lstStyle/>
          <a:p>
            <a:r>
              <a:rPr lang="en-US" dirty="0" smtClean="0"/>
              <a:t>Objectives (3/3)</a:t>
            </a:r>
            <a:br>
              <a:rPr lang="en-US" dirty="0" smtClean="0"/>
            </a:br>
            <a:endParaRPr lang="en-US" sz="1600" dirty="0"/>
          </a:p>
        </p:txBody>
      </p:sp>
      <p:sp>
        <p:nvSpPr>
          <p:cNvPr id="4" name="Content Placeholder 3"/>
          <p:cNvSpPr>
            <a:spLocks noGrp="1"/>
          </p:cNvSpPr>
          <p:nvPr>
            <p:ph sz="quarter" idx="13"/>
          </p:nvPr>
        </p:nvSpPr>
        <p:spPr/>
        <p:txBody>
          <a:bodyPr/>
          <a:lstStyle/>
          <a:p>
            <a:r>
              <a:rPr lang="en-US" dirty="0" smtClean="0">
                <a:solidFill>
                  <a:schemeClr val="accent1"/>
                </a:solidFill>
              </a:rPr>
              <a:t>Charging aspects, based on SA2 work</a:t>
            </a:r>
          </a:p>
          <a:p>
            <a:r>
              <a:rPr lang="en-US" dirty="0">
                <a:solidFill>
                  <a:schemeClr val="accent1"/>
                </a:solidFill>
              </a:rPr>
              <a:t>MDT for WLAN, to </a:t>
            </a:r>
            <a:r>
              <a:rPr lang="en-US" dirty="0" smtClean="0">
                <a:solidFill>
                  <a:schemeClr val="accent1"/>
                </a:solidFill>
              </a:rPr>
              <a:t>make LWA deployments easier</a:t>
            </a:r>
            <a:endParaRPr lang="en-US" dirty="0" smtClean="0">
              <a:solidFill>
                <a:schemeClr val="accent1"/>
              </a:solidFill>
            </a:endParaRPr>
          </a:p>
          <a:p>
            <a:r>
              <a:rPr lang="en-US" dirty="0" smtClean="0">
                <a:solidFill>
                  <a:schemeClr val="accent1"/>
                </a:solidFill>
              </a:rPr>
              <a:t>Performance </a:t>
            </a:r>
            <a:r>
              <a:rPr lang="en-US" dirty="0" smtClean="0">
                <a:solidFill>
                  <a:schemeClr val="accent1"/>
                </a:solidFill>
              </a:rPr>
              <a:t>Enhancements and Optimizations</a:t>
            </a:r>
          </a:p>
          <a:p>
            <a:pPr marL="285750" indent="-285750">
              <a:buFont typeface="Arial" panose="020B0604020202020204" pitchFamily="34" charset="0"/>
              <a:buChar char="•"/>
            </a:pPr>
            <a:r>
              <a:rPr lang="en-US" dirty="0" smtClean="0">
                <a:solidFill>
                  <a:schemeClr val="accent1"/>
                </a:solidFill>
              </a:rPr>
              <a:t>Performance enhancements</a:t>
            </a:r>
            <a:endParaRPr lang="en-US" dirty="0" smtClean="0">
              <a:solidFill>
                <a:schemeClr val="accent1"/>
              </a:solidFill>
            </a:endParaRPr>
          </a:p>
          <a:p>
            <a:pPr marL="511175" lvl="1" indent="-285750">
              <a:buFont typeface="Arial" panose="020B0604020202020204" pitchFamily="34" charset="0"/>
              <a:buChar char="•"/>
            </a:pPr>
            <a:r>
              <a:rPr lang="en-US" dirty="0" smtClean="0">
                <a:solidFill>
                  <a:schemeClr val="accent1"/>
                </a:solidFill>
              </a:rPr>
              <a:t>New WLAN metrics, in collaboration with </a:t>
            </a:r>
            <a:r>
              <a:rPr lang="en-US" dirty="0" smtClean="0">
                <a:solidFill>
                  <a:schemeClr val="accent1"/>
                </a:solidFill>
              </a:rPr>
              <a:t>IEEE and others</a:t>
            </a:r>
            <a:endParaRPr lang="en-US" dirty="0" smtClean="0">
              <a:solidFill>
                <a:schemeClr val="accent1"/>
              </a:solidFill>
            </a:endParaRPr>
          </a:p>
          <a:p>
            <a:pPr marL="285750" indent="-285750">
              <a:buFont typeface="Arial" panose="020B0604020202020204" pitchFamily="34" charset="0"/>
              <a:buChar char="•"/>
            </a:pPr>
            <a:r>
              <a:rPr lang="en-US" dirty="0" smtClean="0">
                <a:solidFill>
                  <a:schemeClr val="accent1"/>
                </a:solidFill>
              </a:rPr>
              <a:t>LWA </a:t>
            </a:r>
            <a:r>
              <a:rPr lang="en-US" dirty="0" smtClean="0">
                <a:solidFill>
                  <a:schemeClr val="accent1"/>
                </a:solidFill>
              </a:rPr>
              <a:t>and DC co-deployments</a:t>
            </a:r>
          </a:p>
          <a:p>
            <a:pPr marL="511175" lvl="1"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651298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14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7E3F38E9DECAB4882DC7F126F2CAA4E" ma:contentTypeVersion="2" ma:contentTypeDescription="Create a new document." ma:contentTypeScope="" ma:versionID="670c45b4f553393a74eb663e95f24a3b">
  <xsd:schema xmlns:xsd="http://www.w3.org/2001/XMLSchema" xmlns:xs="http://www.w3.org/2001/XMLSchema" xmlns:p="http://schemas.microsoft.com/office/2006/metadata/properties" xmlns:ns1="http://schemas.microsoft.com/sharepoint/v3" targetNamespace="http://schemas.microsoft.com/office/2006/metadata/properties" ma:root="true" ma:fieldsID="78d9f555643f334ed79437df02398aff"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DC319DD-9BBF-4327-A5F5-B1A832725FA5}">
  <ds:schemaRefs>
    <ds:schemaRef ds:uri="http://purl.org/dc/terms/"/>
    <ds:schemaRef ds:uri="http://schemas.openxmlformats.org/package/2006/metadata/core-properties"/>
    <ds:schemaRef ds:uri="http://schemas.microsoft.com/office/infopath/2007/PartnerControls"/>
    <ds:schemaRef ds:uri="http://schemas.microsoft.com/sharepoint/v3"/>
    <ds:schemaRef ds:uri="http://purl.org/dc/dcmitype/"/>
    <ds:schemaRef ds:uri="http://schemas.microsoft.com/office/2006/documentManagement/types"/>
    <ds:schemaRef ds:uri="http://www.w3.org/XML/1998/namespace"/>
    <ds:schemaRef ds:uri="http://purl.org/dc/elements/1.1/"/>
    <ds:schemaRef ds:uri="http://schemas.microsoft.com/office/2006/metadata/properties"/>
  </ds:schemaRefs>
</ds:datastoreItem>
</file>

<file path=customXml/itemProps2.xml><?xml version="1.0" encoding="utf-8"?>
<ds:datastoreItem xmlns:ds="http://schemas.openxmlformats.org/officeDocument/2006/customXml" ds:itemID="{47E20813-694E-42D2-BA4A-FA189EB99C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3CA33AD-82E4-45A6-AE20-0938332A178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508</Words>
  <Application>Microsoft Office PowerPoint</Application>
  <PresentationFormat>On-screen Show (16:9)</PresentationFormat>
  <Paragraphs>63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Intel Clear</vt:lpstr>
      <vt:lpstr>Wingdings</vt:lpstr>
      <vt:lpstr>Arial</vt:lpstr>
      <vt:lpstr>Int_PPT Template_ClearPro_16x9</vt:lpstr>
      <vt:lpstr>Further Enhanced LWA FeLWA</vt:lpstr>
      <vt:lpstr>Background (1/4) 3GPP work on LWA</vt:lpstr>
      <vt:lpstr>Background (2/4) SA2</vt:lpstr>
      <vt:lpstr>Background (3/4) 3GPP/IEEE collaboration</vt:lpstr>
      <vt:lpstr>Background (4/4) New LWA deployments</vt:lpstr>
      <vt:lpstr>Objectives (1/3) </vt:lpstr>
      <vt:lpstr>Objectives (2/3) </vt:lpstr>
      <vt:lpstr>Objectives (3/3)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2015-05-06T16:36:39Z</dcterms:created>
  <dcterms:modified xsi:type="dcterms:W3CDTF">2016-11-29T15:09:09Z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0x01010057E3F38E9DECAB4882DC7F126F2CAA4E</vt:lpwstr>
  </property>
</Properties>
</file>