
<file path=[Content_Types].xml><?xml version="1.0" encoding="utf-8"?>
<Types xmlns="http://schemas.openxmlformats.org/package/2006/content-types">
  <Override PartName="/ppt/slideMasters/slideMaster2.xml" ContentType="application/vnd.openxmlformats-officedocument.presentationml.slideMaster+xml"/>
  <Override PartName="/ppt/slideMasters/slideMaster3.xml" ContentType="application/vnd.openxmlformats-officedocument.presentationml.slideMaster+xml"/>
  <Default Extension="png" ContentType="image/png"/>
  <Override PartName="/ppt/theme/theme4.xml" ContentType="application/vnd.openxmlformats-officedocument.theme+xml"/>
  <Override PartName="/ppt/theme/theme5.xml" ContentType="application/vnd.openxmlformats-officedocument.them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Default Extension="emf" ContentType="image/x-emf"/>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 id="2147483650" r:id="rId2"/>
    <p:sldMasterId id="2147483699" r:id="rId3"/>
  </p:sldMasterIdLst>
  <p:notesMasterIdLst>
    <p:notesMasterId r:id="rId7"/>
  </p:notesMasterIdLst>
  <p:handoutMasterIdLst>
    <p:handoutMasterId r:id="rId8"/>
  </p:handoutMasterIdLst>
  <p:sldIdLst>
    <p:sldId id="664" r:id="rId4"/>
    <p:sldId id="670" r:id="rId5"/>
    <p:sldId id="672" r:id="rId6"/>
  </p:sldIdLst>
  <p:sldSz cx="12195175" cy="6858000"/>
  <p:notesSz cx="6858000" cy="9144000"/>
  <p:defaultTextStyle>
    <a:defPPr>
      <a:defRPr lang="zh-CN"/>
    </a:defPPr>
    <a:lvl1pPr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1pPr>
    <a:lvl2pPr marL="4572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2pPr>
    <a:lvl3pPr marL="9144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3pPr>
    <a:lvl4pPr marL="13716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4pPr>
    <a:lvl5pPr marL="1828800" algn="l" rtl="0" fontAlgn="base">
      <a:spcBef>
        <a:spcPct val="0"/>
      </a:spcBef>
      <a:spcAft>
        <a:spcPct val="0"/>
      </a:spcAft>
      <a:buClr>
        <a:srgbClr val="CC9900"/>
      </a:buClr>
      <a:buFont typeface="Wingdings" pitchFamily="2" charset="2"/>
      <a:buChar char="n"/>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 xmlns:p15="http://schemas.microsoft.com/office/powerpoint/2012/main">
        <p15:guide id="1" orient="horz" pos="518">
          <p15:clr>
            <a:srgbClr val="A4A3A4"/>
          </p15:clr>
        </p15:guide>
        <p15:guide id="2" orient="horz" pos="752">
          <p15:clr>
            <a:srgbClr val="A4A3A4"/>
          </p15:clr>
        </p15:guide>
        <p15:guide id="3" pos="462" userDrawn="1">
          <p15:clr>
            <a:srgbClr val="A4A3A4"/>
          </p15:clr>
        </p15:guide>
      </p15:sldGuideLst>
    </p:ext>
    <p:ext uri="{2D200454-40CA-4A62-9FC3-DE9A4176ACB9}">
      <p15:notesGuideLst xmlns=""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tan zhu" initials="" lastIdx="1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86138"/>
    <a:srgbClr val="3333CC"/>
    <a:srgbClr val="CC0099"/>
    <a:srgbClr val="CC3300"/>
    <a:srgbClr val="FFFF66"/>
    <a:srgbClr val="A50021"/>
    <a:srgbClr val="990000"/>
    <a:srgbClr val="000000"/>
    <a:srgbClr val="FCFC3E"/>
    <a:srgbClr val="C4E2C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7032" autoAdjust="0"/>
  </p:normalViewPr>
  <p:slideViewPr>
    <p:cSldViewPr snapToGrid="0">
      <p:cViewPr varScale="1">
        <p:scale>
          <a:sx n="104" d="100"/>
          <a:sy n="104" d="100"/>
        </p:scale>
        <p:origin x="-168" y="-90"/>
      </p:cViewPr>
      <p:guideLst>
        <p:guide orient="horz" pos="518"/>
        <p:guide orient="horz" pos="752"/>
        <p:guide pos="462"/>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Master" Target="slideMasters/slideMaster3.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viewProps" Target="viewProps.xml"/><Relationship Id="rId5" Type="http://schemas.openxmlformats.org/officeDocument/2006/relationships/slide" Target="slides/slide2.xml"/><Relationship Id="rId10"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2370"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82371" name="矩形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82372" name="矩形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82373" name="矩形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D1302BA7-A8F8-4C6D-AFCA-35A633BB4BD9}" type="slidenum">
              <a:rPr lang="en-US" altLang="zh-CN"/>
              <a:pPr/>
              <a:t>‹#›</a:t>
            </a:fld>
            <a:endParaRPr lang="en-US" altLang="zh-CN"/>
          </a:p>
        </p:txBody>
      </p:sp>
    </p:spTree>
    <p:extLst>
      <p:ext uri="{BB962C8B-B14F-4D97-AF65-F5344CB8AC3E}">
        <p14:creationId xmlns="" xmlns:p14="http://schemas.microsoft.com/office/powerpoint/2010/main" val="11900532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矩形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buClrTx/>
              <a:buFontTx/>
              <a:buNone/>
              <a:defRPr sz="1200" b="0"/>
            </a:lvl1pPr>
          </a:lstStyle>
          <a:p>
            <a:endParaRPr lang="en-US" altLang="zh-CN"/>
          </a:p>
        </p:txBody>
      </p:sp>
      <p:sp>
        <p:nvSpPr>
          <p:cNvPr id="10243" name="矩形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buClrTx/>
              <a:buFontTx/>
              <a:buNone/>
              <a:defRPr sz="1200" b="0"/>
            </a:lvl1pPr>
          </a:lstStyle>
          <a:p>
            <a:endParaRPr lang="en-US" altLang="zh-CN"/>
          </a:p>
        </p:txBody>
      </p:sp>
      <p:sp>
        <p:nvSpPr>
          <p:cNvPr id="10244" name="矩形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 xmlns:a14="http://schemas.microsoft.com/office/drawing/2010/main">
                <a:effectLst>
                  <a:outerShdw dist="35921" dir="2700000" algn="ctr" rotWithShape="0">
                    <a:srgbClr val="808080"/>
                  </a:outerShdw>
                </a:effectLst>
              </a14:hiddenEffects>
            </a:ext>
            <a:ext uri="{53640926-AAD7-44D8-BBD7-CCE9431645EC}">
              <a14:shadowObscured xmlns="" xmlns:a14="http://schemas.microsoft.com/office/drawing/2010/main" val="1"/>
            </a:ext>
          </a:extLst>
        </p:spPr>
      </p:sp>
      <p:sp>
        <p:nvSpPr>
          <p:cNvPr id="10245" name="矩形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46" name="矩形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buClrTx/>
              <a:buFontTx/>
              <a:buNone/>
              <a:defRPr sz="1200" b="0"/>
            </a:lvl1pPr>
          </a:lstStyle>
          <a:p>
            <a:endParaRPr lang="en-US" altLang="zh-CN"/>
          </a:p>
        </p:txBody>
      </p:sp>
      <p:sp>
        <p:nvSpPr>
          <p:cNvPr id="10247" name="矩形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buClrTx/>
              <a:buFontTx/>
              <a:buNone/>
              <a:defRPr sz="1200" b="0"/>
            </a:lvl1pPr>
          </a:lstStyle>
          <a:p>
            <a:fld id="{05E0B524-39D1-4AA2-8F56-B570DCCF57FB}" type="slidenum">
              <a:rPr lang="en-US" altLang="zh-CN"/>
              <a:pPr/>
              <a:t>‹#›</a:t>
            </a:fld>
            <a:endParaRPr lang="en-US" altLang="zh-CN"/>
          </a:p>
        </p:txBody>
      </p:sp>
    </p:spTree>
    <p:extLst>
      <p:ext uri="{BB962C8B-B14F-4D97-AF65-F5344CB8AC3E}">
        <p14:creationId xmlns="" xmlns:p14="http://schemas.microsoft.com/office/powerpoint/2010/main" val="1517900310"/>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868556" y="4196522"/>
            <a:ext cx="7456488" cy="1419225"/>
          </a:xfrm>
          <a:prstGeom prst="rect">
            <a:avLst/>
          </a:prstGeom>
        </p:spPr>
        <p:txBody>
          <a:bodyPr/>
          <a:lstStyle>
            <a:lvl1pPr>
              <a:defRPr sz="4000">
                <a:solidFill>
                  <a:srgbClr val="C00000"/>
                </a:solidFill>
                <a:latin typeface="Arial" pitchFamily="34" charset="0"/>
                <a:cs typeface="Arial" pitchFamily="34" charset="0"/>
              </a:defRPr>
            </a:lvl1pPr>
          </a:lstStyle>
          <a:p>
            <a:r>
              <a:rPr lang="en-US" altLang="zh-CN" smtClean="0"/>
              <a:t>Click to edit Master title style</a:t>
            </a:r>
            <a:endParaRPr lang="zh-CN" altLang="en-US" dirty="0"/>
          </a:p>
        </p:txBody>
      </p:sp>
    </p:spTree>
    <p:extLst>
      <p:ext uri="{BB962C8B-B14F-4D97-AF65-F5344CB8AC3E}">
        <p14:creationId xmlns="" xmlns:p14="http://schemas.microsoft.com/office/powerpoint/2010/main" val="2278474765"/>
      </p:ext>
    </p:extLst>
  </p:cSld>
  <p:clrMapOvr>
    <a:masterClrMapping/>
  </p:clrMapOvr>
  <mc:AlternateContent xmlns:mc="http://schemas.openxmlformats.org/markup-compatibility/2006">
    <mc:Choice xmlns="" xmlns:p14="http://schemas.microsoft.com/office/powerpoint/2010/main" Requires="p14">
      <p:transition p14:dur="0" advClick="0"/>
    </mc:Choice>
    <mc:Fallback>
      <p:transition advClick="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rial" pitchFamily="34" charset="0"/>
                <a:cs typeface="Arial" pitchFamily="34" charset="0"/>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609600" y="1066800"/>
            <a:ext cx="10975975" cy="4525963"/>
          </a:xfrm>
          <a:prstGeom prst="rect">
            <a:avLst/>
          </a:prstGeom>
        </p:spPr>
        <p:txBody>
          <a:bodyPr/>
          <a:lstStyle>
            <a:lvl1pPr>
              <a:buClr>
                <a:schemeClr val="bg1">
                  <a:lumMod val="50000"/>
                </a:schemeClr>
              </a:buClr>
              <a:defRPr>
                <a:latin typeface="Arial" pitchFamily="34" charset="0"/>
                <a:cs typeface="Arial" pitchFamily="34" charset="0"/>
              </a:defRPr>
            </a:lvl1pPr>
            <a:lvl2pPr>
              <a:buClr>
                <a:schemeClr val="bg1">
                  <a:lumMod val="50000"/>
                </a:schemeClr>
              </a:buClr>
              <a:defRPr>
                <a:latin typeface="Arial" pitchFamily="34" charset="0"/>
                <a:cs typeface="Arial" pitchFamily="34" charset="0"/>
              </a:defRPr>
            </a:lvl2pPr>
            <a:lvl3pPr>
              <a:buClr>
                <a:schemeClr val="bg1">
                  <a:lumMod val="50000"/>
                </a:schemeClr>
              </a:buClr>
              <a:defRPr>
                <a:latin typeface="Arial" pitchFamily="34" charset="0"/>
                <a:cs typeface="Arial" pitchFamily="34" charset="0"/>
              </a:defRPr>
            </a:lvl3pPr>
            <a:lvl4pPr>
              <a:buClr>
                <a:schemeClr val="bg1">
                  <a:lumMod val="50000"/>
                </a:schemeClr>
              </a:buClr>
              <a:defRPr>
                <a:latin typeface="Arial" pitchFamily="34" charset="0"/>
                <a:cs typeface="Arial" pitchFamily="34" charset="0"/>
              </a:defRPr>
            </a:lvl4pPr>
            <a:lvl5pPr>
              <a:buClr>
                <a:schemeClr val="bg1">
                  <a:lumMod val="50000"/>
                </a:schemeClr>
              </a:buClr>
              <a:defRPr>
                <a:latin typeface="Arial" pitchFamily="34" charset="0"/>
                <a:cs typeface="Arial" pitchFamily="34" charset="0"/>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Tree>
    <p:extLst>
      <p:ext uri="{BB962C8B-B14F-4D97-AF65-F5344CB8AC3E}">
        <p14:creationId xmlns="" xmlns:p14="http://schemas.microsoft.com/office/powerpoint/2010/main" val="3956334837"/>
      </p:ext>
    </p:extLst>
  </p:cSld>
  <p:clrMapOvr>
    <a:masterClrMapping/>
  </p:clrMapOvr>
  <mc:AlternateContent xmlns:mc="http://schemas.openxmlformats.org/markup-compatibility/2006">
    <mc:Choice xmlns="" xmlns:p14="http://schemas.microsoft.com/office/powerpoint/2010/main" Requires="p14">
      <p:transition p14:dur="0" advClick="0" advTm="8000"/>
    </mc:Choice>
    <mc:Fallback>
      <p:transition advClick="0" advTm="8000"/>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203806260"/>
      </p:ext>
    </p:extLst>
  </p:cSld>
  <p:clrMapOvr>
    <a:masterClrMapping/>
  </p:clrMapOvr>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jpeg"/><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3.xml"/><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6" name="Picture 87" descr="图片3副本"/>
          <p:cNvPicPr>
            <a:picLocks noChangeAspect="1" noChangeArrowheads="1"/>
          </p:cNvPicPr>
          <p:nvPr userDrawn="1"/>
        </p:nvPicPr>
        <p:blipFill>
          <a:blip r:embed="rId3" cstate="screen">
            <a:extLst>
              <a:ext uri="{28A0092B-C50C-407E-A947-70E740481C1C}">
                <a14:useLocalDpi xmlns="" xmlns:a14="http://schemas.microsoft.com/office/drawing/2010/main"/>
              </a:ext>
            </a:extLst>
          </a:blip>
          <a:srcRect/>
          <a:stretch>
            <a:fillRect/>
          </a:stretch>
        </p:blipFill>
        <p:spPr bwMode="auto">
          <a:xfrm>
            <a:off x="9729108" y="6241143"/>
            <a:ext cx="2226399" cy="52927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 name="副标题 2"/>
          <p:cNvSpPr txBox="1">
            <a:spLocks/>
          </p:cNvSpPr>
          <p:nvPr userDrawn="1"/>
        </p:nvSpPr>
        <p:spPr bwMode="auto">
          <a:xfrm>
            <a:off x="3676082" y="6421894"/>
            <a:ext cx="3649662" cy="293687"/>
          </a:xfrm>
          <a:prstGeom prst="rect">
            <a:avLst/>
          </a:prstGeom>
        </p:spPr>
        <p:txBody>
          <a:bodyPr/>
          <a:lst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a:lstStyle>
          <a:p>
            <a:pPr marL="0" indent="0" algn="ctr">
              <a:buFontTx/>
              <a:buNone/>
              <a:defRPr/>
            </a:pPr>
            <a:r>
              <a:rPr lang="en-US" altLang="zh-CN" sz="1800" b="0" dirty="0" smtClean="0">
                <a:solidFill>
                  <a:schemeClr val="bg1">
                    <a:lumMod val="50000"/>
                  </a:schemeClr>
                </a:solidFill>
              </a:rPr>
              <a:t>www.huawei.com</a:t>
            </a:r>
            <a:endParaRPr lang="zh-CN" altLang="en-US" sz="1800" b="0" dirty="0">
              <a:solidFill>
                <a:schemeClr val="bg1">
                  <a:lumMod val="50000"/>
                </a:schemeClr>
              </a:solidFill>
            </a:endParaRPr>
          </a:p>
        </p:txBody>
      </p:sp>
      <p:pic>
        <p:nvPicPr>
          <p:cNvPr id="8" name="Picture 2"/>
          <p:cNvPicPr>
            <a:picLocks noChangeAspect="1" noChangeArrowheads="1"/>
          </p:cNvPicPr>
          <p:nvPr userDrawn="1"/>
        </p:nvPicPr>
        <p:blipFill>
          <a:blip r:embed="rId4" cstate="print">
            <a:extLst>
              <a:ext uri="{28A0092B-C50C-407E-A947-70E740481C1C}">
                <a14:useLocalDpi xmlns="" xmlns:a14="http://schemas.microsoft.com/office/drawing/2010/main" val="0"/>
              </a:ext>
            </a:extLst>
          </a:blip>
          <a:srcRect/>
          <a:stretch>
            <a:fillRect/>
          </a:stretch>
        </p:blipFill>
        <p:spPr bwMode="auto">
          <a:xfrm>
            <a:off x="339169" y="6342743"/>
            <a:ext cx="2776352" cy="5152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grpSp>
        <p:nvGrpSpPr>
          <p:cNvPr id="2" name="Group 1"/>
          <p:cNvGrpSpPr/>
          <p:nvPr userDrawn="1"/>
        </p:nvGrpSpPr>
        <p:grpSpPr>
          <a:xfrm>
            <a:off x="-1" y="0"/>
            <a:ext cx="12195176" cy="4775200"/>
            <a:chOff x="0" y="0"/>
            <a:chExt cx="9144000" cy="3281653"/>
          </a:xfrm>
        </p:grpSpPr>
        <p:pic>
          <p:nvPicPr>
            <p:cNvPr id="5" name="图片 74"/>
            <p:cNvPicPr>
              <a:picLocks noChangeAspect="1"/>
            </p:cNvPicPr>
            <p:nvPr userDrawn="1"/>
          </p:nvPicPr>
          <p:blipFill>
            <a:blip r:embed="rId5" cstate="print">
              <a:extLst>
                <a:ext uri="{28A0092B-C50C-407E-A947-70E740481C1C}">
                  <a14:useLocalDpi xmlns="" xmlns:a14="http://schemas.microsoft.com/office/drawing/2010/main"/>
                </a:ext>
              </a:extLst>
            </a:blip>
            <a:stretch>
              <a:fillRect/>
            </a:stretch>
          </p:blipFill>
          <p:spPr>
            <a:xfrm>
              <a:off x="1462" y="0"/>
              <a:ext cx="9141076" cy="2388867"/>
            </a:xfrm>
            <a:prstGeom prst="rect">
              <a:avLst/>
            </a:prstGeom>
          </p:spPr>
        </p:pic>
        <p:pic>
          <p:nvPicPr>
            <p:cNvPr id="9" name="图片 153"/>
            <p:cNvPicPr>
              <a:picLocks noChangeAspect="1"/>
            </p:cNvPicPr>
            <p:nvPr userDrawn="1"/>
          </p:nvPicPr>
          <p:blipFill>
            <a:blip r:embed="rId6" cstate="print"/>
            <a:stretch>
              <a:fillRect/>
            </a:stretch>
          </p:blipFill>
          <p:spPr>
            <a:xfrm>
              <a:off x="0" y="1059582"/>
              <a:ext cx="9144000" cy="2222071"/>
            </a:xfrm>
            <a:prstGeom prst="rect">
              <a:avLst/>
            </a:prstGeom>
          </p:spPr>
        </p:pic>
      </p:grpSp>
    </p:spTree>
    <p:extLst>
      <p:ext uri="{BB962C8B-B14F-4D97-AF65-F5344CB8AC3E}">
        <p14:creationId xmlns="" xmlns:p14="http://schemas.microsoft.com/office/powerpoint/2010/main" val="3528606467"/>
      </p:ext>
    </p:extLst>
  </p:cSld>
  <p:clrMap bg1="lt1" tx1="dk1" bg2="lt2" tx2="dk2" accent1="accent1" accent2="accent2" accent3="accent3" accent4="accent4" accent5="accent5" accent6="accent6" hlink="hlink" folHlink="folHlink"/>
  <p:sldLayoutIdLst>
    <p:sldLayoutId id="2147483698" r:id="rId1"/>
  </p:sldLayoutIdLst>
  <mc:AlternateContent xmlns:mc="http://schemas.openxmlformats.org/markup-compatibility/2006">
    <mc:Choice xmlns="" xmlns:p14="http://schemas.microsoft.com/office/powerpoint/2010/main" Requires="p14">
      <p:transition p14:dur="0" advClick="0"/>
    </mc:Choice>
    <mc:Fallback>
      <p:transition advClick="0"/>
    </mc:Fallback>
  </mc:AlternateContent>
  <p:timing>
    <p:tnLst>
      <p:par>
        <p:cTn id="1" dur="indefinite" restart="never" nodeType="tmRoot"/>
      </p:par>
    </p:tnLst>
  </p:timing>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lumMod val="95000"/>
          </a:schemeClr>
        </a:solidFill>
        <a:effectLst/>
      </p:bgPr>
    </p:bg>
    <p:spTree>
      <p:nvGrpSpPr>
        <p:cNvPr id="1" name=""/>
        <p:cNvGrpSpPr/>
        <p:nvPr/>
      </p:nvGrpSpPr>
      <p:grpSpPr>
        <a:xfrm>
          <a:off x="0" y="0"/>
          <a:ext cx="0" cy="0"/>
          <a:chOff x="0" y="0"/>
          <a:chExt cx="0" cy="0"/>
        </a:xfrm>
      </p:grpSpPr>
      <p:sp>
        <p:nvSpPr>
          <p:cNvPr id="13" name="Rectangle 86"/>
          <p:cNvSpPr>
            <a:spLocks noChangeArrowheads="1"/>
          </p:cNvSpPr>
          <p:nvPr userDrawn="1"/>
        </p:nvSpPr>
        <p:spPr bwMode="auto">
          <a:xfrm>
            <a:off x="11414125" y="6376989"/>
            <a:ext cx="685800" cy="461962"/>
          </a:xfrm>
          <a:prstGeom prst="rect">
            <a:avLst/>
          </a:prstGeom>
          <a:noFill/>
          <a:ln w="9525">
            <a:noFill/>
            <a:miter lim="800000"/>
            <a:headEnd/>
            <a:tailEnd/>
          </a:ln>
          <a:effectLst/>
        </p:spPr>
        <p:txBody>
          <a:bodyPr lIns="0" tIns="0" rIns="0" bIns="0"/>
          <a:lstStyle/>
          <a:p>
            <a:pPr defTabSz="784225" eaLnBrk="0" hangingPunct="0">
              <a:lnSpc>
                <a:spcPct val="85000"/>
              </a:lnSpc>
              <a:buClrTx/>
              <a:buFontTx/>
              <a:buNone/>
            </a:pPr>
            <a:endParaRPr lang="de-DE" sz="1400" b="0" dirty="0">
              <a:latin typeface="FrutigerNext LT Light" pitchFamily="34" charset="0"/>
              <a:ea typeface="MS PGothic" pitchFamily="34" charset="-128"/>
            </a:endParaRPr>
          </a:p>
          <a:p>
            <a:pPr defTabSz="784225" eaLnBrk="0" hangingPunct="0">
              <a:lnSpc>
                <a:spcPct val="85000"/>
              </a:lnSpc>
              <a:buClrTx/>
              <a:buFontTx/>
              <a:buNone/>
            </a:pPr>
            <a:r>
              <a:rPr lang="de-DE" sz="1400" b="0" dirty="0">
                <a:latin typeface="FrutigerNext LT Light" pitchFamily="34" charset="0"/>
                <a:ea typeface="MS PGothic" pitchFamily="34" charset="-128"/>
              </a:rPr>
              <a:t>Page </a:t>
            </a:r>
            <a:fld id="{E68EC476-442B-4BB7-9603-F1440C241F3D}" type="slidenum">
              <a:rPr lang="de-DE" sz="1400" b="0">
                <a:latin typeface="FrutigerNext LT Light" pitchFamily="34" charset="0"/>
                <a:ea typeface="MS PGothic" pitchFamily="34" charset="-128"/>
              </a:rPr>
              <a:pPr defTabSz="784225" eaLnBrk="0" hangingPunct="0">
                <a:lnSpc>
                  <a:spcPct val="85000"/>
                </a:lnSpc>
                <a:buClrTx/>
                <a:buFontTx/>
                <a:buNone/>
              </a:pPr>
              <a:t>‹#›</a:t>
            </a:fld>
            <a:endParaRPr lang="en-GB" sz="1400" b="0" dirty="0">
              <a:latin typeface="FrutigerNext LT Light" pitchFamily="34" charset="0"/>
              <a:ea typeface="MS PGothic" pitchFamily="34" charset="-128"/>
            </a:endParaRPr>
          </a:p>
        </p:txBody>
      </p:sp>
      <p:sp>
        <p:nvSpPr>
          <p:cNvPr id="14" name="Text Box 5"/>
          <p:cNvSpPr txBox="1">
            <a:spLocks noChangeArrowheads="1"/>
          </p:cNvSpPr>
          <p:nvPr userDrawn="1"/>
        </p:nvSpPr>
        <p:spPr bwMode="auto">
          <a:xfrm>
            <a:off x="856498" y="6467468"/>
            <a:ext cx="2640788" cy="215444"/>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buClrTx/>
              <a:buFontTx/>
              <a:buNone/>
              <a:defRPr/>
            </a:pPr>
            <a:r>
              <a:rPr lang="en-US" altLang="zh-CN" sz="1400" b="0" dirty="0" smtClean="0">
                <a:solidFill>
                  <a:schemeClr val="tx1">
                    <a:lumMod val="65000"/>
                    <a:lumOff val="35000"/>
                  </a:schemeClr>
                </a:solidFill>
                <a:latin typeface="FrutigerNext LT Light" pitchFamily="34" charset="0"/>
                <a:ea typeface="MS PGothic" pitchFamily="34" charset="-128"/>
              </a:rPr>
              <a:t>HUAWEI TECHNOLOGIES CO., LTD.</a:t>
            </a:r>
          </a:p>
        </p:txBody>
      </p:sp>
      <p:sp>
        <p:nvSpPr>
          <p:cNvPr id="1084444" name="矩形 28"/>
          <p:cNvSpPr>
            <a:spLocks noGrp="1" noChangeArrowheads="1"/>
          </p:cNvSpPr>
          <p:nvPr>
            <p:ph type="title"/>
          </p:nvPr>
        </p:nvSpPr>
        <p:spPr bwMode="auto">
          <a:xfrm>
            <a:off x="609600" y="392231"/>
            <a:ext cx="4512774" cy="4308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0" rIns="91440" bIns="0" numCol="1" anchor="ctr" anchorCtr="0" compatLnSpc="1">
            <a:prstTxWarp prst="textNoShape">
              <a:avLst/>
            </a:prstTxWarp>
            <a:spAutoFit/>
          </a:bodyPr>
          <a:lstStyle/>
          <a:p>
            <a:pPr lvl="0"/>
            <a:r>
              <a:rPr lang="zh-CN" altLang="en-US" dirty="0" smtClean="0"/>
              <a:t>单击此处编辑母版标题样式</a:t>
            </a:r>
          </a:p>
        </p:txBody>
      </p:sp>
    </p:spTree>
  </p:cSld>
  <p:clrMap bg1="lt1" tx1="dk1" bg2="lt2" tx2="dk2" accent1="accent1" accent2="accent2" accent3="accent3" accent4="accent4" accent5="accent5" accent6="accent6" hlink="hlink" folHlink="folHlink"/>
  <p:sldLayoutIdLst>
    <p:sldLayoutId id="2147483665" r:id="rId1"/>
  </p:sldLayoutIdLst>
  <mc:AlternateContent xmlns:mc="http://schemas.openxmlformats.org/markup-compatibility/2006">
    <mc:Choice xmlns="" xmlns:p14="http://schemas.microsoft.com/office/powerpoint/2010/main" Requires="p14">
      <p:transition p14:dur="0" advClick="0" advTm="8000"/>
    </mc:Choice>
    <mc:Fallback>
      <p:transition advClick="0" advTm="8000"/>
    </mc:Fallback>
  </mc:AlternateContent>
  <p:timing>
    <p:tnLst>
      <p:par>
        <p:cTn id="1" dur="indefinite" restart="never" nodeType="tmRoot"/>
      </p:par>
    </p:tnLst>
  </p:timing>
  <p:hf sldNum="0" hdr="0" ftr="0"/>
  <p:txStyles>
    <p:titleStyle>
      <a:lvl1pPr algn="l" rtl="0" fontAlgn="base">
        <a:spcBef>
          <a:spcPct val="0"/>
        </a:spcBef>
        <a:spcAft>
          <a:spcPct val="0"/>
        </a:spcAft>
        <a:defRPr sz="2800" b="1">
          <a:solidFill>
            <a:srgbClr val="990000"/>
          </a:solidFill>
          <a:latin typeface="Arial" pitchFamily="34" charset="0"/>
          <a:ea typeface="+mj-ea"/>
          <a:cs typeface="Arial" pitchFamily="34" charset="0"/>
        </a:defRPr>
      </a:lvl1pPr>
      <a:lvl2pPr algn="l" rtl="0" fontAlgn="base">
        <a:spcBef>
          <a:spcPct val="0"/>
        </a:spcBef>
        <a:spcAft>
          <a:spcPct val="0"/>
        </a:spcAft>
        <a:defRPr sz="3000" b="1">
          <a:solidFill>
            <a:srgbClr val="990000"/>
          </a:solidFill>
          <a:latin typeface="Arial" charset="0"/>
          <a:ea typeface="黑体" pitchFamily="2" charset="-122"/>
        </a:defRPr>
      </a:lvl2pPr>
      <a:lvl3pPr algn="l" rtl="0" fontAlgn="base">
        <a:spcBef>
          <a:spcPct val="0"/>
        </a:spcBef>
        <a:spcAft>
          <a:spcPct val="0"/>
        </a:spcAft>
        <a:defRPr sz="3000" b="1">
          <a:solidFill>
            <a:srgbClr val="990000"/>
          </a:solidFill>
          <a:latin typeface="Arial" charset="0"/>
          <a:ea typeface="黑体" pitchFamily="2" charset="-122"/>
        </a:defRPr>
      </a:lvl3pPr>
      <a:lvl4pPr algn="l" rtl="0" fontAlgn="base">
        <a:spcBef>
          <a:spcPct val="0"/>
        </a:spcBef>
        <a:spcAft>
          <a:spcPct val="0"/>
        </a:spcAft>
        <a:defRPr sz="3000" b="1">
          <a:solidFill>
            <a:srgbClr val="990000"/>
          </a:solidFill>
          <a:latin typeface="Arial" charset="0"/>
          <a:ea typeface="黑体" pitchFamily="2" charset="-122"/>
        </a:defRPr>
      </a:lvl4pPr>
      <a:lvl5pPr algn="l" rtl="0" fontAlgn="base">
        <a:spcBef>
          <a:spcPct val="0"/>
        </a:spcBef>
        <a:spcAft>
          <a:spcPct val="0"/>
        </a:spcAft>
        <a:defRPr sz="3000" b="1">
          <a:solidFill>
            <a:srgbClr val="990000"/>
          </a:solidFill>
          <a:latin typeface="Arial" charset="0"/>
          <a:ea typeface="黑体" pitchFamily="2" charset="-122"/>
        </a:defRPr>
      </a:lvl5pPr>
      <a:lvl6pPr marL="457200" algn="l" rtl="0" fontAlgn="base">
        <a:spcBef>
          <a:spcPct val="0"/>
        </a:spcBef>
        <a:spcAft>
          <a:spcPct val="0"/>
        </a:spcAft>
        <a:defRPr sz="3000" b="1">
          <a:solidFill>
            <a:srgbClr val="990000"/>
          </a:solidFill>
          <a:latin typeface="Arial" charset="0"/>
          <a:ea typeface="黑体" pitchFamily="2" charset="-122"/>
        </a:defRPr>
      </a:lvl6pPr>
      <a:lvl7pPr marL="914400" algn="l" rtl="0" fontAlgn="base">
        <a:spcBef>
          <a:spcPct val="0"/>
        </a:spcBef>
        <a:spcAft>
          <a:spcPct val="0"/>
        </a:spcAft>
        <a:defRPr sz="3000" b="1">
          <a:solidFill>
            <a:srgbClr val="990000"/>
          </a:solidFill>
          <a:latin typeface="Arial" charset="0"/>
          <a:ea typeface="黑体" pitchFamily="2" charset="-122"/>
        </a:defRPr>
      </a:lvl7pPr>
      <a:lvl8pPr marL="1371600" algn="l" rtl="0" fontAlgn="base">
        <a:spcBef>
          <a:spcPct val="0"/>
        </a:spcBef>
        <a:spcAft>
          <a:spcPct val="0"/>
        </a:spcAft>
        <a:defRPr sz="3000" b="1">
          <a:solidFill>
            <a:srgbClr val="990000"/>
          </a:solidFill>
          <a:latin typeface="Arial" charset="0"/>
          <a:ea typeface="黑体" pitchFamily="2" charset="-122"/>
        </a:defRPr>
      </a:lvl8pPr>
      <a:lvl9pPr marL="1828800" algn="l" rtl="0" fontAlgn="base">
        <a:spcBef>
          <a:spcPct val="0"/>
        </a:spcBef>
        <a:spcAft>
          <a:spcPct val="0"/>
        </a:spcAft>
        <a:defRPr sz="3000" b="1">
          <a:solidFill>
            <a:srgbClr val="990000"/>
          </a:solidFill>
          <a:latin typeface="Arial" charset="0"/>
          <a:ea typeface="黑体" pitchFamily="2" charset="-122"/>
        </a:defRPr>
      </a:lvl9pPr>
    </p:titleStyle>
    <p:bodyStyle>
      <a:lvl1pPr marL="342900" indent="-342900" algn="l" rtl="0" fontAlgn="base">
        <a:spcBef>
          <a:spcPct val="20000"/>
        </a:spcBef>
        <a:spcAft>
          <a:spcPct val="0"/>
        </a:spcAft>
        <a:buChar char="•"/>
        <a:defRPr sz="2400">
          <a:solidFill>
            <a:schemeClr val="tx1"/>
          </a:solidFill>
          <a:latin typeface="Arial" pitchFamily="34" charset="0"/>
          <a:ea typeface="+mn-ea"/>
          <a:cs typeface="Arial" pitchFamily="34" charset="0"/>
        </a:defRPr>
      </a:lvl1pPr>
      <a:lvl2pPr marL="742950" indent="-285750" algn="l" rtl="0" fontAlgn="base">
        <a:spcBef>
          <a:spcPct val="20000"/>
        </a:spcBef>
        <a:spcAft>
          <a:spcPct val="0"/>
        </a:spcAft>
        <a:buChar char="–"/>
        <a:defRPr sz="2000">
          <a:solidFill>
            <a:schemeClr val="tx1"/>
          </a:solidFill>
          <a:latin typeface="Arial" pitchFamily="34" charset="0"/>
          <a:ea typeface="+mn-ea"/>
          <a:cs typeface="Arial" pitchFamily="34" charset="0"/>
        </a:defRPr>
      </a:lvl2pPr>
      <a:lvl3pPr marL="1143000" indent="-228600" algn="l" rtl="0" fontAlgn="base">
        <a:spcBef>
          <a:spcPct val="20000"/>
        </a:spcBef>
        <a:spcAft>
          <a:spcPct val="0"/>
        </a:spcAft>
        <a:buChar char="•"/>
        <a:defRPr sz="1800">
          <a:solidFill>
            <a:schemeClr val="tx1"/>
          </a:solidFill>
          <a:latin typeface="Arial" pitchFamily="34" charset="0"/>
          <a:ea typeface="+mn-ea"/>
          <a:cs typeface="Arial" pitchFamily="34" charset="0"/>
        </a:defRPr>
      </a:lvl3pPr>
      <a:lvl4pPr marL="16002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4pPr>
      <a:lvl5pPr marL="2057400" indent="-228600" algn="l" rtl="0" fontAlgn="base">
        <a:spcBef>
          <a:spcPct val="20000"/>
        </a:spcBef>
        <a:spcAft>
          <a:spcPct val="0"/>
        </a:spcAft>
        <a:buChar char="»"/>
        <a:defRPr sz="1600">
          <a:solidFill>
            <a:schemeClr val="tx1"/>
          </a:solidFill>
          <a:latin typeface="Arial" pitchFamily="34" charset="0"/>
          <a:ea typeface="+mn-ea"/>
          <a:cs typeface="Arial" pitchFamily="34" charset="0"/>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pic>
        <p:nvPicPr>
          <p:cNvPr id="15" name="Picture 87" descr="图片3副本"/>
          <p:cNvPicPr>
            <a:picLocks noChangeAspect="1" noChangeArrowheads="1"/>
          </p:cNvPicPr>
          <p:nvPr userDrawn="1"/>
        </p:nvPicPr>
        <p:blipFill>
          <a:blip r:embed="rId3" cstate="screen">
            <a:extLst>
              <a:ext uri="{28A0092B-C50C-407E-A947-70E740481C1C}">
                <a14:useLocalDpi xmlns="" xmlns:a14="http://schemas.microsoft.com/office/drawing/2010/main"/>
              </a:ext>
            </a:extLst>
          </a:blip>
          <a:srcRect/>
          <a:stretch>
            <a:fillRect/>
          </a:stretch>
        </p:blipFill>
        <p:spPr bwMode="auto">
          <a:xfrm>
            <a:off x="10228053" y="6191303"/>
            <a:ext cx="1590579" cy="3861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3"/>
          <p:cNvPicPr>
            <a:picLocks noChangeAspect="1" noChangeArrowheads="1"/>
          </p:cNvPicPr>
          <p:nvPr userDrawn="1"/>
        </p:nvPicPr>
        <p:blipFill>
          <a:blip r:embed="rId4" cstate="print">
            <a:extLst>
              <a:ext uri="{28A0092B-C50C-407E-A947-70E740481C1C}">
                <a14:useLocalDpi xmlns="" xmlns:a14="http://schemas.microsoft.com/office/drawing/2010/main" val="0"/>
              </a:ext>
            </a:extLst>
          </a:blip>
          <a:stretch>
            <a:fillRect/>
          </a:stretch>
        </p:blipFill>
        <p:spPr bwMode="auto">
          <a:xfrm>
            <a:off x="3999390" y="1954856"/>
            <a:ext cx="3730090" cy="145746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6" name="Text Box 17"/>
          <p:cNvSpPr txBox="1">
            <a:spLocks noChangeArrowheads="1"/>
          </p:cNvSpPr>
          <p:nvPr userDrawn="1"/>
        </p:nvSpPr>
        <p:spPr bwMode="auto">
          <a:xfrm>
            <a:off x="5102624" y="3412722"/>
            <a:ext cx="1523622" cy="307777"/>
          </a:xfrm>
          <a:prstGeom prst="rect">
            <a:avLst/>
          </a:prstGeom>
          <a:noFill/>
          <a:ln w="9525">
            <a:noFill/>
            <a:miter lim="800000"/>
            <a:headEnd/>
            <a:tailEnd/>
          </a:ln>
        </p:spPr>
        <p:txBody>
          <a:bodyPr wrap="none">
            <a:spAutoFit/>
          </a:bodyPr>
          <a:lstStyle/>
          <a:p>
            <a:pPr eaLnBrk="0" hangingPunct="0">
              <a:buClrTx/>
              <a:buFontTx/>
              <a:buNone/>
            </a:pPr>
            <a:r>
              <a:rPr lang="en-US" altLang="zh-CN" sz="1400" b="0" dirty="0" smtClean="0">
                <a:solidFill>
                  <a:schemeClr val="tx1">
                    <a:lumMod val="75000"/>
                    <a:lumOff val="25000"/>
                  </a:schemeClr>
                </a:solidFill>
                <a:latin typeface="FrutigerNext LT Light" pitchFamily="34" charset="0"/>
                <a:ea typeface="MS PGothic" pitchFamily="34" charset="-128"/>
              </a:rPr>
              <a:t>www.huawei.com</a:t>
            </a:r>
            <a:endParaRPr lang="en-US" altLang="zh-CN" sz="1400" b="0" dirty="0">
              <a:solidFill>
                <a:schemeClr val="tx1">
                  <a:lumMod val="75000"/>
                  <a:lumOff val="25000"/>
                </a:schemeClr>
              </a:solidFill>
              <a:latin typeface="FrutigerNext LT Light" pitchFamily="34" charset="0"/>
              <a:ea typeface="MS PGothic" pitchFamily="34" charset="-128"/>
            </a:endParaRPr>
          </a:p>
        </p:txBody>
      </p:sp>
      <p:sp>
        <p:nvSpPr>
          <p:cNvPr id="7" name="TextBox 6"/>
          <p:cNvSpPr txBox="1"/>
          <p:nvPr userDrawn="1"/>
        </p:nvSpPr>
        <p:spPr>
          <a:xfrm>
            <a:off x="1482685" y="4508390"/>
            <a:ext cx="9182099" cy="1384995"/>
          </a:xfrm>
          <a:prstGeom prst="rect">
            <a:avLst/>
          </a:prstGeom>
          <a:noFill/>
        </p:spPr>
        <p:txBody>
          <a:bodyPr wrap="square" rtlCol="0">
            <a:spAutoFit/>
          </a:bodyPr>
          <a:lstStyle/>
          <a:p>
            <a:pPr marL="0" marR="0" lvl="0" indent="0" algn="just" defTabSz="914400" eaLnBrk="1" fontAlgn="auto" latinLnBrk="0" hangingPunct="1">
              <a:lnSpc>
                <a:spcPct val="100000"/>
              </a:lnSpc>
              <a:spcBef>
                <a:spcPts val="0"/>
              </a:spcBef>
              <a:spcAft>
                <a:spcPts val="600"/>
              </a:spcAft>
              <a:buClrTx/>
              <a:buSzTx/>
              <a:buFontTx/>
              <a:buNone/>
              <a:tabLst/>
              <a:defRPr/>
            </a:pPr>
            <a:r>
              <a:rPr kumimoji="0" lang="en-US"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rPr>
              <a:t>Copyright©2014 Huawei Technologies Co., Ltd. All Rights Reserved.</a:t>
            </a:r>
            <a:endParaRPr kumimoji="0" lang="zh-CN" altLang="zh-CN" sz="1400" b="0" i="0" u="none" strike="noStrike" kern="1200" cap="none" spc="0" normalizeH="0" baseline="0" noProof="0" dirty="0" smtClean="0">
              <a:ln>
                <a:noFill/>
              </a:ln>
              <a:solidFill>
                <a:schemeClr val="tx1">
                  <a:lumMod val="75000"/>
                  <a:lumOff val="25000"/>
                </a:schemeClr>
              </a:solidFill>
              <a:effectLst/>
              <a:uLnTx/>
              <a:uFillTx/>
              <a:latin typeface="+mj-lt"/>
              <a:ea typeface="宋体" charset="-122"/>
              <a:cs typeface="+mn-cs"/>
            </a:endParaRPr>
          </a:p>
          <a:p>
            <a:pPr marL="0" marR="0" lvl="0" indent="0" algn="just"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1200" cap="none" spc="0" normalizeH="0" baseline="0" noProof="0" dirty="0" smtClean="0">
                <a:ln>
                  <a:noFill/>
                </a:ln>
                <a:solidFill>
                  <a:schemeClr val="tx1">
                    <a:lumMod val="75000"/>
                    <a:lumOff val="25000"/>
                  </a:schemeClr>
                </a:solidFill>
                <a:effectLst/>
                <a:uLnTx/>
                <a:uFillTx/>
                <a:latin typeface="+mn-lt"/>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kumimoji="0" lang="zh-CN" altLang="zh-CN" sz="1300" b="0" i="0" u="none" strike="noStrike" kern="1200" cap="none" spc="0" normalizeH="0" baseline="0" noProof="0" dirty="0">
              <a:ln>
                <a:noFill/>
              </a:ln>
              <a:solidFill>
                <a:schemeClr val="tx1">
                  <a:lumMod val="75000"/>
                  <a:lumOff val="25000"/>
                </a:schemeClr>
              </a:solidFill>
              <a:effectLst/>
              <a:uLnTx/>
              <a:uFillTx/>
              <a:latin typeface="+mn-lt"/>
              <a:ea typeface="宋体" charset="-122"/>
              <a:cs typeface="+mn-cs"/>
            </a:endParaRPr>
          </a:p>
        </p:txBody>
      </p:sp>
    </p:spTree>
    <p:extLst>
      <p:ext uri="{BB962C8B-B14F-4D97-AF65-F5344CB8AC3E}">
        <p14:creationId xmlns="" xmlns:p14="http://schemas.microsoft.com/office/powerpoint/2010/main" val="2526117466"/>
      </p:ext>
    </p:extLst>
  </p:cSld>
  <p:clrMap bg1="lt1" tx1="dk1" bg2="lt2" tx2="dk2" accent1="accent1" accent2="accent2" accent3="accent3" accent4="accent4" accent5="accent5" accent6="accent6" hlink="hlink" folHlink="folHlink"/>
  <p:sldLayoutIdLst>
    <p:sldLayoutId id="2147483700" r:id="rId1"/>
  </p:sldLayoutIdLst>
  <mc:AlternateContent xmlns:mc="http://schemas.openxmlformats.org/markup-compatibility/2006">
    <mc:Choice xmlns="" xmlns:p14="http://schemas.microsoft.com/office/powerpoint/2010/main" Requires="p14">
      <p:transition spd="slow" p14:dur="2000" advClick="0"/>
    </mc:Choice>
    <mc:Fallback>
      <p:transition spd="slow" advClick="0"/>
    </mc:Fallback>
  </mc:AlternateContent>
  <p:timing>
    <p:tnLst>
      <p:par>
        <p:cTn id="1" dur="indefinite" restart="never" nodeType="tmRoot"/>
      </p:par>
    </p:tnLst>
  </p:timing>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721072" y="3824748"/>
            <a:ext cx="9251728" cy="1555025"/>
          </a:xfrm>
        </p:spPr>
        <p:txBody>
          <a:bodyPr/>
          <a:lstStyle/>
          <a:p>
            <a:r>
              <a:rPr lang="en-US" altLang="zh-CN" sz="3600" dirty="0" smtClean="0">
                <a:solidFill>
                  <a:schemeClr val="tx1"/>
                </a:solidFill>
              </a:rPr>
              <a:t>Motivation for new work item proposal on high power UE for LTE Band 42</a:t>
            </a:r>
            <a:r>
              <a:rPr lang="en-GB" altLang="zh-CN" sz="3600" dirty="0" smtClean="0">
                <a:solidFill>
                  <a:schemeClr val="tx1"/>
                </a:solidFill>
              </a:rPr>
              <a:t/>
            </a:r>
            <a:br>
              <a:rPr lang="en-GB" altLang="zh-CN" sz="3600" dirty="0" smtClean="0">
                <a:solidFill>
                  <a:schemeClr val="tx1"/>
                </a:solidFill>
              </a:rPr>
            </a:br>
            <a:r>
              <a:rPr lang="en-GB" altLang="zh-CN" sz="3600" b="0" dirty="0" smtClean="0">
                <a:solidFill>
                  <a:schemeClr val="tx1"/>
                </a:solidFill>
              </a:rPr>
              <a:t>Huawei, HiSilicon</a:t>
            </a:r>
            <a:endParaRPr lang="zh-CN" altLang="en-US" sz="3600" b="0" dirty="0">
              <a:solidFill>
                <a:schemeClr val="tx1"/>
              </a:solidFill>
            </a:endParaRPr>
          </a:p>
        </p:txBody>
      </p:sp>
      <p:sp>
        <p:nvSpPr>
          <p:cNvPr id="3" name="Rectangle 1"/>
          <p:cNvSpPr>
            <a:spLocks noChangeArrowheads="1"/>
          </p:cNvSpPr>
          <p:nvPr/>
        </p:nvSpPr>
        <p:spPr bwMode="auto">
          <a:xfrm>
            <a:off x="0" y="0"/>
            <a:ext cx="4956048" cy="166199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buNone/>
            </a:pPr>
            <a:r>
              <a:rPr lang="en-GB" altLang="zh-CN" dirty="0" smtClean="0">
                <a:solidFill>
                  <a:srgbClr val="C86138"/>
                </a:solidFill>
              </a:rPr>
              <a:t>3GPP </a:t>
            </a:r>
            <a:r>
              <a:rPr lang="en-GB" altLang="zh-CN" b="1" dirty="0" smtClean="0">
                <a:solidFill>
                  <a:srgbClr val="C86138"/>
                </a:solidFill>
              </a:rPr>
              <a:t>TSG RAN Meeting #74</a:t>
            </a:r>
            <a:endParaRPr lang="zh-CN" altLang="zh-CN" dirty="0" smtClean="0">
              <a:solidFill>
                <a:srgbClr val="C86138"/>
              </a:solidFill>
            </a:endParaRPr>
          </a:p>
          <a:p>
            <a:pPr>
              <a:buNone/>
            </a:pPr>
            <a:r>
              <a:rPr lang="it-IT" altLang="zh-CN" dirty="0" smtClean="0">
                <a:solidFill>
                  <a:srgbClr val="C86138"/>
                </a:solidFill>
              </a:rPr>
              <a:t>Vienna, Austria, December 5 - 8, 2016</a:t>
            </a:r>
            <a:r>
              <a:rPr lang="en-GB" altLang="zh-CN" b="1" dirty="0" smtClean="0">
                <a:solidFill>
                  <a:srgbClr val="C86138"/>
                </a:solidFill>
              </a:rPr>
              <a:t> 	</a:t>
            </a:r>
            <a:endParaRPr kumimoji="0" lang="en-US" altLang="zh-CN" b="1" i="0" u="none" strike="noStrike" cap="none" normalizeH="0" baseline="0" dirty="0" smtClean="0">
              <a:ln>
                <a:noFill/>
              </a:ln>
              <a:solidFill>
                <a:srgbClr val="C86138"/>
              </a:solidFill>
              <a:effectLst/>
              <a:latin typeface="Arial" pitchFamily="34" charset="0"/>
              <a:ea typeface="宋体" pitchFamily="2" charset="-122"/>
              <a:cs typeface="Arial" pitchFamily="34" charset="0"/>
            </a:endParaRPr>
          </a:p>
          <a:p>
            <a:endParaRPr lang="en-US" altLang="zh-CN" sz="600" b="1" dirty="0" smtClean="0">
              <a:solidFill>
                <a:srgbClr val="C86138"/>
              </a:solidFill>
              <a:latin typeface="Arial" pitchFamily="34" charset="0"/>
              <a:ea typeface="宋体" pitchFamily="2" charset="-122"/>
              <a:cs typeface="Arial" pitchFamily="34" charset="0"/>
            </a:endParaRPr>
          </a:p>
          <a:p>
            <a:pPr>
              <a:buNone/>
            </a:pPr>
            <a:r>
              <a:rPr lang="en-US" altLang="zh-CN" sz="1600" b="1" dirty="0" smtClean="0">
                <a:solidFill>
                  <a:srgbClr val="C86138"/>
                </a:solidFill>
                <a:latin typeface="Arial" pitchFamily="34" charset="0"/>
                <a:ea typeface="宋体" pitchFamily="2" charset="-122"/>
                <a:cs typeface="Arial" pitchFamily="34" charset="0"/>
              </a:rPr>
              <a:t>Document for: Discussion</a:t>
            </a:r>
          </a:p>
          <a:p>
            <a:pPr>
              <a:buNone/>
            </a:pPr>
            <a:r>
              <a:rPr lang="en-US" altLang="zh-CN" sz="1600" b="1" dirty="0" smtClean="0">
                <a:solidFill>
                  <a:srgbClr val="C86138"/>
                </a:solidFill>
                <a:latin typeface="Arial" pitchFamily="34" charset="0"/>
                <a:ea typeface="宋体" pitchFamily="2" charset="-122"/>
                <a:cs typeface="Arial" pitchFamily="34" charset="0"/>
              </a:rPr>
              <a:t>Agenda Item: 10.1.4</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altLang="zh-CN" sz="2800" b="0" i="0" u="none" strike="noStrike" cap="none" normalizeH="0" baseline="0" dirty="0" smtClean="0">
              <a:ln>
                <a:noFill/>
              </a:ln>
              <a:solidFill>
                <a:srgbClr val="C86138"/>
              </a:solidFill>
              <a:effectLst/>
              <a:latin typeface="Arial" pitchFamily="34" charset="0"/>
              <a:ea typeface="宋体" pitchFamily="2" charset="-122"/>
              <a:cs typeface="宋体" pitchFamily="2" charset="-122"/>
            </a:endParaRPr>
          </a:p>
        </p:txBody>
      </p:sp>
      <p:sp>
        <p:nvSpPr>
          <p:cNvPr id="4" name="Rectangle 1"/>
          <p:cNvSpPr>
            <a:spLocks noChangeArrowheads="1"/>
          </p:cNvSpPr>
          <p:nvPr/>
        </p:nvSpPr>
        <p:spPr bwMode="auto">
          <a:xfrm>
            <a:off x="163033" y="2018963"/>
            <a:ext cx="4462395"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800" b="0" i="0" u="none" strike="noStrike" cap="none" normalizeH="0" baseline="0" smtClean="0">
                <a:ln>
                  <a:noFill/>
                </a:ln>
                <a:solidFill>
                  <a:srgbClr val="C86138"/>
                </a:solidFill>
                <a:effectLst/>
                <a:latin typeface="Arial" pitchFamily="34" charset="0"/>
                <a:ea typeface="宋体" pitchFamily="2" charset="-122"/>
                <a:cs typeface="宋体" pitchFamily="2" charset="-122"/>
              </a:rPr>
              <a:t>RP-162171</a:t>
            </a:r>
            <a:endParaRPr kumimoji="0" lang="zh-CN" altLang="zh-CN" sz="2800" b="0" i="0" u="none" strike="noStrike" cap="none" normalizeH="0" baseline="0" dirty="0" smtClean="0">
              <a:ln>
                <a:noFill/>
              </a:ln>
              <a:solidFill>
                <a:srgbClr val="C86138"/>
              </a:solidFill>
              <a:effectLst/>
              <a:latin typeface="Arial" pitchFamily="34" charset="0"/>
              <a:ea typeface="宋体" pitchFamily="2" charset="-122"/>
              <a:cs typeface="宋体" pitchFamily="2" charset="-122"/>
            </a:endParaRPr>
          </a:p>
        </p:txBody>
      </p:sp>
    </p:spTree>
  </p:cSld>
  <p:clrMapOvr>
    <a:masterClrMapping/>
  </p:clrMapOvr>
  <mc:AlternateContent xmlns:mc="http://schemas.openxmlformats.org/markup-compatibility/2006">
    <mc:Choice xmlns="" xmlns:p14="http://schemas.microsoft.com/office/powerpoint/2010/main" Requires="p14">
      <p:transition p14:dur="0" advClick="0"/>
    </mc:Choice>
    <mc:Fallback>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92231"/>
            <a:ext cx="2303836" cy="430887"/>
          </a:xfrm>
        </p:spPr>
        <p:txBody>
          <a:bodyPr/>
          <a:lstStyle/>
          <a:p>
            <a:r>
              <a:rPr lang="en-US" altLang="zh-CN" dirty="0" smtClean="0"/>
              <a:t>Justification</a:t>
            </a:r>
            <a:endParaRPr lang="en-US" dirty="0"/>
          </a:p>
        </p:txBody>
      </p:sp>
      <p:sp>
        <p:nvSpPr>
          <p:cNvPr id="3" name="Content Placeholder 2"/>
          <p:cNvSpPr>
            <a:spLocks noGrp="1"/>
          </p:cNvSpPr>
          <p:nvPr>
            <p:ph idx="1"/>
          </p:nvPr>
        </p:nvSpPr>
        <p:spPr/>
        <p:txBody>
          <a:bodyPr/>
          <a:lstStyle/>
          <a:p>
            <a:r>
              <a:rPr lang="en-GB" altLang="zh-CN" sz="2000" dirty="0" smtClean="0"/>
              <a:t>In 3GPP, the study of high power UE (HPUE) operation, i.e. power class 2, for TDD Band 41 has been completed under a SI (RP-160092), motivated by significant benefits in cell coverage and cell edge user throughput that are needed for and can be achieved for TDD networks with higher carrier frequency. During the study period the issues related to technical feasibility and regulations were addressed and a follow-on WI (RP-161221) will be finished in RAN#74.</a:t>
            </a:r>
            <a:endParaRPr lang="en-US" sz="2000" dirty="0" smtClean="0"/>
          </a:p>
          <a:p>
            <a:endParaRPr lang="en-GB" sz="2000" dirty="0" smtClean="0"/>
          </a:p>
          <a:p>
            <a:r>
              <a:rPr lang="en-GB" altLang="zh-CN" sz="2000" dirty="0" smtClean="0"/>
              <a:t>TDD Band 42, i.e. 3400 MHz - 3600 MHz, has been defined in 3GPP for several years and there are commercial deployments of this band in both Region 1 and Region 3. Given that it is a TDD band and the frequency is even higher than that of band 41, the need for power class 2 </a:t>
            </a:r>
            <a:r>
              <a:rPr lang="en-GB" altLang="zh-CN" sz="2000" dirty="0" err="1" smtClean="0"/>
              <a:t>UEs</a:t>
            </a:r>
            <a:r>
              <a:rPr lang="en-GB" altLang="zh-CN" sz="2000" dirty="0" smtClean="0"/>
              <a:t> is stronger to realize the desired benefits mentioned above. </a:t>
            </a:r>
            <a:endParaRPr lang="en-US" sz="2000" dirty="0"/>
          </a:p>
        </p:txBody>
      </p:sp>
    </p:spTree>
  </p:cSld>
  <p:clrMapOvr>
    <a:masterClrMapping/>
  </p:clrMapOvr>
  <mc:AlternateContent xmlns:mc="http://schemas.openxmlformats.org/markup-compatibility/2006">
    <mc:Choice xmlns="" xmlns:p14="http://schemas.microsoft.com/office/powerpoint/2010/main" Requires="p14">
      <p:transition p14:dur="0" advClick="0" advTm="8000"/>
    </mc:Choice>
    <mc:Fallback>
      <p:transition advClick="0" advTm="800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392231"/>
            <a:ext cx="1903085" cy="430887"/>
          </a:xfrm>
        </p:spPr>
        <p:txBody>
          <a:bodyPr/>
          <a:lstStyle/>
          <a:p>
            <a:r>
              <a:rPr lang="en-US" altLang="zh-CN" dirty="0" smtClean="0"/>
              <a:t>Objective </a:t>
            </a:r>
            <a:endParaRPr lang="zh-CN" altLang="en-US" dirty="0"/>
          </a:p>
        </p:txBody>
      </p:sp>
      <p:sp>
        <p:nvSpPr>
          <p:cNvPr id="3" name="内容占位符 2"/>
          <p:cNvSpPr>
            <a:spLocks noGrp="1"/>
          </p:cNvSpPr>
          <p:nvPr>
            <p:ph idx="1"/>
          </p:nvPr>
        </p:nvSpPr>
        <p:spPr/>
        <p:txBody>
          <a:bodyPr/>
          <a:lstStyle/>
          <a:p>
            <a:pPr hangingPunct="0"/>
            <a:r>
              <a:rPr lang="en-GB" altLang="zh-CN" dirty="0" smtClean="0"/>
              <a:t>Specify the RF requirements for Power Class 2 UE that are applicable to Band 42</a:t>
            </a:r>
            <a:endParaRPr lang="zh-CN" altLang="zh-CN" dirty="0" smtClean="0"/>
          </a:p>
          <a:p>
            <a:pPr lvl="1" fontAlgn="auto"/>
            <a:r>
              <a:rPr lang="en-GB" altLang="zh-CN" dirty="0" smtClean="0"/>
              <a:t>The requirements only cover single carrier UL operation for Band 42. </a:t>
            </a:r>
            <a:endParaRPr lang="zh-CN" altLang="zh-CN" dirty="0" smtClean="0"/>
          </a:p>
          <a:p>
            <a:pPr lvl="1" fontAlgn="auto"/>
            <a:r>
              <a:rPr lang="en-GB" altLang="zh-CN" dirty="0" smtClean="0"/>
              <a:t>Compatibility of Band 42 networks with the maximum power of 23dBm is to be specified (the mechanism in R4-1610826 should apply).</a:t>
            </a:r>
            <a:endParaRPr lang="zh-CN" altLang="zh-CN" dirty="0" smtClean="0"/>
          </a:p>
          <a:p>
            <a:pPr lvl="1"/>
            <a:r>
              <a:rPr lang="en-GB" altLang="zh-CN" dirty="0" smtClean="0"/>
              <a:t>Release independent issue is to be considered for Band 42 HPUE.</a:t>
            </a:r>
          </a:p>
          <a:p>
            <a:pPr lvl="1">
              <a:buNone/>
            </a:pPr>
            <a:r>
              <a:rPr lang="en-GB" altLang="zh-CN" dirty="0" smtClean="0"/>
              <a:t>	If needed, RAN2 to extend the signalling enhancement created for Band 41 HPUE to Band 42.</a:t>
            </a:r>
          </a:p>
          <a:p>
            <a:endParaRPr lang="en-GB" altLang="zh-CN" dirty="0" smtClean="0"/>
          </a:p>
          <a:p>
            <a:r>
              <a:rPr lang="en-GB" altLang="zh-CN" dirty="0" smtClean="0"/>
              <a:t>Specify performance requirements to enable single carrier UL operation for Power Class 2 UE that are applicable to Band 42</a:t>
            </a:r>
            <a:endParaRPr lang="zh-CN" altLang="en-US" dirty="0"/>
          </a:p>
        </p:txBody>
      </p:sp>
    </p:spTree>
  </p:cSld>
  <p:clrMapOvr>
    <a:masterClrMapping/>
  </p:clrMapOvr>
  <mc:AlternateContent xmlns:mc="http://schemas.openxmlformats.org/markup-compatibility/2006">
    <mc:Choice xmlns="" xmlns:p14="http://schemas.microsoft.com/office/powerpoint/2010/main" Requires="p14">
      <p:transition p14:dur="0" advClick="0" advTm="8000"/>
    </mc:Choice>
    <mc:Fallback>
      <p:transition advClick="0" advTm="8000"/>
    </mc:Fallback>
  </mc:AlternateContent>
</p:sld>
</file>

<file path=ppt/theme/theme1.xml><?xml version="1.0" encoding="utf-8"?>
<a:theme xmlns:a="http://schemas.openxmlformats.org/drawingml/2006/main" name="1_16-9 PPT Temp">
  <a:themeElements>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16-9 模板-Gray" id="{E084D7FC-E938-47E6-AA47-010E3945E919}" vid="{56FD3ECA-7F99-430C-9DEA-957950880660}"/>
    </a:ext>
  </a:extLst>
</a:theme>
</file>

<file path=ppt/theme/theme2.xml><?xml version="1.0" encoding="utf-8"?>
<a:theme xmlns:a="http://schemas.openxmlformats.org/drawingml/2006/main" name="2_默认设计模板">
  <a:themeElements>
    <a:clrScheme name="Module">
      <a:dk1>
        <a:sysClr val="windowText" lastClr="000000"/>
      </a:dk1>
      <a:lt1>
        <a:sysClr val="window" lastClr="FFFFFF"/>
      </a:lt1>
      <a:dk2>
        <a:srgbClr val="5A6378"/>
      </a:dk2>
      <a:lt2>
        <a:srgbClr val="D4D4D6"/>
      </a:lt2>
      <a:accent1>
        <a:srgbClr val="F0AD00"/>
      </a:accent1>
      <a:accent2>
        <a:srgbClr val="60B5CC"/>
      </a:accent2>
      <a:accent3>
        <a:srgbClr val="E66C7D"/>
      </a:accent3>
      <a:accent4>
        <a:srgbClr val="6BB76D"/>
      </a:accent4>
      <a:accent5>
        <a:srgbClr val="E88651"/>
      </a:accent5>
      <a:accent6>
        <a:srgbClr val="C64847"/>
      </a:accent6>
      <a:hlink>
        <a:srgbClr val="168BBA"/>
      </a:hlink>
      <a:folHlink>
        <a:srgbClr val="680000"/>
      </a:folHlink>
    </a:clrScheme>
    <a:fontScheme name="2_默认设计模板">
      <a:majorFont>
        <a:latin typeface="Arial"/>
        <a:ea typeface="黑体"/>
        <a:cs typeface=""/>
      </a:majorFont>
      <a:minorFont>
        <a:latin typeface="Arial"/>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lumMod val="85000"/>
          </a:schemeClr>
        </a:solidFill>
        <a:ln>
          <a:noFill/>
        </a:ln>
        <a:effectLst/>
        <a:extLst/>
      </a:spPr>
      <a:bodyPr vert="horz" wrap="square" lIns="0" tIns="0" rIns="0" bIns="0" numCol="1" rtlCol="0" anchor="ctr" anchorCtr="0" compatLnSpc="1">
        <a:prstTxWarp prst="textNoShape">
          <a:avLst/>
        </a:prstTxWarp>
      </a:bodyPr>
      <a:lstStyle>
        <a:defPPr algn="ctr">
          <a:buNone/>
          <a:defRPr dirty="0">
            <a:latin typeface="Arial" panose="020B0604020202020204" pitchFamily="34" charset="0"/>
            <a:ea typeface="华文细黑" panose="02010600040101010101" pitchFamily="2" charset="-122"/>
            <a:cs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txDef>
      <a:spPr>
        <a:noFill/>
      </a:spPr>
      <a:bodyPr wrap="none" rtlCol="0">
        <a:spAutoFit/>
      </a:bodyPr>
      <a:lstStyle>
        <a:defPPr marL="274638" indent="-274638">
          <a:spcBef>
            <a:spcPts val="600"/>
          </a:spcBef>
          <a:buClr>
            <a:schemeClr val="bg1">
              <a:lumMod val="50000"/>
            </a:schemeClr>
          </a:buClr>
          <a:buSzPct val="80000"/>
          <a:buFont typeface="Wingdings" pitchFamily="2" charset="2"/>
          <a:buChar char="l"/>
          <a:defRPr dirty="0" err="1" smtClean="0">
            <a:latin typeface="Arial" pitchFamily="34" charset="0"/>
            <a:ea typeface="华文细黑" pitchFamily="2" charset="-122"/>
            <a:cs typeface="Arial" pitchFamily="34" charset="0"/>
          </a:defRPr>
        </a:defPPr>
      </a:lstStyle>
    </a:txDef>
  </a:objectDefaults>
  <a:extraClrSchemeLst>
    <a:extraClrScheme>
      <a:clrScheme name="2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16-9 模板-Gray" id="{E084D7FC-E938-47E6-AA47-010E3945E919}" vid="{CD46EE07-394F-42D7-8252-5E7AD7A148D5}"/>
    </a:ext>
  </a:extLst>
</a:theme>
</file>

<file path=ppt/theme/theme3.xml><?xml version="1.0" encoding="utf-8"?>
<a:theme xmlns:a="http://schemas.openxmlformats.org/drawingml/2006/main" name="5_default">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16-9 模板-Gray" id="{E084D7FC-E938-47E6-AA47-010E3945E919}" vid="{6ED0E8CE-4234-444F-8F3F-B81082EADC5F}"/>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16-9 模板-Gray new</Template>
  <TotalTime>8599</TotalTime>
  <Words>255</Words>
  <Application>Microsoft Office PowerPoint</Application>
  <PresentationFormat>自定义</PresentationFormat>
  <Paragraphs>19</Paragraphs>
  <Slides>3</Slides>
  <Notes>0</Notes>
  <HiddenSlides>0</HiddenSlides>
  <MMClips>0</MMClips>
  <ScaleCrop>false</ScaleCrop>
  <HeadingPairs>
    <vt:vector size="4" baseType="variant">
      <vt:variant>
        <vt:lpstr>主题</vt:lpstr>
      </vt:variant>
      <vt:variant>
        <vt:i4>3</vt:i4>
      </vt:variant>
      <vt:variant>
        <vt:lpstr>幻灯片标题</vt:lpstr>
      </vt:variant>
      <vt:variant>
        <vt:i4>3</vt:i4>
      </vt:variant>
    </vt:vector>
  </HeadingPairs>
  <TitlesOfParts>
    <vt:vector size="6" baseType="lpstr">
      <vt:lpstr>1_16-9 PPT Temp</vt:lpstr>
      <vt:lpstr>2_默认设计模板</vt:lpstr>
      <vt:lpstr>5_default</vt:lpstr>
      <vt:lpstr>Motivation for new work item proposal on high power UE for LTE Band 42 Huawei, HiSilicon</vt:lpstr>
      <vt:lpstr>Justification</vt:lpstr>
      <vt:lpstr>Objective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5G测试联盟专题分析与建议</dc:title>
  <dc:creator>Wuwujun</dc:creator>
  <cp:lastModifiedBy>Leo</cp:lastModifiedBy>
  <cp:revision>843</cp:revision>
  <dcterms:created xsi:type="dcterms:W3CDTF">2016-03-01T06:13:35Z</dcterms:created>
  <dcterms:modified xsi:type="dcterms:W3CDTF">2016-11-29T01:48:00Z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(2)pY4GDiLe8oqACb1nl4pglzEDlJZKty2CUFJGZI8EzfKNbQeW7A3Q72EqOkX7My9KzQP2NtXj_x000d_ jxKaXgOHbrgFWeS1pao/VRcrPrQwuTPBkZp1fOJp/Xf2vYI2195zkRVPO7McHhljWqMUHT7v_x000d_ dXdfeg0/+KENREhENVch8MaIZmn2fsM0JwzsuBaJFegeaUOtE01BuzgB2V9P54qFzu4OvGuh_x000d_ w5iKg5TuV1+FYIN/Oc</vt:lpwstr>
  </property>
  <property fmtid="{D5CDD505-2E9C-101B-9397-08002B2CF9AE}" pid="3" name="_ms_pID_7253431">
    <vt:lpwstr>/ND/H98mPg0AONmBcm6+3ALojSGjtylUHgfSaVrE42KEbwT22CztbW_x000d_ zATFMdFjTRFSn40LAnWiq332XiNaaBGun15jDcGFZu4CLYHNGATbwdQVF3FjhUTyGjVSNM0V_x000d_ 98egp12j/O6uobRaoAgoPnvzoyIqTXrrgPWXHz0AbNgjkXkWYITzL0epUziIRZvzZWSPBKSu_x000d_ dxcgm9T9ysaGYo6J</vt:lpwstr>
  </property>
  <property fmtid="{D5CDD505-2E9C-101B-9397-08002B2CF9AE}" pid="4" name="_new_ms_pID_72543">
    <vt:lpwstr>(3)epobGLf1tZ6OpcyBhpLdJLKIulHwEPXN2tyllQrKHA0ZU24gCjcnKlSCQ5FSOzUFoNCaJmA7
DEkT8XKal6tycRXPIL16lLP6Wqs4DMoPd4vTOfTUkfIu6Hn436jXbE41L7bU6ZzFLkiC2mfx
RaSY/5B5BCwh1+3nZ+BiM6ZtToEj3UXancuAobg5ZitBKPnt53FLmfftc2f3sE8vhACsIVWL
jc9N/lOJKkw1eiMnhV</vt:lpwstr>
  </property>
  <property fmtid="{D5CDD505-2E9C-101B-9397-08002B2CF9AE}" pid="5" name="_new_ms_pID_725431">
    <vt:lpwstr>9JUDqHwhrl0PfvzsU+silll02dXhZZGrXg8GO+xBjXUulm9UXNMkBq
1mPlMx9hh/z2+JWY+x559OCWqjEKcxnUqjYH1g1iJZCjxXHpvGG4ur4Gl743bh+kSu0WAyHb
hW8PWiDgrLh2SzeZnK5VF+9e34uIe3rYGselWyvlzcDwF8JYYsGT+r4t5z2gHiSgRX+7hI5M
oMceI8aY+MigR4nbIQbVV3xMWki0VLxU81J3</vt:lpwstr>
  </property>
  <property fmtid="{D5CDD505-2E9C-101B-9397-08002B2CF9AE}" pid="6" name="_new_ms_pID_725432">
    <vt:lpwstr>/+iL5NhMFZftFHgCqERIRNOdarpcgrXKvSgf
4L02OQQUvMWi9/VBQq0lKeCli64Evw==</vt:lpwstr>
  </property>
  <property fmtid="{D5CDD505-2E9C-101B-9397-08002B2CF9AE}" pid="7" name="_2015_ms_pID_725343">
    <vt:lpwstr>(3)KonkHbJ6i8hkks3IbYKL5uC9s+F7ykHMEEjCLTtwzkQmb2lCskhm/CaY401/SLT0bPCjgAtp
1/WdqZHYJeQLNO9aPJ8ILAW+G4agJwMWTPuUagwhgFtBHOdg/Pm41uYATmF4yGKBVfAFiW6K
gF3+euqnkqqIECgt1YDRjeQsV1Ts9V/3stxZCeN1NQLCTX9eCxpSaTdTKCvIf/5R5IBrMETI
n81ujzWKBtb5GrOzAy</vt:lpwstr>
  </property>
  <property fmtid="{D5CDD505-2E9C-101B-9397-08002B2CF9AE}" pid="8" name="_2015_ms_pID_7253431">
    <vt:lpwstr>vaRgZuPGJFySVSsQjCQXbO8mydS0bzl5bpEoOFZNwEAWLvX+w9R/MQ
SnG+icLGOLHE18UsZKL2k7H9XweuybeQEAdUQf0uP2IEBs8Rk+pIAj4Q0vu0f5UyBNxVV63z
147wv0OoD5s8nmQ/mpPiYDotrEdG/ILCFz7vlh1hPT9rLkfS6pwbn+7bXCejYsyQWrc1Y08w
A7YHf5eQFTlhQL9CreYMi7j/+SxnMByuIaT9</vt:lpwstr>
  </property>
  <property fmtid="{D5CDD505-2E9C-101B-9397-08002B2CF9AE}" pid="9" name="_2015_ms_pID_7253432">
    <vt:lpwstr>6QWGVW2b84PGiuEauP8Op59h89qFX9UM0A5D
lOjKUzk7NF0LDJIkklZj6L1jtdFbCgVpgtizgKvXpkSNEgkQ8Ag=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1480132159</vt:lpwstr>
  </property>
</Properties>
</file>