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925" r:id="rId2"/>
  </p:sldMasterIdLst>
  <p:notesMasterIdLst>
    <p:notesMasterId r:id="rId12"/>
  </p:notesMasterIdLst>
  <p:handoutMasterIdLst>
    <p:handoutMasterId r:id="rId13"/>
  </p:handoutMasterIdLst>
  <p:sldIdLst>
    <p:sldId id="784" r:id="rId3"/>
    <p:sldId id="788" r:id="rId4"/>
    <p:sldId id="789" r:id="rId5"/>
    <p:sldId id="772" r:id="rId6"/>
    <p:sldId id="774" r:id="rId7"/>
    <p:sldId id="776" r:id="rId8"/>
    <p:sldId id="775" r:id="rId9"/>
    <p:sldId id="777" r:id="rId10"/>
    <p:sldId id="779" r:id="rId11"/>
  </p:sldIdLst>
  <p:sldSz cx="24385588" cy="14390688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1pPr>
    <a:lvl2pPr marL="456878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2pPr>
    <a:lvl3pPr marL="913756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3pPr>
    <a:lvl4pPr marL="1370634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4pPr>
    <a:lvl5pPr marL="1827514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5pPr>
    <a:lvl6pPr marL="2284390" algn="l" defTabSz="913756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6pPr>
    <a:lvl7pPr marL="2741267" algn="l" defTabSz="913756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7pPr>
    <a:lvl8pPr marL="3198141" algn="l" defTabSz="913756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8pPr>
    <a:lvl9pPr marL="3655021" algn="l" defTabSz="913756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533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0000FF"/>
    <a:srgbClr val="CCFFFF"/>
    <a:srgbClr val="99CCFF"/>
    <a:srgbClr val="000000"/>
    <a:srgbClr val="FF9933"/>
    <a:srgbClr val="700000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34" autoAdjust="0"/>
    <p:restoredTop sz="96866" autoAdjust="0"/>
  </p:normalViewPr>
  <p:slideViewPr>
    <p:cSldViewPr>
      <p:cViewPr varScale="1">
        <p:scale>
          <a:sx n="61" d="100"/>
          <a:sy n="61" d="100"/>
        </p:scale>
        <p:origin x="456" y="96"/>
      </p:cViewPr>
      <p:guideLst>
        <p:guide orient="horz" pos="4533"/>
        <p:guide pos="768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32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3BB2C-5943-467C-93FB-1355E5264CC8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28C59-C275-4B4E-8FB1-939D37DB9D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218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523875" y="685800"/>
            <a:ext cx="58102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88041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6878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3756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0634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7514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4390" algn="l" defTabSz="9137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67" algn="l" defTabSz="9137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41" algn="l" defTabSz="9137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21" algn="l" defTabSz="9137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752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Ask operator what is the typical configuration in real deployment</a:t>
            </a:r>
            <a:r>
              <a:rPr lang="en-US" altLang="zh-CN" baseline="0" dirty="0" smtClean="0"/>
              <a:t> for LTE?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62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Ask operator what is the typical configuration in real deployment</a:t>
            </a:r>
            <a:r>
              <a:rPr lang="en-US" altLang="zh-CN" baseline="0" dirty="0" smtClean="0"/>
              <a:t> for LTE?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832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Ask operator what is the typical configuration in real deployment</a:t>
            </a:r>
            <a:r>
              <a:rPr lang="en-US" altLang="zh-CN" baseline="0" dirty="0" smtClean="0"/>
              <a:t> for LTE?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348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Ask operator what is the typical configuration in real deployment</a:t>
            </a:r>
            <a:r>
              <a:rPr lang="en-US" altLang="zh-CN" baseline="0" dirty="0" smtClean="0"/>
              <a:t> for LTE?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4798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Ask operator what is the typical configuration in real deployment</a:t>
            </a:r>
            <a:r>
              <a:rPr lang="en-US" altLang="zh-CN" baseline="0" dirty="0" smtClean="0"/>
              <a:t> for LTE?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6227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24728" y="11730042"/>
            <a:ext cx="2036762" cy="160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643063"/>
            <a:ext cx="24385588" cy="799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9267490" y="8589966"/>
            <a:ext cx="4196612" cy="75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304" tIns="108652" rIns="217304" bIns="108652">
            <a:spAutoFit/>
          </a:bodyPr>
          <a:lstStyle/>
          <a:p>
            <a:pPr defTabSz="2174248" eaLnBrk="0" hangingPunct="0">
              <a:defRPr/>
            </a:pPr>
            <a:r>
              <a:rPr lang="en-US" altLang="zh-CN" sz="35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www.huawei.com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8114965" y="519115"/>
            <a:ext cx="3721629" cy="7887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17218" tIns="108603" rIns="217218" bIns="108603">
            <a:spAutoFit/>
          </a:bodyPr>
          <a:lstStyle/>
          <a:p>
            <a:pPr defTabSz="2174248" eaLnBrk="0" hangingPunct="0">
              <a:defRPr/>
            </a:pPr>
            <a:r>
              <a:rPr lang="en-US" altLang="zh-CN" sz="37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Security Level:</a:t>
            </a:r>
            <a:r>
              <a:rPr lang="zh-CN" altLang="en-US" sz="37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5249862" y="2776538"/>
            <a:ext cx="5249865" cy="105953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17343" tIns="108670" rIns="217343" bIns="108670">
            <a:spAutoFit/>
          </a:bodyPr>
          <a:lstStyle/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:40-47pt  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:26-30pt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en-US" altLang="zh-CN" sz="3100" dirty="0" err="1">
                <a:solidFill>
                  <a:srgbClr val="FFFFFF"/>
                </a:solidFill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LT Medium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Arial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:35-47pt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 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:24-28pt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</a:t>
            </a:r>
          </a:p>
          <a:p>
            <a:pPr algn="r" defTabSz="2174248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3100" dirty="0">
              <a:ea typeface="华文细黑" pitchFamily="2" charset="-122"/>
              <a:cs typeface="+mn-cs"/>
            </a:endParaRPr>
          </a:p>
        </p:txBody>
      </p:sp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697681" y="2921448"/>
            <a:ext cx="14144484" cy="3497739"/>
          </a:xfrm>
        </p:spPr>
        <p:txBody>
          <a:bodyPr/>
          <a:lstStyle>
            <a:lvl1pPr>
              <a:defRPr sz="116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4696" y="6679022"/>
            <a:ext cx="14148721" cy="1815491"/>
          </a:xfrm>
        </p:spPr>
        <p:txBody>
          <a:bodyPr lIns="217343" tIns="108670" rIns="217343" bIns="108670"/>
          <a:lstStyle>
            <a:lvl1pPr marL="0" indent="0">
              <a:buFont typeface="Wingdings" pitchFamily="2" charset="2"/>
              <a:buNone/>
              <a:defRPr sz="75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1824043" y="595315"/>
            <a:ext cx="5691187" cy="995362"/>
          </a:xfrm>
        </p:spPr>
        <p:txBody>
          <a:bodyPr lIns="217343" tIns="108670" rIns="217343" bIns="108670"/>
          <a:lstStyle>
            <a:lvl1pPr>
              <a:lnSpc>
                <a:spcPct val="100000"/>
              </a:lnSpc>
              <a:defRPr smtClean="0">
                <a:latin typeface="FrutigerNext LT Regular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0DE1B74-AB7E-40AF-84D4-BE12998C800D}" type="datetime1">
              <a:rPr lang="zh-CN" altLang="en-US"/>
              <a:pPr>
                <a:defRPr/>
              </a:pPr>
              <a:t>2016/11/29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904" y="2370808"/>
            <a:ext cx="21147086" cy="9875168"/>
          </a:xfrm>
        </p:spPr>
        <p:txBody>
          <a:bodyPr/>
          <a:lstStyle>
            <a:lvl1pPr>
              <a:defRPr sz="4800"/>
            </a:lvl1pPr>
            <a:lvl2pPr>
              <a:defRPr sz="3900"/>
            </a:lvl2pPr>
            <a:lvl3pPr>
              <a:defRPr sz="35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A532C2A1-E23D-4EBC-A06C-C7EE94BEF22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295" y="9247356"/>
            <a:ext cx="20727750" cy="2858153"/>
          </a:xfrm>
        </p:spPr>
        <p:txBody>
          <a:bodyPr anchor="t"/>
          <a:lstStyle>
            <a:lvl1pPr algn="l">
              <a:defRPr sz="11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295" y="6099393"/>
            <a:ext cx="20727750" cy="3147962"/>
          </a:xfrm>
        </p:spPr>
        <p:txBody>
          <a:bodyPr anchor="b"/>
          <a:lstStyle>
            <a:lvl1pPr marL="0" indent="0">
              <a:buNone/>
              <a:defRPr sz="5500"/>
            </a:lvl1pPr>
            <a:lvl2pPr marL="1239968" indent="0">
              <a:buNone/>
              <a:defRPr sz="5100"/>
            </a:lvl2pPr>
            <a:lvl3pPr marL="2479932" indent="0">
              <a:buNone/>
              <a:defRPr sz="4300"/>
            </a:lvl3pPr>
            <a:lvl4pPr marL="3719896" indent="0">
              <a:buNone/>
              <a:defRPr sz="3700"/>
            </a:lvl4pPr>
            <a:lvl5pPr marL="4959864" indent="0">
              <a:buNone/>
              <a:defRPr sz="3700"/>
            </a:lvl5pPr>
            <a:lvl6pPr marL="6199830" indent="0">
              <a:buNone/>
              <a:defRPr sz="3700"/>
            </a:lvl6pPr>
            <a:lvl7pPr marL="7439796" indent="0">
              <a:buNone/>
              <a:defRPr sz="3700"/>
            </a:lvl7pPr>
            <a:lvl8pPr marL="8679763" indent="0">
              <a:buNone/>
              <a:defRPr sz="3700"/>
            </a:lvl8pPr>
            <a:lvl9pPr marL="9919727" indent="0">
              <a:buNone/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AC26E697-7D38-4EA5-B5B3-20215055A1DD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2C25F16A-AA6B-4B54-ACAE-0FBFC4CA4F4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DA4E096-940C-4E66-9668-D090543A87C6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-5247324" y="2774880"/>
            <a:ext cx="5247326" cy="89056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01348" tIns="100674" rIns="201348" bIns="100674">
            <a:spAutoFit/>
          </a:bodyPr>
          <a:lstStyle/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:40-47pt  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:26-30pt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FrutigerNext LT Medium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Arial</a:t>
            </a: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5416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5416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:35-47pt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 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:24-28pt</a:t>
            </a: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</a:t>
            </a:r>
          </a:p>
          <a:p>
            <a:pPr algn="r" defTabSz="2015416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5416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5416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5416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2600" dirty="0">
              <a:ea typeface="华文细黑" pitchFamily="2" charset="-122"/>
              <a:cs typeface="+mn-cs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 userDrawn="1"/>
        </p:nvSpPr>
        <p:spPr bwMode="auto">
          <a:xfrm>
            <a:off x="24385592" y="2774888"/>
            <a:ext cx="5247326" cy="7505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01348" tIns="100674" rIns="201348" bIns="100674"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English title :40-47pt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Subtitle :26-30pt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 Color: Anti-White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Internal use of fonts: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FrutigerNext LT Medium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External use of font: Arial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/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/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Chinese title :35-47pt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Font: Bold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  Subtitle :24-28pt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 Color: Anti-White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Font: small bold</a:t>
            </a:r>
          </a:p>
          <a:p>
            <a:pPr algn="r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latin typeface="Arial" pitchFamily="34" charset="0"/>
              <a:ea typeface="华文细黑" pitchFamily="2" charset="-122"/>
              <a:cs typeface="+mn-cs"/>
            </a:endParaRPr>
          </a:p>
          <a:p>
            <a:pPr algn="r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latin typeface="Arial" pitchFamily="34" charset="0"/>
              <a:ea typeface="华文细黑" pitchFamily="2" charset="-122"/>
              <a:cs typeface="+mn-cs"/>
            </a:endParaRPr>
          </a:p>
          <a:p>
            <a:pPr algn="r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2600" dirty="0">
              <a:latin typeface="Arial" pitchFamily="34" charset="0"/>
              <a:ea typeface="华文细黑" pitchFamily="2" charset="-122"/>
              <a:cs typeface="+mn-cs"/>
            </a:endParaRPr>
          </a:p>
        </p:txBody>
      </p:sp>
      <p:pic>
        <p:nvPicPr>
          <p:cNvPr id="7" name="Picture 19" descr="封面元素2"/>
          <p:cNvPicPr>
            <a:picLocks noChangeAspect="1" noChangeArrowheads="1"/>
          </p:cNvPicPr>
          <p:nvPr userDrawn="1"/>
        </p:nvPicPr>
        <p:blipFill>
          <a:blip r:embed="rId2" cstate="print"/>
          <a:srcRect b="116"/>
          <a:stretch>
            <a:fillRect/>
          </a:stretch>
        </p:blipFill>
        <p:spPr bwMode="auto">
          <a:xfrm>
            <a:off x="16267" y="16659"/>
            <a:ext cx="24382336" cy="143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1743705" y="13028268"/>
            <a:ext cx="6128629" cy="63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01309" tIns="100655" rIns="201309" bIns="100655">
            <a:spAutoFit/>
          </a:bodyPr>
          <a:lstStyle/>
          <a:p>
            <a:pPr defTabSz="2015416" eaLnBrk="0" hangingPunct="0">
              <a:defRPr/>
            </a:pPr>
            <a:r>
              <a:rPr lang="en-US" altLang="zh-CN" sz="2800" b="1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500" b="1" dirty="0"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828921" y="3780909"/>
            <a:ext cx="14150677" cy="3497739"/>
          </a:xfrm>
        </p:spPr>
        <p:txBody>
          <a:bodyPr/>
          <a:lstStyle>
            <a:lvl1pPr algn="ctr">
              <a:defRPr sz="1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5024" y="7538501"/>
            <a:ext cx="14154584" cy="1815491"/>
          </a:xfrm>
        </p:spPr>
        <p:txBody>
          <a:bodyPr lIns="201348" tIns="100674" rIns="201348" bIns="100674"/>
          <a:lstStyle>
            <a:lvl1pPr marL="0" indent="0" algn="ctr">
              <a:buFont typeface="Wingdings" pitchFamily="2" charset="2"/>
              <a:buNone/>
              <a:defRPr sz="73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33483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9" descr="d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" y="13061952"/>
            <a:ext cx="24403049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815531" y="13511214"/>
            <a:ext cx="7584270" cy="75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304" tIns="108652" rIns="217304" bIns="108652">
            <a:spAutoFit/>
          </a:bodyPr>
          <a:lstStyle/>
          <a:p>
            <a:pPr defTabSz="2174248" eaLnBrk="0" hangingPunct="0">
              <a:defRPr/>
            </a:pPr>
            <a:r>
              <a:rPr lang="en-US" altLang="zh-CN" sz="3500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900" dirty="0">
              <a:ea typeface="MS PGothic" pitchFamily="34" charset="-128"/>
              <a:cs typeface="+mn-cs"/>
            </a:endParaRPr>
          </a:p>
        </p:txBody>
      </p:sp>
      <p:pic>
        <p:nvPicPr>
          <p:cNvPr id="2052" name="Picture 9" descr="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024728" y="13427079"/>
            <a:ext cx="3497261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64029" y="13617583"/>
            <a:ext cx="5592764" cy="95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3500">
                <a:solidFill>
                  <a:srgbClr val="000000"/>
                </a:solidFill>
                <a:latin typeface="FrutigerNext LT Bold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54F90A7-26EC-4FCB-B5D9-E53C8B73F054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39901" y="901703"/>
            <a:ext cx="20656548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343" tIns="108670" rIns="217343" bIns="10867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9672519" y="13511213"/>
            <a:ext cx="4638546" cy="7579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17218" tIns="108603" rIns="217218" bIns="108603">
            <a:spAutoFit/>
          </a:bodyPr>
          <a:lstStyle/>
          <a:p>
            <a:pPr defTabSz="2174248" eaLnBrk="0" hangingPunct="0">
              <a:defRPr/>
            </a:pPr>
            <a:r>
              <a:rPr lang="en-US" altLang="zh-CN" sz="3500" dirty="0" smtClean="0">
                <a:latin typeface="FrutigerNext LT Bold" pitchFamily="20" charset="0"/>
                <a:ea typeface="MS PGothic" pitchFamily="34" charset="-128"/>
                <a:cs typeface="+mn-cs"/>
              </a:rPr>
              <a:t>Huawei Confidential</a:t>
            </a:r>
            <a:endParaRPr lang="en-US" altLang="zh-CN" sz="3500" dirty="0">
              <a:latin typeface="FrutigerNext LT Bold" pitchFamily="20" charset="0"/>
              <a:ea typeface="MS PGothic" pitchFamily="34" charset="-128"/>
              <a:cs typeface="+mn-cs"/>
            </a:endParaRP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5089519" y="1109668"/>
            <a:ext cx="4919661" cy="1113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304" tIns="108652" rIns="217304" bIns="108652"/>
          <a:lstStyle/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:32-35pt 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R153 G0 B0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 LT Medium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 Arial</a:t>
            </a:r>
          </a:p>
          <a:p>
            <a:pPr algn="r" defTabSz="2174248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:30-32pt 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R153 G0 B0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英文正文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:20-22pt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子目录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(2-5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级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) :18pt  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黑色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 LT Regular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 Arial</a:t>
            </a:r>
          </a:p>
          <a:p>
            <a:pPr algn="r" defTabSz="2174248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中文正文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:18-20pt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子目录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(2-5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级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):18pt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黑色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 </a:t>
            </a: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ea typeface="华文细黑" pitchFamily="2" charset="-122"/>
              <a:cs typeface="+mn-cs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24533226" y="2989267"/>
            <a:ext cx="2798763" cy="420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304" tIns="108652" rIns="217304" bIns="108652"/>
          <a:lstStyle/>
          <a:p>
            <a:pPr defTabSz="2174248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配色参考方案：</a:t>
            </a:r>
          </a:p>
          <a:p>
            <a:pPr defTabSz="2174248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建议同一页面内不超过四种颜色，以下是</a:t>
            </a:r>
            <a:r>
              <a:rPr lang="en-US" altLang="zh-CN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13</a:t>
            </a: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组配色方案，同一页面内只选择一组使用。（仅供参考）</a:t>
            </a:r>
          </a:p>
          <a:p>
            <a:pPr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24533226" y="-128587"/>
            <a:ext cx="2798763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304" tIns="108652" rIns="217304" bIns="108652"/>
          <a:lstStyle/>
          <a:p>
            <a:pPr defTabSz="2174248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客户或者合作伙伴的标志放在右上角</a:t>
            </a:r>
            <a:r>
              <a:rPr lang="en-US" altLang="zh-CN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.</a:t>
            </a:r>
          </a:p>
          <a:p>
            <a:pPr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4248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059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4" y="3446466"/>
            <a:ext cx="21147086" cy="879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379" tIns="108689" rIns="217379" bIns="1086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24720551" y="10439593"/>
            <a:ext cx="2451101" cy="839409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247950" tIns="123976" rIns="247950" bIns="123976" anchor="ctr">
            <a:spAutoFit/>
          </a:bodyPr>
          <a:lstStyle/>
          <a:p>
            <a:pPr>
              <a:defRPr/>
            </a:pPr>
            <a:endParaRPr lang="zh-CN" altLang="en-US" sz="3700" dirty="0">
              <a:solidFill>
                <a:srgbClr val="FFFFFF"/>
              </a:solidFill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grpSp>
        <p:nvGrpSpPr>
          <p:cNvPr id="2061" name="Group 81"/>
          <p:cNvGrpSpPr>
            <a:grpSpLocks/>
          </p:cNvGrpSpPr>
          <p:nvPr/>
        </p:nvGrpSpPr>
        <p:grpSpPr bwMode="auto">
          <a:xfrm>
            <a:off x="24949150" y="7950206"/>
            <a:ext cx="1971675" cy="387350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2" name="Group 86"/>
          <p:cNvGrpSpPr>
            <a:grpSpLocks/>
          </p:cNvGrpSpPr>
          <p:nvPr/>
        </p:nvGrpSpPr>
        <p:grpSpPr bwMode="auto">
          <a:xfrm>
            <a:off x="24949150" y="8404230"/>
            <a:ext cx="1971675" cy="385764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3" name="Group 91"/>
          <p:cNvGrpSpPr>
            <a:grpSpLocks/>
          </p:cNvGrpSpPr>
          <p:nvPr/>
        </p:nvGrpSpPr>
        <p:grpSpPr bwMode="auto">
          <a:xfrm>
            <a:off x="24949150" y="8856665"/>
            <a:ext cx="1971675" cy="3857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4" name="Group 96"/>
          <p:cNvGrpSpPr>
            <a:grpSpLocks/>
          </p:cNvGrpSpPr>
          <p:nvPr/>
        </p:nvGrpSpPr>
        <p:grpSpPr bwMode="auto">
          <a:xfrm>
            <a:off x="24949150" y="7497770"/>
            <a:ext cx="1971675" cy="395286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5" name="Group 101"/>
          <p:cNvGrpSpPr>
            <a:grpSpLocks/>
          </p:cNvGrpSpPr>
          <p:nvPr/>
        </p:nvGrpSpPr>
        <p:grpSpPr bwMode="auto">
          <a:xfrm>
            <a:off x="24949150" y="9615496"/>
            <a:ext cx="1971675" cy="382585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6" name="Group 106"/>
          <p:cNvGrpSpPr>
            <a:grpSpLocks/>
          </p:cNvGrpSpPr>
          <p:nvPr/>
        </p:nvGrpSpPr>
        <p:grpSpPr bwMode="auto">
          <a:xfrm>
            <a:off x="24949150" y="10069518"/>
            <a:ext cx="1971675" cy="38100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7" name="Group 111"/>
          <p:cNvGrpSpPr>
            <a:grpSpLocks/>
          </p:cNvGrpSpPr>
          <p:nvPr/>
        </p:nvGrpSpPr>
        <p:grpSpPr bwMode="auto">
          <a:xfrm>
            <a:off x="24949150" y="10521956"/>
            <a:ext cx="1971675" cy="382585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8" name="Group 116"/>
          <p:cNvGrpSpPr>
            <a:grpSpLocks/>
          </p:cNvGrpSpPr>
          <p:nvPr/>
        </p:nvGrpSpPr>
        <p:grpSpPr bwMode="auto">
          <a:xfrm>
            <a:off x="24949150" y="11277603"/>
            <a:ext cx="1971675" cy="381003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9" name="Group 121"/>
          <p:cNvGrpSpPr>
            <a:grpSpLocks/>
          </p:cNvGrpSpPr>
          <p:nvPr/>
        </p:nvGrpSpPr>
        <p:grpSpPr bwMode="auto">
          <a:xfrm>
            <a:off x="24949150" y="11730045"/>
            <a:ext cx="1971675" cy="382585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0" name="Group 126"/>
          <p:cNvGrpSpPr>
            <a:grpSpLocks/>
          </p:cNvGrpSpPr>
          <p:nvPr/>
        </p:nvGrpSpPr>
        <p:grpSpPr bwMode="auto">
          <a:xfrm>
            <a:off x="24949150" y="12182481"/>
            <a:ext cx="1971675" cy="382585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1" name="Group 131"/>
          <p:cNvGrpSpPr>
            <a:grpSpLocks/>
          </p:cNvGrpSpPr>
          <p:nvPr/>
        </p:nvGrpSpPr>
        <p:grpSpPr bwMode="auto">
          <a:xfrm>
            <a:off x="24949150" y="12938131"/>
            <a:ext cx="1971675" cy="382585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2" name="Group 136"/>
          <p:cNvGrpSpPr>
            <a:grpSpLocks/>
          </p:cNvGrpSpPr>
          <p:nvPr/>
        </p:nvGrpSpPr>
        <p:grpSpPr bwMode="auto">
          <a:xfrm>
            <a:off x="24949150" y="13412795"/>
            <a:ext cx="1971675" cy="382585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3" name="Group 141"/>
          <p:cNvGrpSpPr>
            <a:grpSpLocks/>
          </p:cNvGrpSpPr>
          <p:nvPr/>
        </p:nvGrpSpPr>
        <p:grpSpPr bwMode="auto">
          <a:xfrm>
            <a:off x="24949150" y="13879516"/>
            <a:ext cx="1971675" cy="387350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5" r:id="rId4"/>
    <p:sldLayoutId id="2147483806" r:id="rId5"/>
    <p:sldLayoutId id="2147483927" r:id="rId6"/>
  </p:sldLayoutIdLst>
  <p:hf sldNum="0" hdr="0" ftr="0"/>
  <p:txStyles>
    <p:titleStyle>
      <a:lvl1pPr algn="l" defTabSz="2173340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+mj-lt"/>
          <a:ea typeface="+mj-ea"/>
          <a:cs typeface="+mj-cs"/>
        </a:defRPr>
      </a:lvl1pPr>
      <a:lvl2pPr algn="l" defTabSz="2173340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2pPr>
      <a:lvl3pPr algn="l" defTabSz="2173340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3pPr>
      <a:lvl4pPr algn="l" defTabSz="2173340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4pPr>
      <a:lvl5pPr algn="l" defTabSz="2173340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5pPr>
      <a:lvl6pPr marL="1239968" algn="l" defTabSz="2174248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6pPr>
      <a:lvl7pPr marL="2479932" algn="l" defTabSz="2174248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7pPr>
      <a:lvl8pPr marL="3719896" algn="l" defTabSz="2174248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8pPr>
      <a:lvl9pPr marL="4959864" algn="l" defTabSz="2174248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9pPr>
    </p:titleStyle>
    <p:bodyStyle>
      <a:lvl1pPr marL="812227" indent="-812227" algn="l" defTabSz="217334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5500" b="1">
          <a:solidFill>
            <a:schemeClr val="tx1"/>
          </a:solidFill>
          <a:latin typeface="+mn-lt"/>
          <a:ea typeface="+mn-ea"/>
          <a:cs typeface="+mn-cs"/>
        </a:defRPr>
      </a:lvl1pPr>
      <a:lvl2pPr marL="1768815" indent="-678972" algn="l" defTabSz="217334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 sz="4700">
          <a:solidFill>
            <a:schemeClr val="tx1"/>
          </a:solidFill>
          <a:latin typeface="+mn-lt"/>
          <a:ea typeface="+mn-ea"/>
        </a:defRPr>
      </a:lvl2pPr>
      <a:lvl3pPr marL="2720646" indent="-545716" algn="l" defTabSz="217334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4300">
          <a:solidFill>
            <a:schemeClr val="tx1"/>
          </a:solidFill>
          <a:latin typeface="FrutigerNext LT Light" pitchFamily="34" charset="0"/>
          <a:ea typeface="+mn-ea"/>
        </a:defRPr>
      </a:lvl3pPr>
      <a:lvl4pPr marL="3800971" indent="-540954" algn="l" defTabSz="217334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3700">
          <a:solidFill>
            <a:schemeClr val="tx1"/>
          </a:solidFill>
          <a:latin typeface="+mj-lt"/>
          <a:ea typeface="+mn-ea"/>
        </a:defRPr>
      </a:lvl4pPr>
      <a:lvl5pPr marL="4890815" indent="-545716" algn="l" defTabSz="2173340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5pPr>
      <a:lvl6pPr marL="6130944" indent="-546793" algn="l" defTabSz="217424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6pPr>
      <a:lvl7pPr marL="7370910" indent="-546793" algn="l" defTabSz="217424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7pPr>
      <a:lvl8pPr marL="8610876" indent="-546793" algn="l" defTabSz="217424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8pPr>
      <a:lvl9pPr marL="9850845" indent="-546793" algn="l" defTabSz="217424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39968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479932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719896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4959864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199830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439796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8679763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9919727" algn="l" defTabSz="2479932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35" name="文本框 19"/>
          <p:cNvSpPr txBox="1">
            <a:spLocks noChangeArrowheads="1"/>
          </p:cNvSpPr>
          <p:nvPr/>
        </p:nvSpPr>
        <p:spPr bwMode="auto">
          <a:xfrm>
            <a:off x="1739561" y="13571218"/>
            <a:ext cx="4396517" cy="54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59470" tIns="79735" rIns="159470" bIns="79735">
            <a:spAutoFit/>
          </a:bodyPr>
          <a:lstStyle>
            <a:lvl1pPr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39211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784225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174750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56686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0240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4812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29384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3956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400">
                <a:solidFill>
                  <a:srgbClr val="000000"/>
                </a:solidFill>
                <a:latin typeface="FrutigerNext LT Bold" pitchFamily="20" charset="0"/>
                <a:ea typeface="MS PGothic" pitchFamily="34" charset="-128"/>
                <a:cs typeface="+mn-cs"/>
              </a:rPr>
              <a:t>HISILICON SEMICONDUCTOR</a:t>
            </a:r>
          </a:p>
        </p:txBody>
      </p:sp>
      <p:grpSp>
        <p:nvGrpSpPr>
          <p:cNvPr id="3" name="组合 21"/>
          <p:cNvGrpSpPr>
            <a:grpSpLocks/>
          </p:cNvGrpSpPr>
          <p:nvPr/>
        </p:nvGrpSpPr>
        <p:grpSpPr bwMode="auto">
          <a:xfrm>
            <a:off x="1" y="13044892"/>
            <a:ext cx="24385588" cy="1332471"/>
            <a:chOff x="0" y="3920"/>
            <a:chExt cx="7682" cy="400"/>
          </a:xfrm>
        </p:grpSpPr>
        <p:pic>
          <p:nvPicPr>
            <p:cNvPr id="1084438" name="图片 22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39" name="图片 23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40" name="图片 24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84441" name="文本框 25"/>
          <p:cNvSpPr txBox="1">
            <a:spLocks noChangeArrowheads="1"/>
          </p:cNvSpPr>
          <p:nvPr/>
        </p:nvSpPr>
        <p:spPr bwMode="auto">
          <a:xfrm>
            <a:off x="1739566" y="13551231"/>
            <a:ext cx="5551992" cy="54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59470" tIns="79735" rIns="159470" bIns="79735">
            <a:spAutoFit/>
          </a:bodyPr>
          <a:lstStyle>
            <a:lvl1pPr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39211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784225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174750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56686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0240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4812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29384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3956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solidFill>
                  <a:srgbClr val="000000"/>
                </a:solidFill>
                <a:ea typeface="MS PGothic" pitchFamily="34" charset="-128"/>
                <a:cs typeface="+mn-cs"/>
              </a:rPr>
              <a:t>HUAWEI TECHNOLOGIES CO., LTD.</a:t>
            </a:r>
          </a:p>
        </p:txBody>
      </p:sp>
      <p:sp>
        <p:nvSpPr>
          <p:cNvPr id="1084442" name="矩形 26"/>
          <p:cNvSpPr>
            <a:spLocks noChangeArrowheads="1"/>
          </p:cNvSpPr>
          <p:nvPr/>
        </p:nvSpPr>
        <p:spPr bwMode="auto">
          <a:xfrm>
            <a:off x="15817939" y="13421330"/>
            <a:ext cx="2818850" cy="231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595976" eaLnBrk="0" hangingPunct="0">
              <a:lnSpc>
                <a:spcPct val="85000"/>
              </a:lnSpc>
            </a:pPr>
            <a:endParaRPr lang="de-DE" sz="2000" dirty="0">
              <a:ea typeface="MS PGothic" pitchFamily="34" charset="-128"/>
              <a:cs typeface="+mn-cs"/>
            </a:endParaRPr>
          </a:p>
          <a:p>
            <a:pPr defTabSz="1595976" eaLnBrk="0" hangingPunct="0">
              <a:lnSpc>
                <a:spcPct val="85000"/>
              </a:lnSpc>
            </a:pPr>
            <a:r>
              <a:rPr lang="de-DE" sz="2000" dirty="0" smtClean="0">
                <a:ea typeface="MS PGothic" pitchFamily="34" charset="-128"/>
                <a:cs typeface="+mn-cs"/>
              </a:rPr>
              <a:t>Page </a:t>
            </a:r>
            <a:fld id="{5463DFCB-84A2-4560-B35F-1EF11B20E7DD}" type="slidenum">
              <a:rPr lang="de-DE" sz="2000" smtClean="0">
                <a:ea typeface="MS PGothic" pitchFamily="34" charset="-128"/>
                <a:cs typeface="+mn-cs"/>
              </a:rPr>
              <a:pPr defTabSz="1595976" eaLnBrk="0" hangingPunct="0">
                <a:lnSpc>
                  <a:spcPct val="85000"/>
                </a:lnSpc>
              </a:pPr>
              <a:t>‹#›</a:t>
            </a:fld>
            <a:endParaRPr lang="en-GB" sz="2000" dirty="0">
              <a:ea typeface="MS PGothic" pitchFamily="34" charset="-128"/>
              <a:cs typeface="+mn-cs"/>
            </a:endParaRPr>
          </a:p>
        </p:txBody>
      </p:sp>
      <p:sp>
        <p:nvSpPr>
          <p:cNvPr id="1084444" name="矩形 28"/>
          <p:cNvSpPr>
            <a:spLocks noGrp="1" noChangeArrowheads="1"/>
          </p:cNvSpPr>
          <p:nvPr>
            <p:ph type="title"/>
          </p:nvPr>
        </p:nvSpPr>
        <p:spPr bwMode="auto">
          <a:xfrm>
            <a:off x="1218969" y="576295"/>
            <a:ext cx="21947664" cy="2398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6090" tIns="93045" rIns="186090" bIns="930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84445" name="矩形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8969" y="3357837"/>
            <a:ext cx="21947664" cy="949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6090" tIns="93045" rIns="186090" bIns="930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2" name="矩形​​ 1"/>
          <p:cNvSpPr/>
          <p:nvPr/>
        </p:nvSpPr>
        <p:spPr bwMode="auto">
          <a:xfrm>
            <a:off x="21314420" y="13047557"/>
            <a:ext cx="1462754" cy="1343131"/>
          </a:xfrm>
          <a:prstGeom prst="rect">
            <a:avLst/>
          </a:prstGeom>
          <a:solidFill>
            <a:srgbClr val="E4E4E4"/>
          </a:solidFill>
          <a:ln>
            <a:noFill/>
          </a:ln>
          <a:effectLst/>
        </p:spPr>
        <p:txBody>
          <a:bodyPr vert="horz" wrap="square" lIns="186090" tIns="93045" rIns="186090" bIns="93045" numCol="1" rtlCol="0" anchor="t" anchorCtr="0" compatLnSpc="1">
            <a:prstTxWarp prst="textNoShape">
              <a:avLst/>
            </a:prstTxWarp>
          </a:bodyPr>
          <a:lstStyle/>
          <a:p>
            <a:pPr defTabSz="1860895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3700" b="1" smtClean="0">
              <a:ea typeface="宋体" pitchFamily="2" charset="-122"/>
              <a:cs typeface="+mn-cs"/>
            </a:endParaRPr>
          </a:p>
        </p:txBody>
      </p:sp>
      <p:pic>
        <p:nvPicPr>
          <p:cNvPr id="14" name="Picture 2" descr="C:\Users\l00228727\Desktop\未标题-2-恢复的.png"/>
          <p:cNvPicPr>
            <a:picLocks noChangeAspect="1" noChangeArrowheads="1"/>
          </p:cNvPicPr>
          <p:nvPr userDrawn="1"/>
        </p:nvPicPr>
        <p:blipFill>
          <a:blip r:embed="rId4" cstate="print"/>
          <a:srcRect l="10943" b="18077"/>
          <a:stretch>
            <a:fillRect/>
          </a:stretch>
        </p:blipFill>
        <p:spPr bwMode="auto">
          <a:xfrm>
            <a:off x="20896487" y="12961602"/>
            <a:ext cx="1422126" cy="1261829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+mj-ea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6100" b="1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6100" b="1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6100" b="1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6100" b="1">
          <a:solidFill>
            <a:srgbClr val="990000"/>
          </a:solidFill>
          <a:latin typeface="Arial" charset="0"/>
          <a:ea typeface="黑体" pitchFamily="2" charset="-122"/>
        </a:defRPr>
      </a:lvl5pPr>
      <a:lvl6pPr marL="930448" algn="l" rtl="0" fontAlgn="base">
        <a:spcBef>
          <a:spcPct val="0"/>
        </a:spcBef>
        <a:spcAft>
          <a:spcPct val="0"/>
        </a:spcAft>
        <a:defRPr sz="6100" b="1">
          <a:solidFill>
            <a:srgbClr val="990000"/>
          </a:solidFill>
          <a:latin typeface="Arial" charset="0"/>
          <a:ea typeface="黑体" pitchFamily="2" charset="-122"/>
        </a:defRPr>
      </a:lvl6pPr>
      <a:lvl7pPr marL="1860895" algn="l" rtl="0" fontAlgn="base">
        <a:spcBef>
          <a:spcPct val="0"/>
        </a:spcBef>
        <a:spcAft>
          <a:spcPct val="0"/>
        </a:spcAft>
        <a:defRPr sz="6100" b="1">
          <a:solidFill>
            <a:srgbClr val="990000"/>
          </a:solidFill>
          <a:latin typeface="Arial" charset="0"/>
          <a:ea typeface="黑体" pitchFamily="2" charset="-122"/>
        </a:defRPr>
      </a:lvl7pPr>
      <a:lvl8pPr marL="2791343" algn="l" rtl="0" fontAlgn="base">
        <a:spcBef>
          <a:spcPct val="0"/>
        </a:spcBef>
        <a:spcAft>
          <a:spcPct val="0"/>
        </a:spcAft>
        <a:defRPr sz="6100" b="1">
          <a:solidFill>
            <a:srgbClr val="990000"/>
          </a:solidFill>
          <a:latin typeface="Arial" charset="0"/>
          <a:ea typeface="黑体" pitchFamily="2" charset="-122"/>
        </a:defRPr>
      </a:lvl8pPr>
      <a:lvl9pPr marL="3721791" algn="l" rtl="0" fontAlgn="base">
        <a:spcBef>
          <a:spcPct val="0"/>
        </a:spcBef>
        <a:spcAft>
          <a:spcPct val="0"/>
        </a:spcAft>
        <a:defRPr sz="6100" b="1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697836" indent="-697836" algn="l" rtl="0" fontAlgn="base">
        <a:spcBef>
          <a:spcPct val="20000"/>
        </a:spcBef>
        <a:spcAft>
          <a:spcPct val="0"/>
        </a:spcAft>
        <a:buChar char="•"/>
        <a:defRPr sz="4900">
          <a:solidFill>
            <a:schemeClr val="tx1"/>
          </a:solidFill>
          <a:latin typeface="+mn-lt"/>
          <a:ea typeface="+mn-ea"/>
          <a:cs typeface="+mn-cs"/>
        </a:defRPr>
      </a:lvl1pPr>
      <a:lvl2pPr marL="1511978" indent="-581530" algn="l" rtl="0" fontAlgn="base">
        <a:spcBef>
          <a:spcPct val="20000"/>
        </a:spcBef>
        <a:spcAft>
          <a:spcPct val="0"/>
        </a:spcAft>
        <a:buChar char="–"/>
        <a:defRPr sz="4100">
          <a:solidFill>
            <a:schemeClr val="tx1"/>
          </a:solidFill>
          <a:latin typeface="+mn-lt"/>
          <a:ea typeface="+mn-ea"/>
        </a:defRPr>
      </a:lvl2pPr>
      <a:lvl3pPr marL="2326119" indent="-465224" algn="l" rtl="0" fontAlgn="base">
        <a:spcBef>
          <a:spcPct val="20000"/>
        </a:spcBef>
        <a:spcAft>
          <a:spcPct val="0"/>
        </a:spcAft>
        <a:buChar char="•"/>
        <a:defRPr sz="3700">
          <a:solidFill>
            <a:schemeClr val="tx1"/>
          </a:solidFill>
          <a:latin typeface="+mn-lt"/>
          <a:ea typeface="+mn-ea"/>
        </a:defRPr>
      </a:lvl3pPr>
      <a:lvl4pPr marL="3256567" indent="-465224" algn="l" rtl="0" fontAlgn="base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  <a:ea typeface="+mn-ea"/>
        </a:defRPr>
      </a:lvl4pPr>
      <a:lvl5pPr marL="4187015" indent="-465224" algn="l" rtl="0" fontAlgn="base">
        <a:spcBef>
          <a:spcPct val="20000"/>
        </a:spcBef>
        <a:spcAft>
          <a:spcPct val="0"/>
        </a:spcAft>
        <a:buChar char="»"/>
        <a:defRPr sz="3300">
          <a:solidFill>
            <a:schemeClr val="tx1"/>
          </a:solidFill>
          <a:latin typeface="+mn-lt"/>
          <a:ea typeface="+mn-ea"/>
        </a:defRPr>
      </a:lvl5pPr>
      <a:lvl6pPr marL="5117462" indent="-465224" algn="l" rtl="0" fontAlgn="base">
        <a:spcBef>
          <a:spcPct val="20000"/>
        </a:spcBef>
        <a:spcAft>
          <a:spcPct val="0"/>
        </a:spcAft>
        <a:buChar char="»"/>
        <a:defRPr sz="4100">
          <a:solidFill>
            <a:schemeClr val="tx1"/>
          </a:solidFill>
          <a:latin typeface="+mn-lt"/>
          <a:ea typeface="+mn-ea"/>
        </a:defRPr>
      </a:lvl6pPr>
      <a:lvl7pPr marL="6047910" indent="-465224" algn="l" rtl="0" fontAlgn="base">
        <a:spcBef>
          <a:spcPct val="20000"/>
        </a:spcBef>
        <a:spcAft>
          <a:spcPct val="0"/>
        </a:spcAft>
        <a:buChar char="»"/>
        <a:defRPr sz="4100">
          <a:solidFill>
            <a:schemeClr val="tx1"/>
          </a:solidFill>
          <a:latin typeface="+mn-lt"/>
          <a:ea typeface="+mn-ea"/>
        </a:defRPr>
      </a:lvl7pPr>
      <a:lvl8pPr marL="6978358" indent="-465224" algn="l" rtl="0" fontAlgn="base">
        <a:spcBef>
          <a:spcPct val="20000"/>
        </a:spcBef>
        <a:spcAft>
          <a:spcPct val="0"/>
        </a:spcAft>
        <a:buChar char="»"/>
        <a:defRPr sz="4100">
          <a:solidFill>
            <a:schemeClr val="tx1"/>
          </a:solidFill>
          <a:latin typeface="+mn-lt"/>
          <a:ea typeface="+mn-ea"/>
        </a:defRPr>
      </a:lvl8pPr>
      <a:lvl9pPr marL="7908806" indent="-465224" algn="l" rtl="0" fontAlgn="base">
        <a:spcBef>
          <a:spcPct val="20000"/>
        </a:spcBef>
        <a:spcAft>
          <a:spcPct val="0"/>
        </a:spcAft>
        <a:buChar char="»"/>
        <a:defRPr sz="4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30448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60895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91343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721791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52239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82686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513134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443582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978199" y="3780907"/>
            <a:ext cx="19807760" cy="5142629"/>
          </a:xfrm>
        </p:spPr>
        <p:txBody>
          <a:bodyPr/>
          <a:lstStyle/>
          <a:p>
            <a:pPr algn="l"/>
            <a:r>
              <a:rPr lang="en-US" altLang="zh-CN" sz="9600" dirty="0" smtClean="0"/>
              <a:t>TDD support for NB-IoT in Rel-15</a:t>
            </a:r>
            <a:endParaRPr lang="zh-CN" altLang="en-US" sz="4700" b="0" i="1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36220" y="80010"/>
            <a:ext cx="23981910" cy="2506822"/>
          </a:xfrm>
          <a:prstGeom prst="rect">
            <a:avLst/>
          </a:prstGeom>
        </p:spPr>
        <p:txBody>
          <a:bodyPr anchor="ctr"/>
          <a:lstStyle>
            <a:lvl1pPr marL="0" indent="0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chemeClr val="bg1"/>
                </a:solidFill>
                <a:latin typeface="+mn-lt"/>
                <a:ea typeface="+mn-ea"/>
                <a:cs typeface="华文细黑"/>
              </a:defRPr>
            </a:lvl1pPr>
            <a:lvl2pPr marL="714375" indent="-274638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 sz="2700">
                <a:solidFill>
                  <a:schemeClr val="tx1"/>
                </a:solidFill>
                <a:latin typeface="+mn-lt"/>
                <a:ea typeface="+mn-ea"/>
                <a:cs typeface="华文细黑"/>
              </a:defRPr>
            </a:lvl2pPr>
            <a:lvl3pPr marL="1098550" indent="-220663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  <a:cs typeface="华文细黑"/>
              </a:defRPr>
            </a:lvl3pPr>
            <a:lvl4pPr marL="1536700" indent="-220663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+mn-lt"/>
                <a:ea typeface="+mn-ea"/>
                <a:cs typeface="华文细黑"/>
              </a:defRPr>
            </a:lvl4pPr>
            <a:lvl5pPr marL="1974850" indent="-219075" algn="l" defTabSz="877888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  <a:cs typeface="华文细黑"/>
              </a:defRPr>
            </a:lvl5pPr>
            <a:lvl6pPr marL="2433638" indent="-220663" algn="l" defTabSz="8778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</a:defRPr>
            </a:lvl6pPr>
            <a:lvl7pPr marL="2890838" indent="-220663" algn="l" defTabSz="8778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</a:defRPr>
            </a:lvl7pPr>
            <a:lvl8pPr marL="3348038" indent="-220663" algn="l" defTabSz="8778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</a:defRPr>
            </a:lvl8pPr>
            <a:lvl9pPr marL="3805238" indent="-220663" algn="l" defTabSz="8778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2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Bef>
                <a:spcPts val="336"/>
              </a:spcBef>
              <a:tabLst>
                <a:tab pos="1524000" algn="l"/>
              </a:tabLst>
            </a:pP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3GPP TSG RAN Meeting #74									       	</a:t>
            </a: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											RP-162161</a:t>
            </a:r>
            <a:endParaRPr lang="en-US" kern="0" dirty="0" smtClean="0">
              <a:solidFill>
                <a:schemeClr val="tx1"/>
              </a:solidFill>
              <a:latin typeface="FrutigerNext LT Medium" panose="020B0603040504020204" pitchFamily="34" charset="0"/>
            </a:endParaRPr>
          </a:p>
          <a:p>
            <a:pPr>
              <a:lnSpc>
                <a:spcPct val="100000"/>
              </a:lnSpc>
              <a:spcBef>
                <a:spcPts val="336"/>
              </a:spcBef>
              <a:tabLst>
                <a:tab pos="1524000" algn="l"/>
              </a:tabLst>
            </a:pP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Vienna, Austria, December 5-8, 2016</a:t>
            </a:r>
          </a:p>
          <a:p>
            <a:pPr>
              <a:lnSpc>
                <a:spcPct val="100000"/>
              </a:lnSpc>
              <a:spcBef>
                <a:spcPts val="336"/>
              </a:spcBef>
              <a:tabLst>
                <a:tab pos="1524000" algn="l"/>
              </a:tabLst>
            </a:pP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Agenda Item: 	10.1.1									       </a:t>
            </a:r>
          </a:p>
          <a:p>
            <a:pPr>
              <a:lnSpc>
                <a:spcPct val="100000"/>
              </a:lnSpc>
              <a:spcBef>
                <a:spcPts val="336"/>
              </a:spcBef>
              <a:tabLst>
                <a:tab pos="1524000" algn="l"/>
              </a:tabLst>
            </a:pP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Source: 	</a:t>
            </a: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		Huawei</a:t>
            </a: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, </a:t>
            </a: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HiSilicon</a:t>
            </a:r>
            <a:endParaRPr lang="en-US" kern="0" dirty="0" smtClean="0">
              <a:solidFill>
                <a:schemeClr val="tx1"/>
              </a:solidFill>
              <a:latin typeface="FrutigerNext LT Medium" panose="020B0603040504020204" pitchFamily="34" charset="0"/>
            </a:endParaRPr>
          </a:p>
          <a:p>
            <a:pPr>
              <a:lnSpc>
                <a:spcPct val="100000"/>
              </a:lnSpc>
              <a:spcBef>
                <a:spcPts val="336"/>
              </a:spcBef>
              <a:tabLst>
                <a:tab pos="1524000" algn="l"/>
              </a:tabLst>
            </a:pPr>
            <a:r>
              <a:rPr lang="en-US" kern="0" dirty="0" smtClean="0">
                <a:solidFill>
                  <a:schemeClr val="tx1"/>
                </a:solidFill>
                <a:latin typeface="FrutigerNext LT Medium" panose="020B0603040504020204" pitchFamily="34" charset="0"/>
              </a:rPr>
              <a:t>Document for:	Information</a:t>
            </a:r>
            <a:endParaRPr lang="en-US" kern="0" dirty="0">
              <a:solidFill>
                <a:schemeClr val="tx1"/>
              </a:solidFill>
              <a:latin typeface="FrutigerNext LT Medium" panose="020B0603040504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9904" y="2370808"/>
            <a:ext cx="21147086" cy="10585176"/>
          </a:xfrm>
        </p:spPr>
        <p:txBody>
          <a:bodyPr/>
          <a:lstStyle/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sz="4000" b="1" dirty="0">
                <a:cs typeface="+mn-cs"/>
              </a:rPr>
              <a:t>Support of TDD in NB-IoT was considered in Rel-13 in RAN1 and RAN</a:t>
            </a:r>
          </a:p>
          <a:p>
            <a:pPr lvl="1"/>
            <a:r>
              <a:rPr lang="en-US" b="0" dirty="0" smtClean="0"/>
              <a:t>RAN1 #83</a:t>
            </a:r>
          </a:p>
          <a:p>
            <a:pPr marL="1908419" lvl="2" indent="0">
              <a:spcAft>
                <a:spcPts val="0"/>
              </a:spcAft>
              <a:buNone/>
            </a:pPr>
            <a:r>
              <a:rPr lang="en-US" u="sng" dirty="0" smtClean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Conclusion: </a:t>
            </a:r>
            <a:endParaRPr lang="en-US" dirty="0">
              <a:highlight>
                <a:srgbClr val="00FF00"/>
              </a:highlight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908419" lvl="2" indent="0">
              <a:spcAft>
                <a:spcPts val="0"/>
              </a:spcAft>
              <a:buNone/>
            </a:pP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- NB-IoT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Rel-13 supports at least the necessary forward compatibility to support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TDD</a:t>
            </a:r>
            <a:endParaRPr lang="en-US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908419" lvl="2" indent="0">
              <a:spcAft>
                <a:spcPts val="0"/>
              </a:spcAft>
              <a:buNone/>
            </a:pP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- FFS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which TDD configurations are to be prioritized; companies are encouraged to check further until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	the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next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meeting</a:t>
            </a:r>
          </a:p>
          <a:p>
            <a:pPr lvl="1"/>
            <a:r>
              <a:rPr lang="en-US" dirty="0" smtClean="0"/>
              <a:t>RAN #70</a:t>
            </a:r>
          </a:p>
          <a:p>
            <a:pPr marL="1908419" lvl="2" indent="0">
              <a:spcAft>
                <a:spcPts val="0"/>
              </a:spcAft>
              <a:buNone/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-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</a:t>
            </a:r>
            <a:r>
              <a:rPr lang="en-GB" dirty="0" err="1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onclusion</a:t>
            </a:r>
            <a:r>
              <a:rPr lang="en-GB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REL-13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FDD only + forward compatibility for TDD</a:t>
            </a:r>
            <a:endParaRPr lang="en-US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sz="4000" b="1" dirty="0" smtClean="0">
                <a:cs typeface="+mn-cs"/>
              </a:rPr>
              <a:t>TDD </a:t>
            </a:r>
            <a:r>
              <a:rPr lang="en-US" sz="4000" b="1" dirty="0">
                <a:cs typeface="+mn-cs"/>
              </a:rPr>
              <a:t>was also considered during Rel-14 WI approval, but not included due to availability of TU after accounting for other objectives</a:t>
            </a: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sz="4000" b="1" dirty="0" smtClean="0">
                <a:cs typeface="+mn-cs"/>
              </a:rPr>
              <a:t>Competing M2M </a:t>
            </a:r>
            <a:r>
              <a:rPr lang="en-US" sz="4000" b="1" dirty="0">
                <a:cs typeface="+mn-cs"/>
              </a:rPr>
              <a:t>radio technologies around the world </a:t>
            </a:r>
            <a:r>
              <a:rPr lang="en-US" sz="4000" b="1" dirty="0" smtClean="0">
                <a:cs typeface="+mn-cs"/>
              </a:rPr>
              <a:t>are not </a:t>
            </a:r>
            <a:r>
              <a:rPr lang="en-US" sz="4000" b="1" dirty="0">
                <a:cs typeface="+mn-cs"/>
              </a:rPr>
              <a:t>limited to </a:t>
            </a:r>
            <a:r>
              <a:rPr lang="en-US" sz="4000" b="1" dirty="0" smtClean="0">
                <a:cs typeface="+mn-cs"/>
              </a:rPr>
              <a:t>FDD</a:t>
            </a:r>
            <a:endParaRPr lang="en-US" sz="4000" b="1" dirty="0"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2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88060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/>
              <a:t>Justification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449" y="1506712"/>
            <a:ext cx="21147086" cy="11737304"/>
          </a:xfrm>
        </p:spPr>
        <p:txBody>
          <a:bodyPr>
            <a:noAutofit/>
          </a:bodyPr>
          <a:lstStyle/>
          <a:p>
            <a:pPr marL="812227" lvl="1" indent="-812227" algn="just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sz="4000" b="1" dirty="0" smtClean="0">
                <a:cs typeface="+mn-cs"/>
              </a:rPr>
              <a:t>Half-duplex FDD NB-IoT addresses a wide range of the use cases and applications for cellular M2M thanks to the expedited Rel-13 work, and Rel-14 enhancements:</a:t>
            </a:r>
          </a:p>
          <a:p>
            <a:pPr marL="1764058" lvl="2" indent="-812227" algn="just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sz="3600" b="1" dirty="0" smtClean="0">
                <a:cs typeface="+mn-cs"/>
              </a:rPr>
              <a:t>Ultra-low cost, ≥52 000 devices/cell, </a:t>
            </a:r>
            <a:r>
              <a:rPr lang="en-GB" sz="3600" b="1" dirty="0"/>
              <a:t>≥ </a:t>
            </a:r>
            <a:r>
              <a:rPr lang="en-GB" sz="3600" b="1" dirty="0" smtClean="0">
                <a:cs typeface="+mn-cs"/>
              </a:rPr>
              <a:t>20 dB extra coverage than GPRS, ≤10 sec alarm latency</a:t>
            </a:r>
          </a:p>
          <a:p>
            <a:pPr marL="1764058" lvl="2" indent="-812227" algn="just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sz="3600" b="1" dirty="0" smtClean="0">
                <a:cs typeface="+mn-cs"/>
              </a:rPr>
              <a:t>Positioning</a:t>
            </a:r>
          </a:p>
          <a:p>
            <a:pPr marL="1764058" lvl="2" indent="-812227" algn="just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sz="3600" b="1" dirty="0" smtClean="0">
                <a:cs typeface="+mn-cs"/>
              </a:rPr>
              <a:t>SC-PTM multi-cast for firmware update and group messaging</a:t>
            </a:r>
          </a:p>
          <a:p>
            <a:pPr marL="1764058" lvl="2" indent="-812227" algn="just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sz="3600" b="1" dirty="0" smtClean="0">
                <a:cs typeface="+mn-cs"/>
              </a:rPr>
              <a:t>Peak rate increases supported by firmware or hardware upgrade</a:t>
            </a:r>
          </a:p>
          <a:p>
            <a:pPr marL="1764058" lvl="2" indent="-812227" algn="just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sz="3600" b="1" dirty="0" smtClean="0">
                <a:cs typeface="+mn-cs"/>
              </a:rPr>
              <a:t>Non-anchor carrier paging and RACH for offloading cell access traffic</a:t>
            </a:r>
          </a:p>
          <a:p>
            <a:pPr marL="812227" lvl="1" indent="-812227" algn="just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sz="4000" b="1" dirty="0" smtClean="0">
                <a:cs typeface="+mn-cs"/>
              </a:rPr>
              <a:t>However</a:t>
            </a:r>
            <a:r>
              <a:rPr lang="en-GB" sz="4000" b="1" dirty="0">
                <a:cs typeface="+mn-cs"/>
              </a:rPr>
              <a:t>, TDD spectrum also exists globally, including regulatory environments and operator markets where there is strong un-met demand for </a:t>
            </a:r>
            <a:r>
              <a:rPr lang="en-GB" sz="4000" b="1" dirty="0" smtClean="0">
                <a:cs typeface="+mn-cs"/>
              </a:rPr>
              <a:t>NB-IoT</a:t>
            </a:r>
          </a:p>
          <a:p>
            <a:pPr marL="812227" lvl="1" indent="-812227" algn="just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sz="4000" b="1" dirty="0" smtClean="0">
                <a:cs typeface="+mn-cs"/>
              </a:rPr>
              <a:t>This demand has existed since the early days of the Rel-13 evaluations phase, and there are competing non-3GPP technologies which could use TDD spectrum</a:t>
            </a:r>
          </a:p>
          <a:p>
            <a:pPr marL="0" lvl="1" indent="0">
              <a:buClr>
                <a:schemeClr val="bg2"/>
              </a:buClr>
              <a:buSzPct val="60000"/>
              <a:buNone/>
            </a:pPr>
            <a:endParaRPr lang="en-GB" sz="1500" b="1" dirty="0" smtClean="0">
              <a:cs typeface="+mn-cs"/>
            </a:endParaRPr>
          </a:p>
          <a:p>
            <a:pPr marL="0" lvl="1" indent="0" algn="ctr">
              <a:buClr>
                <a:schemeClr val="bg2"/>
              </a:buClr>
              <a:buSzPct val="60000"/>
              <a:buNone/>
            </a:pPr>
            <a:r>
              <a:rPr lang="en-GB" sz="4800" b="1" dirty="0" smtClean="0">
                <a:solidFill>
                  <a:srgbClr val="960000"/>
                </a:solidFill>
                <a:cs typeface="+mn-cs"/>
              </a:rPr>
              <a:t>Rel-15 </a:t>
            </a:r>
            <a:r>
              <a:rPr lang="en-GB" sz="4800" b="1" dirty="0">
                <a:solidFill>
                  <a:srgbClr val="960000"/>
                </a:solidFill>
                <a:cs typeface="+mn-cs"/>
              </a:rPr>
              <a:t>is the right time to add TDD support into NB-IoT, with the same </a:t>
            </a:r>
            <a:r>
              <a:rPr lang="en-GB" sz="4800" b="1" dirty="0" smtClean="0">
                <a:solidFill>
                  <a:srgbClr val="960000"/>
                </a:solidFill>
                <a:cs typeface="+mn-cs"/>
              </a:rPr>
              <a:t>deployment, cost</a:t>
            </a:r>
            <a:r>
              <a:rPr lang="en-GB" sz="4800" b="1" dirty="0">
                <a:solidFill>
                  <a:srgbClr val="960000"/>
                </a:solidFill>
                <a:cs typeface="+mn-cs"/>
              </a:rPr>
              <a:t>, coverage, complexity, and capacity targets as </a:t>
            </a:r>
            <a:r>
              <a:rPr lang="en-GB" sz="4800" b="1" dirty="0" smtClean="0">
                <a:solidFill>
                  <a:srgbClr val="960000"/>
                </a:solidFill>
                <a:cs typeface="+mn-cs"/>
              </a:rPr>
              <a:t>HD-FDD</a:t>
            </a:r>
            <a:endParaRPr lang="en-GB" sz="4800" b="1" dirty="0">
              <a:solidFill>
                <a:srgbClr val="960000"/>
              </a:solidFill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3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42951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0" y="2"/>
            <a:ext cx="22262205" cy="1830387"/>
          </a:xfrm>
        </p:spPr>
        <p:txBody>
          <a:bodyPr/>
          <a:lstStyle/>
          <a:p>
            <a:r>
              <a:rPr lang="en-US" altLang="zh-CN" sz="7200" dirty="0" smtClean="0"/>
              <a:t>Principles for TDD design</a:t>
            </a:r>
            <a:endParaRPr lang="zh-CN" altLang="en-US" sz="7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4</a:t>
            </a:fld>
            <a:endParaRPr lang="en-GB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31554" y="1650728"/>
            <a:ext cx="22250472" cy="11089232"/>
          </a:xfrm>
        </p:spPr>
        <p:txBody>
          <a:bodyPr/>
          <a:lstStyle/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 smtClean="0">
                <a:cs typeface="+mn-cs"/>
              </a:rPr>
              <a:t>Prioritize in-band design</a:t>
            </a:r>
            <a:endParaRPr lang="en-US" altLang="zh-CN" sz="4800" b="1" dirty="0">
              <a:cs typeface="+mn-cs"/>
            </a:endParaRPr>
          </a:p>
          <a:p>
            <a:pPr lvl="1"/>
            <a:r>
              <a:rPr lang="en-GB" altLang="zh-CN" sz="4400" dirty="0" smtClean="0"/>
              <a:t>In-band operation </a:t>
            </a:r>
            <a:r>
              <a:rPr lang="en-GB" altLang="zh-CN" sz="4400" dirty="0"/>
              <a:t>requires </a:t>
            </a:r>
            <a:r>
              <a:rPr lang="en-GB" altLang="zh-CN" sz="4400" dirty="0" smtClean="0"/>
              <a:t>compatibility with </a:t>
            </a:r>
            <a:r>
              <a:rPr lang="en-GB" altLang="zh-CN" sz="4400" dirty="0"/>
              <a:t>LTE, similar </a:t>
            </a:r>
            <a:r>
              <a:rPr lang="en-GB" altLang="zh-CN" sz="4400" dirty="0" smtClean="0"/>
              <a:t>to FDD, so will have the largest number of constraints to meet</a:t>
            </a:r>
          </a:p>
          <a:p>
            <a:pPr lvl="1"/>
            <a:r>
              <a:rPr lang="en-GB" altLang="zh-CN" sz="4400" dirty="0" smtClean="0"/>
              <a:t>Therefore, design for TDD </a:t>
            </a:r>
            <a:r>
              <a:rPr lang="en-GB" altLang="zh-CN" sz="4400" dirty="0"/>
              <a:t>is </a:t>
            </a:r>
            <a:r>
              <a:rPr lang="en-GB" altLang="zh-CN" sz="4400" dirty="0" smtClean="0"/>
              <a:t>in-band oriented, </a:t>
            </a:r>
            <a:r>
              <a:rPr lang="en-GB" altLang="zh-CN" sz="4400" dirty="0"/>
              <a:t>and re-use as much as possible </a:t>
            </a:r>
            <a:r>
              <a:rPr lang="en-GB" altLang="zh-CN" sz="4400" dirty="0" smtClean="0"/>
              <a:t>for standalone/guard-band</a:t>
            </a:r>
            <a:endParaRPr lang="en-GB" altLang="zh-CN" sz="4400" dirty="0"/>
          </a:p>
          <a:p>
            <a:pPr lvl="1"/>
            <a:r>
              <a:rPr lang="en-US" altLang="zh-CN" sz="4400" dirty="0"/>
              <a:t>Alternative design for stand-alone/guard band operation modes </a:t>
            </a:r>
            <a:r>
              <a:rPr lang="en-US" altLang="zh-CN" sz="4400" dirty="0" smtClean="0"/>
              <a:t>where necessary issues are identified</a:t>
            </a: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 smtClean="0">
                <a:cs typeface="+mn-cs"/>
              </a:rPr>
              <a:t>Same MCL and connection capacity targets as FDD</a:t>
            </a: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 smtClean="0">
                <a:cs typeface="+mn-cs"/>
              </a:rPr>
              <a:t>Keep ultra-low device complexity and 10-year battery life</a:t>
            </a: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 smtClean="0">
                <a:cs typeface="+mn-cs"/>
              </a:rPr>
              <a:t>No </a:t>
            </a:r>
            <a:r>
              <a:rPr lang="en-US" altLang="zh-CN" sz="4800" b="1" dirty="0">
                <a:cs typeface="+mn-cs"/>
              </a:rPr>
              <a:t>UL compensation gaps are needed by </a:t>
            </a:r>
            <a:r>
              <a:rPr lang="en-US" altLang="zh-CN" sz="4800" b="1" dirty="0" smtClean="0">
                <a:cs typeface="+mn-cs"/>
              </a:rPr>
              <a:t>UE</a:t>
            </a:r>
          </a:p>
          <a:p>
            <a:pPr lvl="1"/>
            <a:r>
              <a:rPr lang="en-US" altLang="zh-CN" sz="4400" dirty="0"/>
              <a:t>UE will be required to re-tune to DL </a:t>
            </a:r>
            <a:r>
              <a:rPr lang="en-US" altLang="zh-CN" sz="4400" dirty="0" smtClean="0"/>
              <a:t>naturally to re-acquire synchronization</a:t>
            </a:r>
            <a:endParaRPr lang="en-US" altLang="zh-CN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7200" dirty="0" smtClean="0"/>
              <a:t>Frame structure – UL:DL configurations</a:t>
            </a:r>
            <a:endParaRPr lang="zh-CN" altLang="en-US" sz="7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5</a:t>
            </a:fld>
            <a:endParaRPr lang="en-GB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31554" y="1650728"/>
            <a:ext cx="22394488" cy="11377264"/>
          </a:xfrm>
        </p:spPr>
        <p:txBody>
          <a:bodyPr/>
          <a:lstStyle/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 smtClean="0">
                <a:cs typeface="+mn-cs"/>
              </a:rPr>
              <a:t>Compatible </a:t>
            </a:r>
            <a:r>
              <a:rPr lang="en-US" altLang="zh-CN" sz="4800" b="1" dirty="0">
                <a:cs typeface="+mn-cs"/>
              </a:rPr>
              <a:t>with LTE TDD UL/DL configuration</a:t>
            </a:r>
          </a:p>
          <a:p>
            <a:pPr lvl="2"/>
            <a:endParaRPr lang="en-US" altLang="zh-CN" sz="3600" dirty="0" smtClean="0"/>
          </a:p>
          <a:p>
            <a:pPr lvl="2"/>
            <a:endParaRPr lang="en-US" altLang="zh-CN" sz="3600" dirty="0" smtClean="0"/>
          </a:p>
          <a:p>
            <a:pPr lvl="2"/>
            <a:endParaRPr lang="en-US" altLang="zh-CN" sz="3600" dirty="0" smtClean="0"/>
          </a:p>
          <a:p>
            <a:pPr lvl="2"/>
            <a:endParaRPr lang="en-US" altLang="zh-CN" sz="3600" dirty="0" smtClean="0"/>
          </a:p>
          <a:p>
            <a:pPr lvl="2"/>
            <a:endParaRPr lang="en-US" altLang="zh-CN" sz="3600" dirty="0" smtClean="0"/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>
                <a:cs typeface="+mn-cs"/>
              </a:rPr>
              <a:t>Possible issues </a:t>
            </a:r>
          </a:p>
          <a:p>
            <a:pPr lvl="1"/>
            <a:r>
              <a:rPr lang="en-GB" altLang="zh-CN" sz="4000" dirty="0"/>
              <a:t>NB-</a:t>
            </a:r>
            <a:r>
              <a:rPr lang="en-GB" altLang="zh-CN" sz="4000" dirty="0" err="1"/>
              <a:t>IoT</a:t>
            </a:r>
            <a:r>
              <a:rPr lang="en-GB" altLang="zh-CN" sz="4000" dirty="0"/>
              <a:t> may not support all of existing LTE TDD UL/DL configurations.</a:t>
            </a:r>
          </a:p>
          <a:p>
            <a:pPr lvl="2"/>
            <a:r>
              <a:rPr lang="en-US" altLang="zh-CN" sz="3600" dirty="0"/>
              <a:t>Some configurations only have two complete downlink sub-frames in each frame, but NB-IoT needs at </a:t>
            </a:r>
            <a:r>
              <a:rPr lang="en-US" altLang="zh-CN" sz="3600" dirty="0" smtClean="0"/>
              <a:t>least </a:t>
            </a:r>
            <a:r>
              <a:rPr lang="en-US" altLang="zh-CN" sz="3600" dirty="0"/>
              <a:t>four sub-frames to </a:t>
            </a:r>
            <a:r>
              <a:rPr lang="en-US" altLang="zh-CN" sz="3600" dirty="0" smtClean="0"/>
              <a:t>map </a:t>
            </a:r>
            <a:r>
              <a:rPr lang="en-US" altLang="zh-CN" sz="3600" dirty="0"/>
              <a:t>common downlink signals (NPSS/NSSS/NPBCH/SIB1) as in FDD.</a:t>
            </a:r>
          </a:p>
          <a:p>
            <a:pPr lvl="2"/>
            <a:r>
              <a:rPr lang="en-US" altLang="zh-CN" sz="3600" dirty="0"/>
              <a:t>NPDCCH/NDPSCH </a:t>
            </a:r>
            <a:r>
              <a:rPr lang="en-US" altLang="zh-CN" sz="3600" dirty="0" smtClean="0"/>
              <a:t>also need room</a:t>
            </a:r>
            <a:endParaRPr lang="en-US" altLang="zh-CN" sz="3600" dirty="0"/>
          </a:p>
          <a:p>
            <a:pPr lvl="2"/>
            <a:r>
              <a:rPr lang="en-US" altLang="zh-CN" sz="3600" dirty="0" smtClean="0"/>
              <a:t>Limited </a:t>
            </a:r>
            <a:r>
              <a:rPr lang="en-US" altLang="zh-CN" sz="3600" dirty="0"/>
              <a:t>uplink resources will impact the uplink performance and </a:t>
            </a:r>
            <a:r>
              <a:rPr lang="en-US" altLang="zh-CN" sz="3600" dirty="0" smtClean="0"/>
              <a:t>latency</a:t>
            </a:r>
            <a:endParaRPr lang="en-US" altLang="zh-CN" sz="3600" dirty="0"/>
          </a:p>
          <a:p>
            <a:pPr lvl="1"/>
            <a:r>
              <a:rPr lang="en-GB" altLang="zh-CN" sz="4000" dirty="0" smtClean="0"/>
              <a:t>Decide which UL:DL configurations to support, and if some specialized to NB-IoT are needed</a:t>
            </a:r>
            <a:endParaRPr lang="en-GB" altLang="zh-CN" sz="4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847448"/>
              </p:ext>
            </p:extLst>
          </p:nvPr>
        </p:nvGraphicFramePr>
        <p:xfrm>
          <a:off x="3191794" y="3090888"/>
          <a:ext cx="7560841" cy="3352800"/>
        </p:xfrm>
        <a:graphic>
          <a:graphicData uri="http://schemas.openxmlformats.org/drawingml/2006/table">
            <a:tbl>
              <a:tblPr/>
              <a:tblGrid>
                <a:gridCol w="1872208"/>
                <a:gridCol w="2016224"/>
                <a:gridCol w="463587"/>
                <a:gridCol w="358384"/>
                <a:gridCol w="358384"/>
                <a:gridCol w="358384"/>
                <a:gridCol w="358384"/>
                <a:gridCol w="358384"/>
                <a:gridCol w="358384"/>
                <a:gridCol w="358384"/>
                <a:gridCol w="358384"/>
                <a:gridCol w="341750"/>
              </a:tblGrid>
              <a:tr h="13716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 dirty="0">
                          <a:latin typeface="Arial"/>
                          <a:ea typeface="宋体"/>
                          <a:cs typeface="Times New Roman"/>
                        </a:rPr>
                        <a:t>Uplink-downlink </a:t>
                      </a:r>
                      <a:endParaRPr lang="zh-CN" sz="2000" b="1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 dirty="0">
                          <a:latin typeface="Arial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20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 dirty="0">
                          <a:latin typeface="Arial"/>
                          <a:ea typeface="宋体"/>
                          <a:cs typeface="Times New Roman"/>
                        </a:rPr>
                        <a:t>Downlink-to-Uplink </a:t>
                      </a:r>
                      <a:endParaRPr lang="zh-CN" sz="2000" b="1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 dirty="0">
                          <a:latin typeface="Arial"/>
                          <a:ea typeface="宋体"/>
                          <a:cs typeface="Times New Roman"/>
                        </a:rPr>
                        <a:t>Switch-point periodicity</a:t>
                      </a:r>
                      <a:endParaRPr lang="zh-CN" sz="20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Subframe number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71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 dirty="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20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 dirty="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20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kern="100">
                          <a:latin typeface="Arial"/>
                          <a:ea typeface="宋体"/>
                          <a:cs typeface="Times New Roman"/>
                        </a:rPr>
                        <a:t>9</a:t>
                      </a:r>
                      <a:endParaRPr lang="zh-CN" sz="20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10 ms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5 ms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>
                          <a:latin typeface="Arial"/>
                          <a:ea typeface="宋体"/>
                          <a:cs typeface="Times New Roman"/>
                        </a:rPr>
                        <a:t>S</a:t>
                      </a:r>
                      <a:endParaRPr lang="zh-CN" sz="20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20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438558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626" y="426592"/>
            <a:ext cx="20656548" cy="1830387"/>
          </a:xfrm>
        </p:spPr>
        <p:txBody>
          <a:bodyPr/>
          <a:lstStyle/>
          <a:p>
            <a:r>
              <a:rPr lang="en-US" altLang="zh-CN" sz="7200" dirty="0" smtClean="0"/>
              <a:t>Frame structure – Special subframe configurations</a:t>
            </a:r>
            <a:endParaRPr lang="zh-CN" altLang="en-US" sz="7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6</a:t>
            </a:fld>
            <a:endParaRPr lang="en-GB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87538" y="2082281"/>
            <a:ext cx="22502500" cy="9649568"/>
          </a:xfrm>
        </p:spPr>
        <p:txBody>
          <a:bodyPr/>
          <a:lstStyle/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>
                <a:cs typeface="+mn-cs"/>
              </a:rPr>
              <a:t>Compatible with LTE special sub-frame </a:t>
            </a:r>
            <a:r>
              <a:rPr lang="en-US" altLang="zh-CN" sz="4800" b="1" dirty="0" smtClean="0">
                <a:cs typeface="+mn-cs"/>
              </a:rPr>
              <a:t>configuration</a:t>
            </a: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4000" b="1" dirty="0">
              <a:latin typeface="+mn-lt"/>
              <a:cs typeface="+mn-cs"/>
            </a:endParaRP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4000" b="1" dirty="0">
              <a:latin typeface="+mn-lt"/>
              <a:cs typeface="+mn-cs"/>
            </a:endParaRPr>
          </a:p>
          <a:p>
            <a:pPr lvl="2"/>
            <a:endParaRPr lang="en-US" altLang="zh-CN" sz="3600" dirty="0" smtClean="0"/>
          </a:p>
          <a:p>
            <a:pPr lvl="2"/>
            <a:endParaRPr lang="en-US" altLang="zh-CN" sz="3600" dirty="0" smtClean="0"/>
          </a:p>
          <a:p>
            <a:pPr lvl="2"/>
            <a:endParaRPr lang="en-US" altLang="zh-CN" sz="3600" dirty="0" smtClean="0"/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>
                <a:cs typeface="+mn-cs"/>
              </a:rPr>
              <a:t>Possible issues </a:t>
            </a:r>
          </a:p>
          <a:p>
            <a:pPr lvl="1"/>
            <a:r>
              <a:rPr lang="en-GB" altLang="zh-CN" sz="4000" dirty="0" smtClean="0"/>
              <a:t>Special subframes with fixed time </a:t>
            </a:r>
            <a:r>
              <a:rPr lang="en-GB" altLang="zh-CN" sz="4000" dirty="0"/>
              <a:t>location </a:t>
            </a:r>
            <a:r>
              <a:rPr lang="en-GB" altLang="zh-CN" sz="4000" dirty="0" smtClean="0"/>
              <a:t>could map </a:t>
            </a:r>
            <a:r>
              <a:rPr lang="en-GB" altLang="zh-CN" sz="4000" dirty="0"/>
              <a:t>common </a:t>
            </a:r>
            <a:r>
              <a:rPr lang="en-GB" altLang="zh-CN" sz="4000" dirty="0" smtClean="0"/>
              <a:t>signals, </a:t>
            </a:r>
            <a:r>
              <a:rPr lang="en-GB" altLang="zh-CN" sz="4000" dirty="0"/>
              <a:t>especially </a:t>
            </a:r>
            <a:r>
              <a:rPr lang="en-GB" altLang="zh-CN" sz="4000" dirty="0" smtClean="0"/>
              <a:t>when </a:t>
            </a:r>
            <a:r>
              <a:rPr lang="en-GB" altLang="zh-CN" sz="4000" dirty="0" smtClean="0"/>
              <a:t>few </a:t>
            </a:r>
            <a:r>
              <a:rPr lang="en-GB" altLang="zh-CN" sz="4000" dirty="0"/>
              <a:t>‘D’ resources.</a:t>
            </a:r>
          </a:p>
          <a:p>
            <a:pPr lvl="1"/>
            <a:r>
              <a:rPr lang="en-US" altLang="zh-CN" sz="4000" dirty="0"/>
              <a:t>Some configurations </a:t>
            </a:r>
            <a:r>
              <a:rPr lang="en-US" altLang="zh-CN" sz="4000" dirty="0" smtClean="0"/>
              <a:t>may not have enough REs to map </a:t>
            </a:r>
            <a:r>
              <a:rPr lang="en-US" altLang="zh-CN" sz="4000" dirty="0"/>
              <a:t>NB-IoT signals </a:t>
            </a:r>
            <a:r>
              <a:rPr lang="en-US" altLang="zh-CN" sz="4000" dirty="0" smtClean="0"/>
              <a:t>due to 1 PRB </a:t>
            </a:r>
            <a:r>
              <a:rPr lang="en-US" altLang="zh-CN" sz="4000" dirty="0" smtClean="0"/>
              <a:t>bandwidth</a:t>
            </a:r>
            <a:endParaRPr lang="en-US" altLang="zh-CN" sz="4000" dirty="0"/>
          </a:p>
          <a:p>
            <a:pPr lvl="1"/>
            <a:r>
              <a:rPr lang="en-US" altLang="zh-CN" sz="4000" dirty="0" smtClean="0"/>
              <a:t>LTE control region assumed as 3 symbols for NPSS/NSSS/NPBCH/SIB1-NB reduces DL resources</a:t>
            </a:r>
            <a:endParaRPr lang="en-US" altLang="zh-CN" sz="40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438558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459" name="Picture 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4162" y="3378920"/>
            <a:ext cx="9073008" cy="37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7200" dirty="0" smtClean="0"/>
              <a:t>DL resource mapping</a:t>
            </a:r>
            <a:endParaRPr lang="zh-CN" altLang="en-US" sz="7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7</a:t>
            </a:fld>
            <a:endParaRPr lang="en-GB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31554" y="1650728"/>
            <a:ext cx="22394488" cy="11089232"/>
          </a:xfrm>
        </p:spPr>
        <p:txBody>
          <a:bodyPr/>
          <a:lstStyle/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 smtClean="0">
                <a:cs typeface="+mn-cs"/>
              </a:rPr>
              <a:t>Exploit </a:t>
            </a:r>
            <a:r>
              <a:rPr lang="en-US" altLang="zh-CN" sz="4800" b="1" dirty="0">
                <a:cs typeface="+mn-cs"/>
              </a:rPr>
              <a:t>the always </a:t>
            </a:r>
            <a:r>
              <a:rPr lang="en-US" altLang="zh-CN" sz="4800" b="1" dirty="0" smtClean="0">
                <a:cs typeface="+mn-cs"/>
              </a:rPr>
              <a:t>present DL </a:t>
            </a:r>
            <a:r>
              <a:rPr lang="en-US" altLang="zh-CN" sz="4800" b="1" dirty="0">
                <a:cs typeface="+mn-cs"/>
              </a:rPr>
              <a:t>resource to </a:t>
            </a:r>
            <a:r>
              <a:rPr lang="en-US" altLang="zh-CN" sz="4800" b="1" dirty="0" smtClean="0">
                <a:cs typeface="+mn-cs"/>
              </a:rPr>
              <a:t>map </a:t>
            </a:r>
            <a:r>
              <a:rPr lang="en-US" altLang="zh-CN" sz="4800" b="1" dirty="0">
                <a:cs typeface="+mn-cs"/>
              </a:rPr>
              <a:t>common signals</a:t>
            </a:r>
          </a:p>
          <a:p>
            <a:pPr lvl="1"/>
            <a:r>
              <a:rPr lang="en-US" altLang="zh-CN" sz="4400" dirty="0"/>
              <a:t>E.g. NPSS in sub-frame 5, NSSS/NSIB1 multiplex in sub-frame 0</a:t>
            </a:r>
          </a:p>
          <a:p>
            <a:pPr lvl="1"/>
            <a:r>
              <a:rPr lang="en-US" altLang="zh-CN" sz="4400" dirty="0"/>
              <a:t>Consider how to use </a:t>
            </a:r>
            <a:r>
              <a:rPr lang="en-US" altLang="zh-CN" sz="4400" dirty="0" err="1"/>
              <a:t>DwPTS</a:t>
            </a:r>
            <a:endParaRPr lang="en-US" altLang="zh-CN" sz="4400" dirty="0"/>
          </a:p>
          <a:p>
            <a:pPr lvl="2"/>
            <a:endParaRPr lang="en-US" altLang="zh-CN" sz="3600" dirty="0" smtClean="0"/>
          </a:p>
          <a:p>
            <a:pPr lvl="1"/>
            <a:endParaRPr lang="en-US" altLang="zh-CN" sz="4400" dirty="0" smtClean="0"/>
          </a:p>
          <a:p>
            <a:pPr lvl="1"/>
            <a:endParaRPr lang="en-US" altLang="zh-CN" sz="4400" dirty="0" smtClean="0"/>
          </a:p>
          <a:p>
            <a:pPr lvl="1"/>
            <a:endParaRPr lang="en-US" altLang="zh-CN" sz="4400" dirty="0" smtClean="0"/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4000" b="1" dirty="0" smtClean="0">
              <a:cs typeface="+mn-cs"/>
            </a:endParaRP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4000" b="1" dirty="0">
              <a:cs typeface="+mn-cs"/>
            </a:endParaRPr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 smtClean="0">
                <a:cs typeface="+mn-cs"/>
              </a:rPr>
              <a:t>Support </a:t>
            </a:r>
            <a:r>
              <a:rPr lang="en-US" altLang="zh-CN" sz="4800" b="1" dirty="0">
                <a:cs typeface="+mn-cs"/>
              </a:rPr>
              <a:t>SIB-NB in non-anchor </a:t>
            </a:r>
            <a:r>
              <a:rPr lang="en-US" altLang="zh-CN" sz="4800" b="1" dirty="0" smtClean="0">
                <a:cs typeface="+mn-cs"/>
              </a:rPr>
              <a:t>carriers</a:t>
            </a:r>
            <a:endParaRPr lang="en-US" altLang="zh-CN" sz="4800" b="1" dirty="0">
              <a:cs typeface="+mn-cs"/>
            </a:endParaRPr>
          </a:p>
          <a:p>
            <a:pPr lvl="1"/>
            <a:r>
              <a:rPr lang="en-GB" altLang="zh-CN" sz="4400" dirty="0"/>
              <a:t>NB-IoT may have busy downlink due to </a:t>
            </a:r>
            <a:r>
              <a:rPr lang="en-GB" altLang="zh-CN" sz="4400" dirty="0" smtClean="0"/>
              <a:t>use of resources </a:t>
            </a:r>
            <a:r>
              <a:rPr lang="en-GB" altLang="zh-CN" sz="4400" dirty="0"/>
              <a:t>for </a:t>
            </a:r>
            <a:r>
              <a:rPr lang="en-GB" altLang="zh-CN" sz="4400" dirty="0" smtClean="0"/>
              <a:t>NB-SIB transmissions</a:t>
            </a:r>
          </a:p>
          <a:p>
            <a:pPr lvl="1"/>
            <a:r>
              <a:rPr lang="en-US" altLang="zh-CN" sz="4400" dirty="0"/>
              <a:t>A chance for the ‘unfinished business’ from Rel-14 non-anchor enhancement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438558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795609"/>
              </p:ext>
            </p:extLst>
          </p:nvPr>
        </p:nvGraphicFramePr>
        <p:xfrm>
          <a:off x="2831754" y="4833860"/>
          <a:ext cx="18142687" cy="489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8" name="Visio" r:id="rId4" imgW="10925080" imgH="2924080" progId="Visio.Drawing.11">
                  <p:embed/>
                </p:oleObj>
              </mc:Choice>
              <mc:Fallback>
                <p:oleObj name="Visio" r:id="rId4" imgW="10925080" imgH="2924080" progId="Visio.Drawing.11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1754" y="4833860"/>
                        <a:ext cx="18142687" cy="489654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7200" dirty="0" smtClean="0"/>
              <a:t>NPRACH design for TDD</a:t>
            </a:r>
            <a:endParaRPr lang="zh-CN" altLang="en-US" sz="7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8</a:t>
            </a:fld>
            <a:endParaRPr lang="en-GB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31554" y="1650728"/>
            <a:ext cx="22394488" cy="11377264"/>
          </a:xfrm>
        </p:spPr>
        <p:txBody>
          <a:bodyPr/>
          <a:lstStyle/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>
                <a:cs typeface="+mn-cs"/>
              </a:rPr>
              <a:t>Existing NPRACH in FDD</a:t>
            </a:r>
          </a:p>
          <a:p>
            <a:pPr lvl="2"/>
            <a:endParaRPr lang="en-US" altLang="zh-CN" sz="4000" b="1" dirty="0">
              <a:latin typeface="+mn-lt"/>
              <a:cs typeface="+mn-cs"/>
            </a:endParaRPr>
          </a:p>
          <a:p>
            <a:pPr lvl="2"/>
            <a:endParaRPr lang="en-US" altLang="zh-CN" sz="3600" dirty="0" smtClean="0"/>
          </a:p>
          <a:p>
            <a:pPr lvl="2"/>
            <a:endParaRPr lang="en-US" altLang="zh-CN" sz="3600" dirty="0" smtClean="0"/>
          </a:p>
          <a:p>
            <a:pPr marL="1089843" lvl="1" indent="0">
              <a:buNone/>
            </a:pPr>
            <a:endParaRPr lang="en-US" altLang="zh-CN" sz="3600" dirty="0"/>
          </a:p>
          <a:p>
            <a:pPr marL="1089843" lvl="1" indent="0">
              <a:buNone/>
            </a:pPr>
            <a:endParaRPr lang="en-US" altLang="zh-CN" sz="3600" dirty="0" smtClean="0"/>
          </a:p>
          <a:p>
            <a:pPr lvl="1"/>
            <a:r>
              <a:rPr lang="en-US" altLang="zh-CN" sz="4000" dirty="0" smtClean="0"/>
              <a:t>NPRACH </a:t>
            </a:r>
            <a:r>
              <a:rPr lang="en-US" altLang="zh-CN" sz="4000" dirty="0"/>
              <a:t>transmits consecutively in time duration</a:t>
            </a:r>
          </a:p>
          <a:p>
            <a:pPr lvl="1"/>
            <a:r>
              <a:rPr lang="en-US" altLang="zh-CN" sz="4000" dirty="0"/>
              <a:t>Symbol duration is 266.7us and each 1ms sub-frame contains 3.75 symbols </a:t>
            </a:r>
          </a:p>
          <a:p>
            <a:pPr lvl="1"/>
            <a:endParaRPr lang="en-US" altLang="zh-CN" sz="4400" dirty="0" smtClean="0"/>
          </a:p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>
                <a:cs typeface="+mn-cs"/>
              </a:rPr>
              <a:t>Possible issues </a:t>
            </a:r>
          </a:p>
          <a:p>
            <a:pPr lvl="1"/>
            <a:r>
              <a:rPr lang="en-GB" altLang="zh-CN" sz="4000" dirty="0"/>
              <a:t>Lack of successive uplink resource to </a:t>
            </a:r>
            <a:r>
              <a:rPr lang="en-GB" altLang="zh-CN" sz="4000" dirty="0" smtClean="0"/>
              <a:t>directly map </a:t>
            </a:r>
            <a:r>
              <a:rPr lang="en-GB" altLang="zh-CN" sz="4000" dirty="0"/>
              <a:t>NPRACH.</a:t>
            </a:r>
          </a:p>
          <a:p>
            <a:pPr lvl="1"/>
            <a:r>
              <a:rPr lang="en-US" altLang="zh-CN" sz="4000" dirty="0"/>
              <a:t>Scattered </a:t>
            </a:r>
            <a:r>
              <a:rPr lang="en-US" altLang="zh-CN" sz="4000" dirty="0" smtClean="0"/>
              <a:t>TDD resource </a:t>
            </a:r>
            <a:r>
              <a:rPr lang="en-US" altLang="zh-CN" sz="4000" dirty="0"/>
              <a:t>is harmful for detection performance and also latency </a:t>
            </a:r>
            <a:r>
              <a:rPr lang="en-US" altLang="zh-CN" sz="4000" dirty="0" smtClean="0"/>
              <a:t>of initial access</a:t>
            </a:r>
            <a:endParaRPr lang="en-US" altLang="zh-CN" sz="40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438558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39901" y="2810960"/>
            <a:ext cx="12361701" cy="3756000"/>
            <a:chOff x="10560285" y="9055968"/>
            <a:chExt cx="12361701" cy="3756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93986" y="9055968"/>
              <a:ext cx="11928000" cy="3756000"/>
            </a:xfrm>
            <a:prstGeom prst="rect">
              <a:avLst/>
            </a:prstGeom>
          </p:spPr>
        </p:pic>
        <p:cxnSp>
          <p:nvCxnSpPr>
            <p:cNvPr id="9" name="直接箭头连接符 8"/>
            <p:cNvCxnSpPr/>
            <p:nvPr/>
          </p:nvCxnSpPr>
          <p:spPr bwMode="auto">
            <a:xfrm flipV="1">
              <a:off x="11184682" y="9283576"/>
              <a:ext cx="0" cy="864096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" name="直接箭头连接符 9"/>
            <p:cNvCxnSpPr/>
            <p:nvPr/>
          </p:nvCxnSpPr>
          <p:spPr bwMode="auto">
            <a:xfrm>
              <a:off x="11184682" y="11155784"/>
              <a:ext cx="0" cy="864096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1" name="矩形 10"/>
            <p:cNvSpPr/>
            <p:nvPr/>
          </p:nvSpPr>
          <p:spPr>
            <a:xfrm>
              <a:off x="10560285" y="10406087"/>
              <a:ext cx="9124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/>
                <a:t>45kHz</a:t>
              </a:r>
              <a:endParaRPr lang="zh-CN" altLang="en-US" sz="2000" dirty="0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81226" y="2995208"/>
            <a:ext cx="5688000" cy="2976000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 bwMode="auto">
          <a:xfrm flipV="1">
            <a:off x="21600514" y="3942896"/>
            <a:ext cx="0" cy="28803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直接箭头连接符 14"/>
          <p:cNvCxnSpPr/>
          <p:nvPr/>
        </p:nvCxnSpPr>
        <p:spPr bwMode="auto">
          <a:xfrm>
            <a:off x="21600514" y="3150808"/>
            <a:ext cx="0" cy="28803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矩形 15"/>
          <p:cNvSpPr/>
          <p:nvPr/>
        </p:nvSpPr>
        <p:spPr>
          <a:xfrm>
            <a:off x="21672522" y="3481231"/>
            <a:ext cx="1125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3.75kHz</a:t>
            </a:r>
            <a:endParaRPr lang="zh-CN" altLang="en-US" sz="2000" dirty="0"/>
          </a:p>
        </p:txBody>
      </p:sp>
      <p:sp>
        <p:nvSpPr>
          <p:cNvPr id="17" name="矩形 16"/>
          <p:cNvSpPr/>
          <p:nvPr/>
        </p:nvSpPr>
        <p:spPr>
          <a:xfrm>
            <a:off x="21816538" y="5023016"/>
            <a:ext cx="1125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3.75kHz</a:t>
            </a:r>
            <a:endParaRPr lang="zh-CN" altLang="en-US" sz="2000" dirty="0"/>
          </a:p>
        </p:txBody>
      </p:sp>
      <p:cxnSp>
        <p:nvCxnSpPr>
          <p:cNvPr id="18" name="直接箭头连接符 17"/>
          <p:cNvCxnSpPr/>
          <p:nvPr/>
        </p:nvCxnSpPr>
        <p:spPr bwMode="auto">
          <a:xfrm flipV="1">
            <a:off x="21744530" y="5527072"/>
            <a:ext cx="0" cy="28803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 bwMode="auto">
          <a:xfrm>
            <a:off x="21744530" y="4734984"/>
            <a:ext cx="0" cy="28803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直接箭头连接符 19"/>
          <p:cNvCxnSpPr/>
          <p:nvPr/>
        </p:nvCxnSpPr>
        <p:spPr bwMode="auto">
          <a:xfrm flipV="1">
            <a:off x="13992994" y="3499264"/>
            <a:ext cx="2736304" cy="43204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直接箭头连接符 20"/>
          <p:cNvCxnSpPr/>
          <p:nvPr/>
        </p:nvCxnSpPr>
        <p:spPr bwMode="auto">
          <a:xfrm flipV="1">
            <a:off x="13992994" y="3931312"/>
            <a:ext cx="2736304" cy="216024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直接箭头连接符 21"/>
          <p:cNvCxnSpPr/>
          <p:nvPr/>
        </p:nvCxnSpPr>
        <p:spPr bwMode="auto">
          <a:xfrm>
            <a:off x="13992994" y="3931312"/>
            <a:ext cx="2232248" cy="108012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直接箭头连接符 22"/>
          <p:cNvCxnSpPr/>
          <p:nvPr/>
        </p:nvCxnSpPr>
        <p:spPr bwMode="auto">
          <a:xfrm>
            <a:off x="13992994" y="4147336"/>
            <a:ext cx="2232248" cy="136815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7200" dirty="0" smtClean="0"/>
              <a:t>TDD performance improvements</a:t>
            </a:r>
            <a:endParaRPr lang="zh-CN" altLang="en-US" sz="7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9</a:t>
            </a:fld>
            <a:endParaRPr lang="en-GB" altLang="zh-CN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31554" y="1650728"/>
            <a:ext cx="22394488" cy="11377264"/>
          </a:xfrm>
        </p:spPr>
        <p:txBody>
          <a:bodyPr/>
          <a:lstStyle/>
          <a:p>
            <a:pPr marL="812227" lvl="1" indent="-812227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>
                <a:cs typeface="+mn-cs"/>
              </a:rPr>
              <a:t>Target to compensate for performance losses due to non-continuous resources in TDD</a:t>
            </a:r>
          </a:p>
          <a:p>
            <a:pPr lvl="1"/>
            <a:r>
              <a:rPr lang="en-US" altLang="zh-CN" sz="4400" dirty="0"/>
              <a:t>NRS/NB DMRS</a:t>
            </a:r>
          </a:p>
          <a:p>
            <a:pPr lvl="2"/>
            <a:r>
              <a:rPr lang="en-US" altLang="zh-CN" sz="4000" dirty="0"/>
              <a:t>Increase density of reference symbol for more robust channel estimation</a:t>
            </a:r>
          </a:p>
          <a:p>
            <a:pPr lvl="2"/>
            <a:r>
              <a:rPr lang="en-US" altLang="zh-CN" sz="4000" dirty="0"/>
              <a:t>Balanced against data rate</a:t>
            </a:r>
          </a:p>
          <a:p>
            <a:pPr lvl="1"/>
            <a:r>
              <a:rPr lang="en-US" altLang="zh-CN" sz="4400" dirty="0" smtClean="0"/>
              <a:t>PRB- </a:t>
            </a:r>
            <a:r>
              <a:rPr lang="en-US" altLang="zh-CN" sz="4400" dirty="0"/>
              <a:t>(i.e. NB-IoT carrier) level </a:t>
            </a:r>
            <a:r>
              <a:rPr lang="en-US" altLang="zh-CN" sz="4400" dirty="0" smtClean="0"/>
              <a:t>frequency-hopping</a:t>
            </a:r>
            <a:endParaRPr lang="en-US" altLang="zh-CN" sz="4400" dirty="0"/>
          </a:p>
          <a:p>
            <a:pPr lvl="2"/>
            <a:r>
              <a:rPr lang="en-US" altLang="zh-CN" sz="4000" dirty="0"/>
              <a:t>When </a:t>
            </a:r>
            <a:r>
              <a:rPr lang="en-US" altLang="zh-CN" sz="4000" dirty="0" smtClean="0"/>
              <a:t>multi-carriers are deployed</a:t>
            </a:r>
            <a:endParaRPr lang="en-US" altLang="zh-CN" sz="4000" dirty="0"/>
          </a:p>
          <a:p>
            <a:pPr lvl="2"/>
            <a:r>
              <a:rPr lang="en-US" altLang="zh-CN" sz="4000" dirty="0"/>
              <a:t>To acquire frequency diversity gain</a:t>
            </a:r>
          </a:p>
          <a:p>
            <a:pPr lvl="1"/>
            <a:r>
              <a:rPr lang="en-US" altLang="zh-CN" sz="4400" dirty="0" smtClean="0"/>
              <a:t>Faster NPDSCH scheduling if resources are available sooner on a different DL carrier</a:t>
            </a:r>
          </a:p>
          <a:p>
            <a:pPr lvl="1"/>
            <a:r>
              <a:rPr lang="en-US" altLang="zh-CN" sz="4400" dirty="0" smtClean="0"/>
              <a:t>Note that NPRACH design for TDD is part of this performance improvement effort</a:t>
            </a:r>
            <a:endParaRPr lang="en-US" altLang="zh-CN" sz="44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438558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571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3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51299</TotalTime>
  <Pages>0</Pages>
  <Words>833</Words>
  <Characters>0</Characters>
  <Application>Microsoft Office PowerPoint</Application>
  <PresentationFormat>Custom</PresentationFormat>
  <Lines>0</Lines>
  <Paragraphs>211</Paragraphs>
  <Slides>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7" baseType="lpstr">
      <vt:lpstr>Batang</vt:lpstr>
      <vt:lpstr>MS Mincho</vt:lpstr>
      <vt:lpstr>MS PGothic</vt:lpstr>
      <vt:lpstr>黑体</vt:lpstr>
      <vt:lpstr>宋体</vt:lpstr>
      <vt:lpstr>Arial</vt:lpstr>
      <vt:lpstr>FrutigerNext LT Bold</vt:lpstr>
      <vt:lpstr>FrutigerNext LT Light</vt:lpstr>
      <vt:lpstr>FrutigerNext LT Medium</vt:lpstr>
      <vt:lpstr>FrutigerNext LT Regular</vt:lpstr>
      <vt:lpstr>华文细黑</vt:lpstr>
      <vt:lpstr>Times</vt:lpstr>
      <vt:lpstr>Times New Roman</vt:lpstr>
      <vt:lpstr>Wingdings</vt:lpstr>
      <vt:lpstr>ヒラギノ角ゴ ProN W3</vt:lpstr>
      <vt:lpstr>1_default</vt:lpstr>
      <vt:lpstr>2_默认设计模板</vt:lpstr>
      <vt:lpstr>Visio</vt:lpstr>
      <vt:lpstr>TDD support for NB-IoT in Rel-15</vt:lpstr>
      <vt:lpstr>Background</vt:lpstr>
      <vt:lpstr>Justification</vt:lpstr>
      <vt:lpstr>Principles for TDD design</vt:lpstr>
      <vt:lpstr>Frame structure – UL:DL configurations</vt:lpstr>
      <vt:lpstr>Frame structure – Special subframe configurations</vt:lpstr>
      <vt:lpstr>DL resource mapping</vt:lpstr>
      <vt:lpstr>NPRACH design for TDD</vt:lpstr>
      <vt:lpstr>TDD performance improvements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Adada.</dc:creator>
  <cp:lastModifiedBy>Matthew Webb2</cp:lastModifiedBy>
  <cp:revision>5210</cp:revision>
  <dcterms:modified xsi:type="dcterms:W3CDTF">2016-11-29T09:30:30Z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(2)NKI0gCkBSMWnXEG77TQ2ekZ9Uef9d8Z1Vo49UPh3Srg5A++ZPEDy3uAQO550dOZPhl/hML/9_x000d_ T8k2twwYx6nQJasZ2Q5UO4CroEMGe6HxIiw7KuQaqmnKS2rHhyV7FRaeKEWVkbum9Hwe2l8a_x000d_ b1bYWOyDku8VYA8btstUGdL+qBI9gQttGFFfuoy6wcLcUt/lM31O9wHrceM/YyhYypc749B+_x000d_ WbQ3ZOO2OrvSmYPs9K</vt:lpwstr>
  </property>
  <property fmtid="{D5CDD505-2E9C-101B-9397-08002B2CF9AE}" pid="3" name="_ms_pID_7253431">
    <vt:lpwstr>TKLDlwGVQ3jEb4I1dxDhyjYi4AlXT+k/oB9l0+FEQPsnYxTTM5NL9r_x000d_ u/AjqU5KxcwnjY3mlq69mqITtZM81M4lXhOhuEbkyFteDrUlIinCQGPvood8I6PvuOWqKFBI_x000d_ VDQglA44ua70wvRsVERb0TIYib/fwAy5GVsyp+DeSuji+w==</vt:lpwstr>
  </property>
  <property fmtid="{D5CDD505-2E9C-101B-9397-08002B2CF9AE}" pid="4" name="_ms_pID_7253432">
    <vt:lpwstr>UbBgqkwaIO4/z4Wo+qtrbxlSCsB87hCXkMV3GSiPOw/8EwlZs2NIIZe79zrWvRVGLEdFVn0eecjWKe+VWVkuD2xEbxpy0nXGK4Ydk4e2EkgIS/MPrbP8fNahJu1j9C6dJl47z32D4LdVEQ3TYhW/aSC6F43mzEHvjGqnzDOCqITriMXeKufHAlYjCEbf7y9LZTw1Uep5nreU9DiTSRjCBp6Sf3ETcmr2vjpcn61X3HycsKTc</vt:lpwstr>
  </property>
  <property fmtid="{D5CDD505-2E9C-101B-9397-08002B2CF9AE}" pid="5" name="_ms_pID_7253433">
    <vt:lpwstr>LQ8tY2pO3KPEwfPOZgnyLw04e5HfS71TAqMZmrleNvJx6WKBB5iaSVacsKYZje/ZyCQ+aSfKTC1zivohZGg6eaWWFEJsIi+KK14Qe4YO3fJcun2h7IXBG6EPncSW9CsXF67UXGmy9ShlZYlK8OJcEDtUcWf1DO9zhRCYPHiFcotD2FEo</vt:lpwstr>
  </property>
  <property fmtid="{D5CDD505-2E9C-101B-9397-08002B2CF9AE}" pid="6" name="_new_ms_pID_72543">
    <vt:lpwstr>(3)DwmfBqDD5Kx4pRilTSZvkkEXzJgJCsq4PjvrcELzOowjSqneGIvuL3G7E2c18CgcuXcctnBj
abUroHMNJU4eZPwyYaLCQw3K+tEuOXn2ogrVMSuJehut8xIgWXI0hoE8yEaCRMLYFxDWwf5t
it2LZEmNLuRCqmfVlrEVHwScBkm82Jm/w08Y6yZJkDtHMFd/Ae6oxD83FBIL3BsH0tvuKafw
eR2S6klv2IzuvrA/6J</vt:lpwstr>
  </property>
  <property fmtid="{D5CDD505-2E9C-101B-9397-08002B2CF9AE}" pid="7" name="_new_ms_pID_725431">
    <vt:lpwstr>l44qTqZ8QouDj1vvuoVsSewMocuuo5zU2iD9GqdIRrrNSakylp6/Wx
lTnyCz/0Bo+ICLfX49UOQApPm8s/hKVZ4NUX9zTzUK0Km86Tzm5On0CiGlcfAEn+kGxOnVT/
2wDojWQZRlhuWSL3K+H+wQ2Apm5UjBJK6fUIjdH5yH2fwRiy1Qq4x4X0y+JrBncGI/3Z1At6
iVIkcEDnAT0+1KXkpSrXdX8pBpXmYtQzMjI4</vt:lpwstr>
  </property>
  <property fmtid="{D5CDD505-2E9C-101B-9397-08002B2CF9AE}" pid="8" name="_new_ms_pID_725432">
    <vt:lpwstr>Kn//DVkrixjP+7MviMb+QkEAYDaWXEn02bfL
MRzV14vjVegcwEB47bOP7tdIK09TKUN0cwRz9oysTD4kpldFiQKGzcwtftgPalkA/RKa+9It
DR9qiozQudyADbFeiGRe0VsuF7CgPmsJlGAW9IdoBxYM/KXGAnXmnqHU4lJF2ORlOuGzPnC+
dcD4Q2y5o48XJw==</vt:lpwstr>
  </property>
  <property fmtid="{D5CDD505-2E9C-101B-9397-08002B2CF9AE}" pid="9" name="_new_ms_pID_725433">
    <vt:lpwstr>aWY1Y7FirMvHbKhKJ1
G+BB4Q==</vt:lpwstr>
  </property>
  <property fmtid="{D5CDD505-2E9C-101B-9397-08002B2CF9AE}" pid="10" name="_2015_ms_pID_725343">
    <vt:lpwstr>(3)xOR/tum7FSFR/vhy4CoEmJi/tL5p0SKZLf6FA/XPExor+b4UjQc70gPb7BnShx0L+cGzBTbf
SkKaktqsVwIDEy6cFMCYPC+UJ/vLMis7s+uUpdYDNp40UJATw6Ex9wBFWwuBFgo84rSjK/r5
0otykvCKWIxpR86jWHrvYKXD+WYTuw+VWxocvKeStzzpwYUdhEU9+yu49Y3zyK7VqW9KKnTH
2jSQsvW8qLl+3YA7uQ</vt:lpwstr>
  </property>
  <property fmtid="{D5CDD505-2E9C-101B-9397-08002B2CF9AE}" pid="11" name="_2015_ms_pID_7253431">
    <vt:lpwstr>msjbKRgatm5Yy0SU67aL3CiGUENtFD9DXLVd6hSpDgEufTlJ92dQq9
kR61zK2bPmdOWRGweS6I1jR2mWlgWYG/H/fwZ7c0a6LeWNoSSCdiVxxhFPgSRBm/clk66vlH
uTWhOjy99oPjdcoicSc9YJS0Or9gJsZ0nuf4aSwJl4Md5u/Fz5mOWvCO7ZnazPl70rDB3+0a
F0xDaslN9k03iacO3d7v0T1fAmZZUaZQ2fY/</vt:lpwstr>
  </property>
  <property fmtid="{D5CDD505-2E9C-101B-9397-08002B2CF9AE}" pid="12" name="_2015_ms_pID_7253432">
    <vt:lpwstr>QEJWMkLnOWRilhJuKv+fDkOJlY5RYdAbJUww
lNjgCwIlQJUdm3zHyL8VAhHVqrx8hg==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1480410968</vt:lpwstr>
  </property>
</Properties>
</file>