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62" r:id="rId2"/>
    <p:sldId id="265" r:id="rId3"/>
    <p:sldId id="260" r:id="rId4"/>
    <p:sldId id="263" r:id="rId5"/>
    <p:sldId id="261" r:id="rId6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9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62"/>
            <p14:sldId id="265"/>
            <p14:sldId id="260"/>
            <p14:sldId id="263"/>
            <p14:sldId id="26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319" autoAdjust="0"/>
  </p:normalViewPr>
  <p:slideViewPr>
    <p:cSldViewPr snapToGrid="0" snapToObjects="1">
      <p:cViewPr varScale="1">
        <p:scale>
          <a:sx n="74" d="100"/>
          <a:sy n="74" d="100"/>
        </p:scale>
        <p:origin x="-1278" y="-9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2016-03-01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2016-03-01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2016-03-01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D7B43-06EF-4268-8639-785D813B3D8A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713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2016-03-01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CD57B3-C6A2-4399-A5CF-1F00F448423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340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2016-03-01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81D3E0-1293-4FB4-9179-9CA7CB9E633A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29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2016-03-01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0E4B030-0301-465D-97A4-9B8E11F75415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544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2016-03-01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4BCE60-721D-4BF9-B4E3-4093820C47B0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653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Public  |  © Ericsson AB 2016  |  2016-03-01  |  Page </a:t>
            </a:r>
            <a:fld id="{B9463042-7696-4E5F-A9ED-677FC7E7C5E5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Motivation for Work Item on shortened TTI and processing time</a:t>
            </a:r>
            <a:endParaRPr lang="en-US" sz="60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1809" y="231264"/>
            <a:ext cx="57935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 #71, </a:t>
            </a:r>
            <a:r>
              <a:rPr lang="sv-SE" dirty="0"/>
              <a:t>Göteborg, Sweden, March 7 - 10, </a:t>
            </a:r>
            <a:r>
              <a:rPr lang="sv-SE" dirty="0" smtClean="0"/>
              <a:t>2016</a:t>
            </a:r>
          </a:p>
          <a:p>
            <a:r>
              <a:rPr lang="en-US" dirty="0" smtClean="0"/>
              <a:t>AI 10.1.1</a:t>
            </a:r>
          </a:p>
          <a:p>
            <a:r>
              <a:rPr lang="en-US" dirty="0"/>
              <a:t>RP-160204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6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Latency </a:t>
            </a:r>
            <a:r>
              <a:rPr lang="en-US" dirty="0"/>
              <a:t>important KPI and </a:t>
            </a:r>
            <a:r>
              <a:rPr lang="en-US" dirty="0" smtClean="0"/>
              <a:t>requirement:</a:t>
            </a:r>
            <a:endParaRPr lang="en-US" dirty="0"/>
          </a:p>
          <a:p>
            <a:pPr lvl="1"/>
            <a:r>
              <a:rPr lang="en-US" dirty="0">
                <a:solidFill>
                  <a:srgbClr val="00B0F0"/>
                </a:solidFill>
              </a:rPr>
              <a:t>Monitored</a:t>
            </a:r>
            <a:r>
              <a:rPr lang="en-US" dirty="0"/>
              <a:t> by </a:t>
            </a:r>
            <a:r>
              <a:rPr lang="en-US" dirty="0" smtClean="0"/>
              <a:t>users </a:t>
            </a:r>
            <a:r>
              <a:rPr lang="en-US" dirty="0"/>
              <a:t>just as throughput</a:t>
            </a:r>
          </a:p>
          <a:p>
            <a:pPr lvl="1"/>
            <a:r>
              <a:rPr lang="en-US" dirty="0"/>
              <a:t>Enabler for Critical MTC (</a:t>
            </a:r>
            <a:r>
              <a:rPr lang="en-US" dirty="0">
                <a:solidFill>
                  <a:srgbClr val="00B0F0"/>
                </a:solidFill>
              </a:rPr>
              <a:t>C-MTC</a:t>
            </a:r>
            <a:r>
              <a:rPr lang="en-US" dirty="0"/>
              <a:t>), e.g. smart grid and robotics</a:t>
            </a:r>
          </a:p>
          <a:p>
            <a:pPr lvl="1"/>
            <a:r>
              <a:rPr lang="en-US" dirty="0"/>
              <a:t>Important during </a:t>
            </a:r>
            <a:r>
              <a:rPr lang="en-US" dirty="0">
                <a:solidFill>
                  <a:srgbClr val="00B0F0"/>
                </a:solidFill>
              </a:rPr>
              <a:t>TCP slow start</a:t>
            </a:r>
            <a:r>
              <a:rPr lang="en-US" dirty="0"/>
              <a:t>: during this phase the TCP rate is determined by the number of TCP ACKs </a:t>
            </a:r>
            <a:r>
              <a:rPr lang="en-US" dirty="0">
                <a:sym typeface="Wingdings" panose="05000000000000000000" pitchFamily="2" charset="2"/>
              </a:rPr>
              <a:t> High ACK rate gives high rate</a:t>
            </a:r>
          </a:p>
          <a:p>
            <a:pPr lvl="1"/>
            <a:r>
              <a:rPr lang="en-US" dirty="0">
                <a:solidFill>
                  <a:srgbClr val="00B0F0"/>
                </a:solidFill>
                <a:sym typeface="Wingdings" panose="05000000000000000000" pitchFamily="2" charset="2"/>
              </a:rPr>
              <a:t>5G requirement</a:t>
            </a:r>
            <a:r>
              <a:rPr lang="en-US" dirty="0">
                <a:sym typeface="Wingdings" panose="05000000000000000000" pitchFamily="2" charset="2"/>
              </a:rPr>
              <a:t>: LTE-evo needs low latency </a:t>
            </a:r>
            <a:r>
              <a:rPr lang="en-US" dirty="0" smtClean="0">
                <a:sym typeface="Wingdings" panose="05000000000000000000" pitchFamily="2" charset="2"/>
              </a:rPr>
              <a:t>to fulfil 5G requirements</a:t>
            </a:r>
            <a:endParaRPr lang="en-US" dirty="0" smtClean="0">
              <a:sym typeface="Wingdings" panose="05000000000000000000" pitchFamily="2" charset="2"/>
            </a:endParaRPr>
          </a:p>
          <a:p>
            <a:pPr lvl="2"/>
            <a:r>
              <a:rPr lang="en-US" dirty="0" smtClean="0">
                <a:sym typeface="Wingdings" panose="05000000000000000000" pitchFamily="2" charset="2"/>
              </a:rPr>
              <a:t>User plane latency </a:t>
            </a:r>
            <a:r>
              <a:rPr lang="en-US" dirty="0" smtClean="0">
                <a:solidFill>
                  <a:srgbClr val="00B0F0"/>
                </a:solidFill>
                <a:sym typeface="Wingdings" panose="05000000000000000000" pitchFamily="2" charset="2"/>
              </a:rPr>
              <a:t>&lt;1ms </a:t>
            </a:r>
            <a:r>
              <a:rPr lang="en-US" dirty="0" smtClean="0">
                <a:sym typeface="Wingdings" panose="05000000000000000000" pitchFamily="2" charset="2"/>
              </a:rPr>
              <a:t>end-to-end discussed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latency?</a:t>
            </a:r>
            <a:endParaRPr lang="en-US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>
          <a:xfrm>
            <a:off x="2028029" y="5340786"/>
            <a:ext cx="4881880" cy="786130"/>
            <a:chOff x="0" y="0"/>
            <a:chExt cx="5943600" cy="95693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943600" cy="956930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10632" y="10632"/>
              <a:ext cx="1525588" cy="658813"/>
            </a:xfrm>
            <a:prstGeom prst="ellipse">
              <a:avLst/>
            </a:prstGeom>
            <a:noFill/>
            <a:ln w="3810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71997" tIns="45718" rIns="71997" bIns="45718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4211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 on Latency reduction ongoing in RAN1 until </a:t>
            </a:r>
            <a:r>
              <a:rPr lang="en-US" dirty="0" smtClean="0"/>
              <a:t>RAN #72</a:t>
            </a:r>
            <a:endParaRPr lang="en-US" dirty="0" smtClean="0"/>
          </a:p>
          <a:p>
            <a:r>
              <a:rPr lang="en-US" dirty="0" smtClean="0"/>
              <a:t>Tentative outcome:</a:t>
            </a:r>
          </a:p>
          <a:p>
            <a:pPr lvl="1"/>
            <a:r>
              <a:rPr lang="en-US" dirty="0" smtClean="0"/>
              <a:t>Significant latency reduction can be achieved by a combination of </a:t>
            </a:r>
            <a:r>
              <a:rPr lang="en-US" dirty="0" smtClean="0">
                <a:solidFill>
                  <a:srgbClr val="00B0F0"/>
                </a:solidFill>
              </a:rPr>
              <a:t>shortened TTI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00B0F0"/>
                </a:solidFill>
              </a:rPr>
              <a:t> fast control and feedback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00B0F0"/>
                </a:solidFill>
              </a:rPr>
              <a:t> and reduced processing time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hroughput gains can be observed for e.g. FTP download.</a:t>
            </a:r>
          </a:p>
          <a:p>
            <a:pPr lvl="1"/>
            <a:r>
              <a:rPr lang="en-US" dirty="0" smtClean="0"/>
              <a:t>Backwards compatibility can be preserved.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Latency reduction 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dirty="0" smtClean="0"/>
              <a:t>The objectives of the WI are:</a:t>
            </a:r>
            <a:endParaRPr lang="en-US" dirty="0"/>
          </a:p>
          <a:p>
            <a:pPr lvl="1" hangingPunct="0"/>
            <a:r>
              <a:rPr lang="en-GB" dirty="0"/>
              <a:t>Specify support for </a:t>
            </a:r>
            <a:r>
              <a:rPr lang="en-GB" dirty="0">
                <a:solidFill>
                  <a:srgbClr val="00B0F0"/>
                </a:solidFill>
              </a:rPr>
              <a:t>shorter TTI </a:t>
            </a:r>
            <a:r>
              <a:rPr lang="en-GB" dirty="0"/>
              <a:t>for unicast transmission in </a:t>
            </a:r>
            <a:r>
              <a:rPr lang="en-GB" dirty="0">
                <a:solidFill>
                  <a:srgbClr val="00B0F0"/>
                </a:solidFill>
              </a:rPr>
              <a:t>DL and UL</a:t>
            </a:r>
            <a:r>
              <a:rPr lang="en-GB" dirty="0"/>
              <a:t> and corresponding </a:t>
            </a:r>
            <a:r>
              <a:rPr lang="en-GB" dirty="0">
                <a:solidFill>
                  <a:srgbClr val="00B0F0"/>
                </a:solidFill>
              </a:rPr>
              <a:t>feedback</a:t>
            </a:r>
            <a:r>
              <a:rPr lang="en-GB" dirty="0"/>
              <a:t> based on the recommended TTI </a:t>
            </a:r>
            <a:r>
              <a:rPr lang="en-GB" dirty="0" smtClean="0"/>
              <a:t>lengths from SI.</a:t>
            </a:r>
            <a:endParaRPr lang="en-US" dirty="0"/>
          </a:p>
          <a:p>
            <a:pPr lvl="1" hangingPunct="0"/>
            <a:r>
              <a:rPr lang="en-GB" dirty="0"/>
              <a:t>The specified solution should cover </a:t>
            </a:r>
            <a:r>
              <a:rPr lang="en-GB" dirty="0">
                <a:solidFill>
                  <a:srgbClr val="00B0F0"/>
                </a:solidFill>
              </a:rPr>
              <a:t>FS1, FS2 and FS3</a:t>
            </a:r>
            <a:r>
              <a:rPr lang="en-GB" dirty="0"/>
              <a:t>. </a:t>
            </a:r>
            <a:endParaRPr lang="en-US" dirty="0"/>
          </a:p>
          <a:p>
            <a:pPr lvl="1" hangingPunct="0"/>
            <a:r>
              <a:rPr lang="en-GB" dirty="0" smtClean="0"/>
              <a:t>For </a:t>
            </a:r>
            <a:r>
              <a:rPr lang="en-GB" dirty="0"/>
              <a:t>the specified shorter TTIs the </a:t>
            </a:r>
            <a:r>
              <a:rPr lang="en-GB" dirty="0">
                <a:solidFill>
                  <a:srgbClr val="00B0F0"/>
                </a:solidFill>
              </a:rPr>
              <a:t>processing time should be reduced</a:t>
            </a:r>
            <a:r>
              <a:rPr lang="en-GB" dirty="0"/>
              <a:t> according to the recommendations </a:t>
            </a:r>
            <a:r>
              <a:rPr lang="en-GB" dirty="0" smtClean="0"/>
              <a:t>from SI.</a:t>
            </a:r>
            <a:endParaRPr lang="en-US" dirty="0"/>
          </a:p>
          <a:p>
            <a:pPr lvl="1" fontAlgn="auto" hangingPunct="0"/>
            <a:r>
              <a:rPr lang="en-US" dirty="0"/>
              <a:t>Note that the specified solutions shall preserve </a:t>
            </a:r>
            <a:r>
              <a:rPr lang="en-US" dirty="0">
                <a:solidFill>
                  <a:srgbClr val="00B0F0"/>
                </a:solidFill>
              </a:rPr>
              <a:t>backwards compatibility</a:t>
            </a:r>
            <a:r>
              <a:rPr lang="en-US" dirty="0"/>
              <a:t> (thus allowing normal operation of pre-Rel 13 UEs on the same carrier</a:t>
            </a:r>
            <a:r>
              <a:rPr lang="en-US" dirty="0" smtClean="0"/>
              <a:t>).</a:t>
            </a:r>
            <a:endParaRPr lang="en-US" i="1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 objectives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322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68</TotalTime>
  <Words>279</Words>
  <Application>Microsoft Office PowerPoint</Application>
  <PresentationFormat>On-screen Show (4:3)</PresentationFormat>
  <Paragraphs>44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Ericsson Capital TT</vt:lpstr>
      <vt:lpstr>Wingdings</vt:lpstr>
      <vt:lpstr>PresentationTemplate2011</vt:lpstr>
      <vt:lpstr>Motivation for Work Item on shortened TTI and processing time</vt:lpstr>
      <vt:lpstr>Why latency?</vt:lpstr>
      <vt:lpstr>Latency reduction SI</vt:lpstr>
      <vt:lpstr>Work item objectives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Work Item on shortened TTI and processing time</dc:title>
  <dc:creator>Daniel Larsson N</dc:creator>
  <dc:description>Rev PA1</dc:description>
  <cp:lastModifiedBy>Daniel Larsson</cp:lastModifiedBy>
  <cp:revision>8</cp:revision>
  <dcterms:created xsi:type="dcterms:W3CDTF">2016-03-01T12:56:50Z</dcterms:created>
  <dcterms:modified xsi:type="dcterms:W3CDTF">2016-03-01T14:20:04Z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2016-03-01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2016-03-01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