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3" r:id="rId7"/>
    <p:sldId id="264" r:id="rId8"/>
    <p:sldId id="266" r:id="rId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1" d="100"/>
          <a:sy n="91" d="100"/>
        </p:scale>
        <p:origin x="-1200" y="-108"/>
      </p:cViewPr>
      <p:guideLst>
        <p:guide orient="horz" pos="2160"/>
        <p:guide pos="2880"/>
      </p:guideLst>
    </p:cSldViewPr>
  </p:slideViewPr>
  <p:notesTextViewPr>
    <p:cViewPr>
      <p:scale>
        <a:sx n="1" d="1"/>
        <a:sy n="1" d="1"/>
      </p:scale>
      <p:origin x="0" y="0"/>
    </p:cViewPr>
  </p:notesTextViewPr>
  <p:sorterViewPr>
    <p:cViewPr>
      <p:scale>
        <a:sx n="100" d="100"/>
        <a:sy n="100" d="100"/>
      </p:scale>
      <p:origin x="0" y="127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DA75D58B-F611-4D5D-9E51-C36C254C75A6}" type="datetimeFigureOut">
              <a:rPr kumimoji="1" lang="ja-JP" altLang="en-US" smtClean="0"/>
              <a:t>2014/3/6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2355561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A75D58B-F611-4D5D-9E51-C36C254C75A6}" type="datetimeFigureOut">
              <a:rPr kumimoji="1" lang="ja-JP" altLang="en-US" smtClean="0"/>
              <a:t>2014/3/6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21505050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A75D58B-F611-4D5D-9E51-C36C254C75A6}" type="datetimeFigureOut">
              <a:rPr kumimoji="1" lang="ja-JP" altLang="en-US" smtClean="0"/>
              <a:t>2014/3/6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1076032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A75D58B-F611-4D5D-9E51-C36C254C75A6}" type="datetimeFigureOut">
              <a:rPr kumimoji="1" lang="ja-JP" altLang="en-US" smtClean="0"/>
              <a:t>2014/3/6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3274688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A75D58B-F611-4D5D-9E51-C36C254C75A6}" type="datetimeFigureOut">
              <a:rPr kumimoji="1" lang="ja-JP" altLang="en-US" smtClean="0"/>
              <a:t>2014/3/6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860595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DA75D58B-F611-4D5D-9E51-C36C254C75A6}" type="datetimeFigureOut">
              <a:rPr kumimoji="1" lang="ja-JP" altLang="en-US" smtClean="0"/>
              <a:t>2014/3/6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1185842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DA75D58B-F611-4D5D-9E51-C36C254C75A6}" type="datetimeFigureOut">
              <a:rPr kumimoji="1" lang="ja-JP" altLang="en-US" smtClean="0"/>
              <a:t>2014/3/6</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283103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DA75D58B-F611-4D5D-9E51-C36C254C75A6}" type="datetimeFigureOut">
              <a:rPr kumimoji="1" lang="ja-JP" altLang="en-US" smtClean="0"/>
              <a:t>2014/3/6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3283836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A75D58B-F611-4D5D-9E51-C36C254C75A6}" type="datetimeFigureOut">
              <a:rPr kumimoji="1" lang="ja-JP" altLang="en-US" smtClean="0"/>
              <a:t>2014/3/6</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3478601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A75D58B-F611-4D5D-9E51-C36C254C75A6}" type="datetimeFigureOut">
              <a:rPr kumimoji="1" lang="ja-JP" altLang="en-US" smtClean="0"/>
              <a:t>2014/3/6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2718733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A75D58B-F611-4D5D-9E51-C36C254C75A6}" type="datetimeFigureOut">
              <a:rPr kumimoji="1" lang="ja-JP" altLang="en-US" smtClean="0"/>
              <a:t>2014/3/6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753237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75D58B-F611-4D5D-9E51-C36C254C75A6}" type="datetimeFigureOut">
              <a:rPr kumimoji="1" lang="ja-JP" altLang="en-US" smtClean="0"/>
              <a:t>2014/3/6</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5BE73A-A04F-4699-827F-A372C3D0B16E}" type="slidenum">
              <a:rPr kumimoji="1" lang="ja-JP" altLang="en-US" smtClean="0"/>
              <a:t>‹#›</a:t>
            </a:fld>
            <a:endParaRPr kumimoji="1" lang="ja-JP" altLang="en-US"/>
          </a:p>
        </p:txBody>
      </p:sp>
    </p:spTree>
    <p:extLst>
      <p:ext uri="{BB962C8B-B14F-4D97-AF65-F5344CB8AC3E}">
        <p14:creationId xmlns:p14="http://schemas.microsoft.com/office/powerpoint/2010/main" val="886976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b="1" dirty="0" smtClean="0">
                <a:solidFill>
                  <a:schemeClr val="tx1"/>
                </a:solidFill>
              </a:rPr>
              <a:t>Way Forward on supplemental downlink for TD-LTE in Rel.12</a:t>
            </a:r>
            <a:endParaRPr kumimoji="1" lang="ja-JP" altLang="en-US" dirty="0"/>
          </a:p>
        </p:txBody>
      </p:sp>
      <p:sp>
        <p:nvSpPr>
          <p:cNvPr id="3" name="サブタイトル 2"/>
          <p:cNvSpPr>
            <a:spLocks noGrp="1"/>
          </p:cNvSpPr>
          <p:nvPr>
            <p:ph type="subTitle" idx="1"/>
          </p:nvPr>
        </p:nvSpPr>
        <p:spPr>
          <a:xfrm>
            <a:off x="1371600" y="4293096"/>
            <a:ext cx="6400800" cy="1345704"/>
          </a:xfrm>
        </p:spPr>
        <p:txBody>
          <a:bodyPr/>
          <a:lstStyle/>
          <a:p>
            <a:r>
              <a:rPr kumimoji="1" lang="en-US" altLang="ja-JP" dirty="0" smtClean="0"/>
              <a:t>NTT DOCOMO, INC.</a:t>
            </a:r>
            <a:endParaRPr kumimoji="1" lang="ja-JP" altLang="en-US" dirty="0"/>
          </a:p>
        </p:txBody>
      </p:sp>
      <p:sp>
        <p:nvSpPr>
          <p:cNvPr id="4" name="テキスト ボックス 3"/>
          <p:cNvSpPr txBox="1"/>
          <p:nvPr/>
        </p:nvSpPr>
        <p:spPr>
          <a:xfrm>
            <a:off x="5652120" y="44624"/>
            <a:ext cx="3445174" cy="954107"/>
          </a:xfrm>
          <a:prstGeom prst="rect">
            <a:avLst/>
          </a:prstGeom>
          <a:noFill/>
        </p:spPr>
        <p:txBody>
          <a:bodyPr wrap="none" rtlCol="0">
            <a:spAutoFit/>
          </a:bodyPr>
          <a:lstStyle/>
          <a:p>
            <a:pPr algn="r"/>
            <a:r>
              <a:rPr kumimoji="1" lang="en-US" altLang="ja-JP" sz="2800" dirty="0" smtClean="0"/>
              <a:t>RP-140515</a:t>
            </a:r>
          </a:p>
          <a:p>
            <a:pPr algn="r"/>
            <a:r>
              <a:rPr kumimoji="1" lang="en-US" altLang="ja-JP" sz="2800" dirty="0" smtClean="0"/>
              <a:t>Revision of RP-140483</a:t>
            </a:r>
            <a:endParaRPr kumimoji="1" lang="ja-JP" altLang="en-US" sz="2800" dirty="0"/>
          </a:p>
        </p:txBody>
      </p:sp>
      <p:sp>
        <p:nvSpPr>
          <p:cNvPr id="5" name="テキスト ボックス 4"/>
          <p:cNvSpPr txBox="1"/>
          <p:nvPr/>
        </p:nvSpPr>
        <p:spPr>
          <a:xfrm>
            <a:off x="35496" y="44624"/>
            <a:ext cx="4894353" cy="1384995"/>
          </a:xfrm>
          <a:prstGeom prst="rect">
            <a:avLst/>
          </a:prstGeom>
          <a:noFill/>
        </p:spPr>
        <p:txBody>
          <a:bodyPr wrap="none" rtlCol="0">
            <a:spAutoFit/>
          </a:bodyPr>
          <a:lstStyle/>
          <a:p>
            <a:r>
              <a:rPr lang="en-US" altLang="ja-JP" sz="2800" dirty="0" smtClean="0"/>
              <a:t>3GPP TSG-RAN#63</a:t>
            </a:r>
          </a:p>
          <a:p>
            <a:r>
              <a:rPr lang="en-US" altLang="ja-JP" sz="2800" dirty="0" smtClean="0"/>
              <a:t>Fukuoka, Japan, 3-6 March 2014</a:t>
            </a:r>
          </a:p>
          <a:p>
            <a:r>
              <a:rPr lang="en-US" altLang="ja-JP" sz="2800" dirty="0" smtClean="0"/>
              <a:t>Agenda: 14.1.1</a:t>
            </a:r>
            <a:endParaRPr kumimoji="1" lang="ja-JP" altLang="en-US" sz="2800" dirty="0"/>
          </a:p>
        </p:txBody>
      </p:sp>
    </p:spTree>
    <p:extLst>
      <p:ext uri="{BB962C8B-B14F-4D97-AF65-F5344CB8AC3E}">
        <p14:creationId xmlns:p14="http://schemas.microsoft.com/office/powerpoint/2010/main" val="24451926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Introduction</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a:t>The followings are proposed </a:t>
            </a:r>
            <a:r>
              <a:rPr lang="en-US" altLang="ja-JP" dirty="0" smtClean="0"/>
              <a:t>in this document</a:t>
            </a:r>
          </a:p>
          <a:p>
            <a:pPr lvl="1"/>
            <a:r>
              <a:rPr lang="en-US" altLang="ja-JP" dirty="0"/>
              <a:t>Way forward on n</a:t>
            </a:r>
            <a:r>
              <a:rPr lang="en-US" altLang="ja-JP" dirty="0" smtClean="0"/>
              <a:t>ew WI on supplemental downlink for TD-LTE</a:t>
            </a:r>
          </a:p>
          <a:p>
            <a:pPr lvl="1"/>
            <a:r>
              <a:rPr lang="en-GB" altLang="ja-JP" dirty="0" smtClean="0"/>
              <a:t>A technical analysis in terms of the co-existence with the existing UL-DL configurations</a:t>
            </a:r>
            <a:endParaRPr lang="en-US" altLang="ja-JP" sz="2400" dirty="0"/>
          </a:p>
        </p:txBody>
      </p:sp>
    </p:spTree>
    <p:extLst>
      <p:ext uri="{BB962C8B-B14F-4D97-AF65-F5344CB8AC3E}">
        <p14:creationId xmlns:p14="http://schemas.microsoft.com/office/powerpoint/2010/main" val="7976335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Way Forward</a:t>
            </a:r>
            <a:endParaRPr kumimoji="1" lang="ja-JP" altLang="en-US" dirty="0"/>
          </a:p>
        </p:txBody>
      </p:sp>
      <p:sp>
        <p:nvSpPr>
          <p:cNvPr id="3" name="コンテンツ プレースホルダー 2"/>
          <p:cNvSpPr>
            <a:spLocks noGrp="1"/>
          </p:cNvSpPr>
          <p:nvPr>
            <p:ph idx="1"/>
          </p:nvPr>
        </p:nvSpPr>
        <p:spPr>
          <a:xfrm>
            <a:off x="457200" y="1600200"/>
            <a:ext cx="8363272" cy="4997152"/>
          </a:xfrm>
        </p:spPr>
        <p:txBody>
          <a:bodyPr>
            <a:normAutofit/>
          </a:bodyPr>
          <a:lstStyle/>
          <a:p>
            <a:r>
              <a:rPr lang="en-US" altLang="ja-JP" dirty="0" smtClean="0"/>
              <a:t>Rel-12 </a:t>
            </a:r>
            <a:r>
              <a:rPr lang="en-US" altLang="ja-JP" dirty="0"/>
              <a:t>CRs for a DL-only configuration for TDD are approved at </a:t>
            </a:r>
            <a:r>
              <a:rPr lang="en-US" altLang="ja-JP" dirty="0" smtClean="0"/>
              <a:t>RAN#64. </a:t>
            </a:r>
          </a:p>
          <a:p>
            <a:pPr lvl="1"/>
            <a:r>
              <a:rPr lang="en-US" altLang="ja-JP" dirty="0" smtClean="0"/>
              <a:t>The </a:t>
            </a:r>
            <a:r>
              <a:rPr lang="en-US" altLang="ja-JP" dirty="0"/>
              <a:t>CRs are reviewed by RAN1/2 </a:t>
            </a:r>
            <a:r>
              <a:rPr lang="en-US" altLang="ja-JP"/>
              <a:t>until </a:t>
            </a:r>
            <a:r>
              <a:rPr lang="en-US" altLang="ja-JP" smtClean="0"/>
              <a:t>RAN#64.</a:t>
            </a:r>
            <a:endParaRPr lang="en-US" altLang="ja-JP" dirty="0" smtClean="0"/>
          </a:p>
        </p:txBody>
      </p:sp>
    </p:spTree>
    <p:extLst>
      <p:ext uri="{BB962C8B-B14F-4D97-AF65-F5344CB8AC3E}">
        <p14:creationId xmlns:p14="http://schemas.microsoft.com/office/powerpoint/2010/main" val="11822779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Technical analysis on c</a:t>
            </a:r>
            <a:r>
              <a:rPr lang="en-US" altLang="ja-JP" dirty="0"/>
              <a:t>o-existence</a:t>
            </a:r>
            <a:endParaRPr kumimoji="1" lang="ja-JP" altLang="en-US" dirty="0"/>
          </a:p>
        </p:txBody>
      </p:sp>
      <p:sp>
        <p:nvSpPr>
          <p:cNvPr id="3" name="コンテンツ プレースホルダー 2"/>
          <p:cNvSpPr>
            <a:spLocks noGrp="1"/>
          </p:cNvSpPr>
          <p:nvPr>
            <p:ph idx="1"/>
          </p:nvPr>
        </p:nvSpPr>
        <p:spPr>
          <a:xfrm>
            <a:off x="0" y="1600200"/>
            <a:ext cx="9144000" cy="4637111"/>
          </a:xfrm>
        </p:spPr>
        <p:txBody>
          <a:bodyPr>
            <a:noAutofit/>
          </a:bodyPr>
          <a:lstStyle/>
          <a:p>
            <a:r>
              <a:rPr lang="en-US" altLang="ja-JP" sz="2800" b="1" u="sng" dirty="0" smtClean="0"/>
              <a:t>Co-existence b/w UL/DL </a:t>
            </a:r>
            <a:r>
              <a:rPr lang="en-US" altLang="ja-JP" sz="2800" b="1" u="sng" dirty="0" err="1" smtClean="0"/>
              <a:t>configs</a:t>
            </a:r>
            <a:r>
              <a:rPr lang="en-US" altLang="ja-JP" sz="2800" b="1" u="sng" dirty="0" smtClean="0"/>
              <a:t> #2 and #5</a:t>
            </a:r>
          </a:p>
          <a:p>
            <a:pPr lvl="1"/>
            <a:r>
              <a:rPr lang="en-US" altLang="ja-JP" sz="2000" dirty="0"/>
              <a:t>One of two UL SFs in </a:t>
            </a:r>
            <a:r>
              <a:rPr lang="en-US" altLang="ja-JP" sz="2000" dirty="0" err="1"/>
              <a:t>config</a:t>
            </a:r>
            <a:r>
              <a:rPr lang="en-US" altLang="ja-JP" sz="2000" dirty="0"/>
              <a:t> #2 is blocked by a DL SF in </a:t>
            </a:r>
            <a:r>
              <a:rPr lang="en-US" altLang="ja-JP" sz="2000" dirty="0" err="1"/>
              <a:t>config</a:t>
            </a:r>
            <a:r>
              <a:rPr lang="en-US" altLang="ja-JP" sz="2000" dirty="0"/>
              <a:t> #5</a:t>
            </a:r>
          </a:p>
          <a:p>
            <a:pPr lvl="1"/>
            <a:r>
              <a:rPr lang="en-US" altLang="ja-JP" sz="2000" dirty="0" smtClean="0"/>
              <a:t>Lost of one UL SF in </a:t>
            </a:r>
            <a:r>
              <a:rPr lang="en-US" altLang="ja-JP" sz="2000" dirty="0" err="1" smtClean="0"/>
              <a:t>config</a:t>
            </a:r>
            <a:r>
              <a:rPr lang="en-US" altLang="ja-JP" sz="2000" dirty="0" smtClean="0"/>
              <a:t> #2 results in 50% DL + 50% UL losses</a:t>
            </a:r>
          </a:p>
          <a:p>
            <a:pPr lvl="2"/>
            <a:r>
              <a:rPr lang="en-US" altLang="ja-JP" sz="1800" dirty="0"/>
              <a:t>Since the UL SF is responsible for both UL data and DL HARQ-ACK</a:t>
            </a:r>
          </a:p>
          <a:p>
            <a:pPr lvl="1">
              <a:buFont typeface="Wingdings"/>
              <a:buChar char="è"/>
            </a:pPr>
            <a:r>
              <a:rPr lang="en-US" altLang="ja-JP" sz="2000" dirty="0" smtClean="0">
                <a:solidFill>
                  <a:srgbClr val="FF0000"/>
                </a:solidFill>
                <a:sym typeface="Wingdings" panose="05000000000000000000" pitchFamily="2" charset="2"/>
              </a:rPr>
              <a:t>50% DL/UL transmission resources are lost</a:t>
            </a:r>
          </a:p>
          <a:p>
            <a:pPr lvl="3">
              <a:buFont typeface="Wingdings"/>
              <a:buChar char="è"/>
            </a:pPr>
            <a:endParaRPr lang="en-US" altLang="ja-JP" sz="400" b="1" u="sng" dirty="0" smtClean="0"/>
          </a:p>
          <a:p>
            <a:r>
              <a:rPr lang="en-US" altLang="ja-JP" sz="2800" b="1" u="sng" dirty="0" smtClean="0"/>
              <a:t>Co-existence b/w UL/DL </a:t>
            </a:r>
            <a:r>
              <a:rPr lang="en-US" altLang="ja-JP" sz="2800" b="1" u="sng" dirty="0" err="1" smtClean="0"/>
              <a:t>configs</a:t>
            </a:r>
            <a:r>
              <a:rPr lang="en-US" altLang="ja-JP" sz="2800" b="1" u="sng" dirty="0" smtClean="0"/>
              <a:t> #5 and DL-only</a:t>
            </a:r>
          </a:p>
          <a:p>
            <a:pPr lvl="1"/>
            <a:r>
              <a:rPr lang="en-US" altLang="ja-JP" sz="2000" dirty="0" smtClean="0"/>
              <a:t>A </a:t>
            </a:r>
            <a:r>
              <a:rPr lang="en-US" altLang="ja-JP" sz="2000" dirty="0"/>
              <a:t>UL SF is blocked by a DL </a:t>
            </a:r>
            <a:r>
              <a:rPr lang="en-US" altLang="ja-JP" sz="2000" dirty="0" smtClean="0"/>
              <a:t>SF </a:t>
            </a:r>
            <a:r>
              <a:rPr lang="en-US" altLang="ja-JP" sz="2000" dirty="0"/>
              <a:t>in DL-only </a:t>
            </a:r>
            <a:r>
              <a:rPr lang="en-US" altLang="ja-JP" sz="2000" dirty="0" err="1"/>
              <a:t>config</a:t>
            </a:r>
            <a:endParaRPr lang="en-US" altLang="ja-JP" sz="2000" dirty="0"/>
          </a:p>
          <a:p>
            <a:pPr lvl="1"/>
            <a:r>
              <a:rPr lang="en-US" altLang="ja-JP" sz="2000" dirty="0" smtClean="0"/>
              <a:t>Lost of one UL SF in </a:t>
            </a:r>
            <a:r>
              <a:rPr lang="en-US" altLang="ja-JP" sz="2000" dirty="0" err="1" smtClean="0"/>
              <a:t>config</a:t>
            </a:r>
            <a:r>
              <a:rPr lang="en-US" altLang="ja-JP" sz="2000" dirty="0" smtClean="0"/>
              <a:t> #5 results in 100% DL and UL losses</a:t>
            </a:r>
          </a:p>
          <a:p>
            <a:pPr lvl="2"/>
            <a:r>
              <a:rPr lang="en-US" altLang="ja-JP" sz="1800" dirty="0" smtClean="0"/>
              <a:t>Since the UL SF is responsible for both UL data and DL HARQ-ACK </a:t>
            </a:r>
            <a:endParaRPr lang="en-US" altLang="ja-JP" sz="1800" dirty="0"/>
          </a:p>
          <a:p>
            <a:pPr lvl="1">
              <a:buFont typeface="Wingdings"/>
              <a:buChar char="è"/>
            </a:pPr>
            <a:r>
              <a:rPr lang="en-US" altLang="ja-JP" sz="2000" dirty="0" smtClean="0">
                <a:solidFill>
                  <a:srgbClr val="FF0000"/>
                </a:solidFill>
                <a:sym typeface="Wingdings" panose="05000000000000000000" pitchFamily="2" charset="2"/>
              </a:rPr>
              <a:t>100% DL/UL transmission resources are lost</a:t>
            </a: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4368" y="1347479"/>
            <a:ext cx="1149682" cy="2513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83053" y="4299807"/>
            <a:ext cx="1149682" cy="2513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テキスト ボックス 6"/>
          <p:cNvSpPr txBox="1"/>
          <p:nvPr/>
        </p:nvSpPr>
        <p:spPr>
          <a:xfrm>
            <a:off x="8028384" y="1096532"/>
            <a:ext cx="365806" cy="307777"/>
          </a:xfrm>
          <a:prstGeom prst="rect">
            <a:avLst/>
          </a:prstGeom>
          <a:noFill/>
        </p:spPr>
        <p:txBody>
          <a:bodyPr wrap="none" rtlCol="0">
            <a:spAutoFit/>
          </a:bodyPr>
          <a:lstStyle/>
          <a:p>
            <a:r>
              <a:rPr kumimoji="1" lang="en-US" altLang="ja-JP" sz="1400" dirty="0" smtClean="0"/>
              <a:t>#2</a:t>
            </a:r>
            <a:endParaRPr kumimoji="1" lang="ja-JP" altLang="en-US" sz="1400" dirty="0"/>
          </a:p>
        </p:txBody>
      </p:sp>
      <p:sp>
        <p:nvSpPr>
          <p:cNvPr id="8" name="テキスト ボックス 7"/>
          <p:cNvSpPr txBox="1"/>
          <p:nvPr/>
        </p:nvSpPr>
        <p:spPr>
          <a:xfrm>
            <a:off x="8463057" y="1104999"/>
            <a:ext cx="365806" cy="307777"/>
          </a:xfrm>
          <a:prstGeom prst="rect">
            <a:avLst/>
          </a:prstGeom>
          <a:noFill/>
        </p:spPr>
        <p:txBody>
          <a:bodyPr wrap="none" rtlCol="0">
            <a:spAutoFit/>
          </a:bodyPr>
          <a:lstStyle/>
          <a:p>
            <a:r>
              <a:rPr kumimoji="1" lang="en-US" altLang="ja-JP" sz="1400" dirty="0" smtClean="0"/>
              <a:t>#5</a:t>
            </a:r>
            <a:endParaRPr kumimoji="1" lang="ja-JP" altLang="en-US" sz="1400" dirty="0"/>
          </a:p>
        </p:txBody>
      </p:sp>
      <p:sp>
        <p:nvSpPr>
          <p:cNvPr id="9" name="テキスト ボックス 8"/>
          <p:cNvSpPr txBox="1"/>
          <p:nvPr/>
        </p:nvSpPr>
        <p:spPr>
          <a:xfrm>
            <a:off x="8013327" y="4005738"/>
            <a:ext cx="365806" cy="307777"/>
          </a:xfrm>
          <a:prstGeom prst="rect">
            <a:avLst/>
          </a:prstGeom>
          <a:noFill/>
        </p:spPr>
        <p:txBody>
          <a:bodyPr wrap="none" rtlCol="0">
            <a:spAutoFit/>
          </a:bodyPr>
          <a:lstStyle/>
          <a:p>
            <a:r>
              <a:rPr kumimoji="1" lang="en-US" altLang="ja-JP" sz="1400" dirty="0" smtClean="0"/>
              <a:t>#5</a:t>
            </a:r>
            <a:endParaRPr kumimoji="1" lang="ja-JP" altLang="en-US" sz="1400" dirty="0"/>
          </a:p>
        </p:txBody>
      </p:sp>
      <p:sp>
        <p:nvSpPr>
          <p:cNvPr id="10" name="テキスト ボックス 9"/>
          <p:cNvSpPr txBox="1"/>
          <p:nvPr/>
        </p:nvSpPr>
        <p:spPr>
          <a:xfrm>
            <a:off x="8448000" y="4014205"/>
            <a:ext cx="516488" cy="307777"/>
          </a:xfrm>
          <a:prstGeom prst="rect">
            <a:avLst/>
          </a:prstGeom>
          <a:noFill/>
        </p:spPr>
        <p:txBody>
          <a:bodyPr wrap="none" rtlCol="0">
            <a:spAutoFit/>
          </a:bodyPr>
          <a:lstStyle/>
          <a:p>
            <a:r>
              <a:rPr kumimoji="1" lang="en-US" altLang="ja-JP" sz="1400" dirty="0" smtClean="0"/>
              <a:t>#”7”</a:t>
            </a:r>
            <a:endParaRPr kumimoji="1" lang="ja-JP" altLang="en-US" sz="1400" dirty="0"/>
          </a:p>
        </p:txBody>
      </p:sp>
      <p:sp>
        <p:nvSpPr>
          <p:cNvPr id="11" name="正方形/長方形 10"/>
          <p:cNvSpPr/>
          <p:nvPr/>
        </p:nvSpPr>
        <p:spPr>
          <a:xfrm>
            <a:off x="467544" y="5661248"/>
            <a:ext cx="6840760" cy="1080120"/>
          </a:xfrm>
          <a:prstGeom prst="rect">
            <a:avLst/>
          </a:prstGeom>
          <a:solidFill>
            <a:srgbClr val="00206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457200" indent="-457200" algn="ctr">
              <a:buFont typeface="Wingdings"/>
              <a:buChar char="è"/>
            </a:pPr>
            <a:r>
              <a:rPr lang="en-US" altLang="ja-JP" sz="3200" b="1" dirty="0" smtClean="0">
                <a:solidFill>
                  <a:schemeClr val="bg1"/>
                </a:solidFill>
              </a:rPr>
              <a:t>Both cases are not acceptable from operator’s point of view</a:t>
            </a:r>
          </a:p>
        </p:txBody>
      </p:sp>
    </p:spTree>
    <p:extLst>
      <p:ext uri="{BB962C8B-B14F-4D97-AF65-F5344CB8AC3E}">
        <p14:creationId xmlns:p14="http://schemas.microsoft.com/office/powerpoint/2010/main" val="1317928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Technical analysis on c</a:t>
            </a:r>
            <a:r>
              <a:rPr lang="en-US" altLang="ja-JP" dirty="0"/>
              <a:t>o-existence</a:t>
            </a:r>
            <a:endParaRPr kumimoji="1" lang="ja-JP" altLang="en-US" dirty="0"/>
          </a:p>
        </p:txBody>
      </p:sp>
      <p:sp>
        <p:nvSpPr>
          <p:cNvPr id="3" name="コンテンツ プレースホルダー 2"/>
          <p:cNvSpPr>
            <a:spLocks noGrp="1"/>
          </p:cNvSpPr>
          <p:nvPr>
            <p:ph idx="1"/>
          </p:nvPr>
        </p:nvSpPr>
        <p:spPr>
          <a:xfrm>
            <a:off x="0" y="1600200"/>
            <a:ext cx="9144000" cy="4637111"/>
          </a:xfrm>
        </p:spPr>
        <p:txBody>
          <a:bodyPr>
            <a:noAutofit/>
          </a:bodyPr>
          <a:lstStyle/>
          <a:p>
            <a:r>
              <a:rPr lang="en-US" altLang="ja-JP" sz="2800" b="1" u="sng" dirty="0" smtClean="0"/>
              <a:t>Co-existence b/w UL/DL </a:t>
            </a:r>
            <a:r>
              <a:rPr lang="en-US" altLang="ja-JP" sz="2800" b="1" u="sng" dirty="0" err="1" smtClean="0"/>
              <a:t>configs</a:t>
            </a:r>
            <a:r>
              <a:rPr lang="en-US" altLang="ja-JP" sz="2800" b="1" u="sng" dirty="0" smtClean="0"/>
              <a:t> #2 and #5</a:t>
            </a:r>
          </a:p>
          <a:p>
            <a:pPr lvl="1"/>
            <a:r>
              <a:rPr lang="en-US" altLang="ja-JP" sz="2000" dirty="0"/>
              <a:t>One of two UL SFs in </a:t>
            </a:r>
            <a:r>
              <a:rPr lang="en-US" altLang="ja-JP" sz="2000" dirty="0" err="1"/>
              <a:t>config</a:t>
            </a:r>
            <a:r>
              <a:rPr lang="en-US" altLang="ja-JP" sz="2000" dirty="0"/>
              <a:t> #2 is blocked by a DL SF in </a:t>
            </a:r>
            <a:r>
              <a:rPr lang="en-US" altLang="ja-JP" sz="2000" dirty="0" err="1"/>
              <a:t>config</a:t>
            </a:r>
            <a:r>
              <a:rPr lang="en-US" altLang="ja-JP" sz="2000" dirty="0"/>
              <a:t> #5</a:t>
            </a:r>
          </a:p>
          <a:p>
            <a:pPr lvl="1"/>
            <a:r>
              <a:rPr lang="en-US" altLang="ja-JP" sz="2000" dirty="0" smtClean="0"/>
              <a:t>Lost of one UL SF in </a:t>
            </a:r>
            <a:r>
              <a:rPr lang="en-US" altLang="ja-JP" sz="2000" dirty="0" err="1" smtClean="0"/>
              <a:t>config</a:t>
            </a:r>
            <a:r>
              <a:rPr lang="en-US" altLang="ja-JP" sz="2000" dirty="0" smtClean="0"/>
              <a:t> #2 results in 50% DL + 50% UL losses</a:t>
            </a:r>
          </a:p>
          <a:p>
            <a:pPr lvl="2"/>
            <a:r>
              <a:rPr lang="en-US" altLang="ja-JP" sz="1800" dirty="0"/>
              <a:t>Since the UL SF is responsible for both UL data and DL HARQ-ACK</a:t>
            </a:r>
          </a:p>
          <a:p>
            <a:pPr lvl="1">
              <a:buFont typeface="Wingdings"/>
              <a:buChar char="è"/>
            </a:pPr>
            <a:r>
              <a:rPr lang="en-US" altLang="ja-JP" sz="2000" dirty="0" smtClean="0">
                <a:solidFill>
                  <a:srgbClr val="FF0000"/>
                </a:solidFill>
                <a:sym typeface="Wingdings" panose="05000000000000000000" pitchFamily="2" charset="2"/>
              </a:rPr>
              <a:t>50% DL/UL transmission resources are lost</a:t>
            </a:r>
          </a:p>
          <a:p>
            <a:pPr lvl="1">
              <a:buFont typeface="Wingdings"/>
              <a:buChar char="è"/>
            </a:pPr>
            <a:endParaRPr lang="en-US" altLang="ja-JP" sz="2000" b="1" u="sng" dirty="0" smtClean="0"/>
          </a:p>
          <a:p>
            <a:r>
              <a:rPr lang="en-US" altLang="ja-JP" sz="2800" b="1" u="sng" dirty="0" smtClean="0"/>
              <a:t>Co-existence b/w UL/DL </a:t>
            </a:r>
            <a:r>
              <a:rPr lang="en-US" altLang="ja-JP" sz="2800" b="1" u="sng" dirty="0" err="1" smtClean="0"/>
              <a:t>configs</a:t>
            </a:r>
            <a:r>
              <a:rPr lang="en-US" altLang="ja-JP" sz="2800" b="1" u="sng" dirty="0" smtClean="0"/>
              <a:t> #5 and DL-only</a:t>
            </a:r>
          </a:p>
          <a:p>
            <a:pPr lvl="1"/>
            <a:r>
              <a:rPr lang="en-US" altLang="ja-JP" sz="2000" dirty="0" smtClean="0"/>
              <a:t>A </a:t>
            </a:r>
            <a:r>
              <a:rPr lang="en-US" altLang="ja-JP" sz="2000" dirty="0"/>
              <a:t>UL SF is blocked by a DL </a:t>
            </a:r>
            <a:r>
              <a:rPr lang="en-US" altLang="ja-JP" sz="2000" dirty="0" smtClean="0"/>
              <a:t>SF </a:t>
            </a:r>
            <a:r>
              <a:rPr lang="en-US" altLang="ja-JP" sz="2000" dirty="0"/>
              <a:t>in DL-only </a:t>
            </a:r>
            <a:r>
              <a:rPr lang="en-US" altLang="ja-JP" sz="2000" dirty="0" err="1"/>
              <a:t>config</a:t>
            </a:r>
            <a:endParaRPr lang="en-US" altLang="ja-JP" sz="2000" dirty="0"/>
          </a:p>
          <a:p>
            <a:pPr lvl="1"/>
            <a:r>
              <a:rPr lang="en-US" altLang="ja-JP" sz="2000" dirty="0" smtClean="0"/>
              <a:t>Lost of one UL SF in </a:t>
            </a:r>
            <a:r>
              <a:rPr lang="en-US" altLang="ja-JP" sz="2000" dirty="0" err="1" smtClean="0"/>
              <a:t>config</a:t>
            </a:r>
            <a:r>
              <a:rPr lang="en-US" altLang="ja-JP" sz="2000" dirty="0" smtClean="0"/>
              <a:t> #5 results in 100% DL and UL losses</a:t>
            </a:r>
          </a:p>
          <a:p>
            <a:pPr lvl="2"/>
            <a:r>
              <a:rPr lang="en-US" altLang="ja-JP" sz="1800" dirty="0" smtClean="0"/>
              <a:t>Since the UL SF is responsible for both UL data and DL HARQ-ACK </a:t>
            </a:r>
            <a:endParaRPr lang="en-US" altLang="ja-JP" sz="1800" dirty="0"/>
          </a:p>
          <a:p>
            <a:pPr lvl="1">
              <a:buFont typeface="Wingdings"/>
              <a:buChar char="è"/>
            </a:pPr>
            <a:r>
              <a:rPr lang="en-US" altLang="ja-JP" sz="2000" dirty="0" smtClean="0">
                <a:solidFill>
                  <a:srgbClr val="FF0000"/>
                </a:solidFill>
                <a:sym typeface="Wingdings" panose="05000000000000000000" pitchFamily="2" charset="2"/>
              </a:rPr>
              <a:t>100% DL/UL transmission resources are lost</a:t>
            </a: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4368" y="1347479"/>
            <a:ext cx="1149682" cy="2513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83053" y="4299807"/>
            <a:ext cx="1149682" cy="2513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テキスト ボックス 6"/>
          <p:cNvSpPr txBox="1"/>
          <p:nvPr/>
        </p:nvSpPr>
        <p:spPr>
          <a:xfrm>
            <a:off x="8028384" y="1096532"/>
            <a:ext cx="365806" cy="307777"/>
          </a:xfrm>
          <a:prstGeom prst="rect">
            <a:avLst/>
          </a:prstGeom>
          <a:noFill/>
        </p:spPr>
        <p:txBody>
          <a:bodyPr wrap="none" rtlCol="0">
            <a:spAutoFit/>
          </a:bodyPr>
          <a:lstStyle/>
          <a:p>
            <a:r>
              <a:rPr kumimoji="1" lang="en-US" altLang="ja-JP" sz="1400" dirty="0" smtClean="0"/>
              <a:t>#2</a:t>
            </a:r>
            <a:endParaRPr kumimoji="1" lang="ja-JP" altLang="en-US" sz="1400" dirty="0"/>
          </a:p>
        </p:txBody>
      </p:sp>
      <p:sp>
        <p:nvSpPr>
          <p:cNvPr id="8" name="テキスト ボックス 7"/>
          <p:cNvSpPr txBox="1"/>
          <p:nvPr/>
        </p:nvSpPr>
        <p:spPr>
          <a:xfrm>
            <a:off x="8463057" y="1104999"/>
            <a:ext cx="365806" cy="307777"/>
          </a:xfrm>
          <a:prstGeom prst="rect">
            <a:avLst/>
          </a:prstGeom>
          <a:noFill/>
        </p:spPr>
        <p:txBody>
          <a:bodyPr wrap="none" rtlCol="0">
            <a:spAutoFit/>
          </a:bodyPr>
          <a:lstStyle/>
          <a:p>
            <a:r>
              <a:rPr kumimoji="1" lang="en-US" altLang="ja-JP" sz="1400" dirty="0" smtClean="0"/>
              <a:t>#5</a:t>
            </a:r>
            <a:endParaRPr kumimoji="1" lang="ja-JP" altLang="en-US" sz="1400" dirty="0"/>
          </a:p>
        </p:txBody>
      </p:sp>
      <p:sp>
        <p:nvSpPr>
          <p:cNvPr id="9" name="テキスト ボックス 8"/>
          <p:cNvSpPr txBox="1"/>
          <p:nvPr/>
        </p:nvSpPr>
        <p:spPr>
          <a:xfrm>
            <a:off x="8013327" y="4005738"/>
            <a:ext cx="365806" cy="307777"/>
          </a:xfrm>
          <a:prstGeom prst="rect">
            <a:avLst/>
          </a:prstGeom>
          <a:noFill/>
        </p:spPr>
        <p:txBody>
          <a:bodyPr wrap="none" rtlCol="0">
            <a:spAutoFit/>
          </a:bodyPr>
          <a:lstStyle/>
          <a:p>
            <a:r>
              <a:rPr kumimoji="1" lang="en-US" altLang="ja-JP" sz="1400" dirty="0" smtClean="0"/>
              <a:t>#5</a:t>
            </a:r>
            <a:endParaRPr kumimoji="1" lang="ja-JP" altLang="en-US" sz="1400" dirty="0"/>
          </a:p>
        </p:txBody>
      </p:sp>
      <p:sp>
        <p:nvSpPr>
          <p:cNvPr id="10" name="テキスト ボックス 9"/>
          <p:cNvSpPr txBox="1"/>
          <p:nvPr/>
        </p:nvSpPr>
        <p:spPr>
          <a:xfrm>
            <a:off x="8448000" y="4014205"/>
            <a:ext cx="516488" cy="307777"/>
          </a:xfrm>
          <a:prstGeom prst="rect">
            <a:avLst/>
          </a:prstGeom>
          <a:noFill/>
        </p:spPr>
        <p:txBody>
          <a:bodyPr wrap="none" rtlCol="0">
            <a:spAutoFit/>
          </a:bodyPr>
          <a:lstStyle/>
          <a:p>
            <a:r>
              <a:rPr kumimoji="1" lang="en-US" altLang="ja-JP" sz="1400" dirty="0" smtClean="0"/>
              <a:t>#”7”</a:t>
            </a:r>
            <a:endParaRPr kumimoji="1" lang="ja-JP" altLang="en-US" sz="1400" dirty="0"/>
          </a:p>
        </p:txBody>
      </p:sp>
      <p:sp>
        <p:nvSpPr>
          <p:cNvPr id="11" name="正方形/長方形 10"/>
          <p:cNvSpPr/>
          <p:nvPr/>
        </p:nvSpPr>
        <p:spPr>
          <a:xfrm>
            <a:off x="395536" y="1412776"/>
            <a:ext cx="7200800" cy="5256584"/>
          </a:xfrm>
          <a:prstGeom prst="rect">
            <a:avLst/>
          </a:prstGeom>
          <a:solidFill>
            <a:srgbClr val="00206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GB" altLang="ja-JP" sz="3200" b="1" dirty="0" smtClean="0"/>
              <a:t>In principle, it is not allowed to decrease someone’s assets coming from c</a:t>
            </a:r>
            <a:r>
              <a:rPr lang="en-US" altLang="ja-JP" sz="3200" b="1" dirty="0" smtClean="0">
                <a:solidFill>
                  <a:schemeClr val="bg1"/>
                </a:solidFill>
                <a:sym typeface="Wingdings" panose="05000000000000000000" pitchFamily="2" charset="2"/>
              </a:rPr>
              <a:t>o-existence using different UL/DL </a:t>
            </a:r>
            <a:r>
              <a:rPr lang="en-US" altLang="ja-JP" sz="3200" b="1" dirty="0" err="1" smtClean="0">
                <a:solidFill>
                  <a:schemeClr val="bg1"/>
                </a:solidFill>
                <a:sym typeface="Wingdings" panose="05000000000000000000" pitchFamily="2" charset="2"/>
              </a:rPr>
              <a:t>configs</a:t>
            </a:r>
            <a:r>
              <a:rPr lang="en-US" altLang="ja-JP" sz="3200" b="1" dirty="0" smtClean="0">
                <a:solidFill>
                  <a:schemeClr val="bg1"/>
                </a:solidFill>
                <a:sym typeface="Wingdings" panose="05000000000000000000" pitchFamily="2" charset="2"/>
              </a:rPr>
              <a:t>, regardless of whether or not new DL-only configuration is introduced</a:t>
            </a:r>
          </a:p>
          <a:p>
            <a:pPr marL="457200" indent="-457200">
              <a:buFont typeface="Wingdings"/>
              <a:buChar char="è"/>
            </a:pPr>
            <a:r>
              <a:rPr lang="en-US" altLang="ja-JP" sz="3200" b="1" dirty="0" smtClean="0">
                <a:solidFill>
                  <a:schemeClr val="bg1"/>
                </a:solidFill>
              </a:rPr>
              <a:t>Consensus </a:t>
            </a:r>
            <a:r>
              <a:rPr lang="en-US" altLang="ja-JP" sz="3200" b="1" dirty="0">
                <a:solidFill>
                  <a:schemeClr val="bg1"/>
                </a:solidFill>
              </a:rPr>
              <a:t>b/w operators is essential for TDD </a:t>
            </a:r>
            <a:r>
              <a:rPr lang="en-US" altLang="ja-JP" sz="3200" b="1" dirty="0" smtClean="0">
                <a:solidFill>
                  <a:schemeClr val="bg1"/>
                </a:solidFill>
              </a:rPr>
              <a:t>co-existence cases</a:t>
            </a:r>
          </a:p>
          <a:p>
            <a:pPr marL="457200" indent="-457200">
              <a:buFont typeface="Wingdings"/>
              <a:buChar char="è"/>
            </a:pPr>
            <a:r>
              <a:rPr lang="en-US" altLang="ja-JP" sz="3200" b="1" dirty="0" smtClean="0">
                <a:solidFill>
                  <a:schemeClr val="bg1"/>
                </a:solidFill>
              </a:rPr>
              <a:t>Negotiation among 7 configures makes no difference with that among 8 configurations</a:t>
            </a:r>
          </a:p>
          <a:p>
            <a:pPr marL="457200" indent="-457200">
              <a:buFont typeface="Wingdings"/>
              <a:buChar char="è"/>
            </a:pPr>
            <a:endParaRPr lang="en-US" altLang="ja-JP" sz="3200" b="1" dirty="0">
              <a:solidFill>
                <a:schemeClr val="bg1"/>
              </a:solidFill>
            </a:endParaRPr>
          </a:p>
        </p:txBody>
      </p:sp>
    </p:spTree>
    <p:extLst>
      <p:ext uri="{BB962C8B-B14F-4D97-AF65-F5344CB8AC3E}">
        <p14:creationId xmlns:p14="http://schemas.microsoft.com/office/powerpoint/2010/main" val="36308794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smtClean="0"/>
              <a:t>Technical analysis on co-existence</a:t>
            </a:r>
            <a:endParaRPr kumimoji="1" lang="ja-JP" altLang="en-US" dirty="0"/>
          </a:p>
        </p:txBody>
      </p:sp>
      <p:sp>
        <p:nvSpPr>
          <p:cNvPr id="3" name="コンテンツ プレースホルダー 2"/>
          <p:cNvSpPr>
            <a:spLocks noGrp="1"/>
          </p:cNvSpPr>
          <p:nvPr>
            <p:ph idx="1"/>
          </p:nvPr>
        </p:nvSpPr>
        <p:spPr>
          <a:xfrm>
            <a:off x="457200" y="1600200"/>
            <a:ext cx="6851104" cy="4997152"/>
          </a:xfrm>
        </p:spPr>
        <p:txBody>
          <a:bodyPr>
            <a:normAutofit/>
          </a:bodyPr>
          <a:lstStyle/>
          <a:p>
            <a:r>
              <a:rPr lang="en-US" altLang="ja-JP" sz="2800" dirty="0"/>
              <a:t>If an operator has multiple carriers, a TDD band can be utilized as DL-only carrier even without DL-only configuration</a:t>
            </a:r>
          </a:p>
          <a:p>
            <a:pPr lvl="3"/>
            <a:endParaRPr lang="en-US" altLang="ja-JP" sz="800" dirty="0"/>
          </a:p>
          <a:p>
            <a:r>
              <a:rPr lang="en-US" altLang="ja-JP" sz="2800" dirty="0" smtClean="0"/>
              <a:t>If the operator wants to damage intentionally or accidentally to the neighboring operator, the operator can use UL/DL </a:t>
            </a:r>
            <a:r>
              <a:rPr lang="en-US" altLang="ja-JP" sz="2800" dirty="0" err="1" smtClean="0"/>
              <a:t>config</a:t>
            </a:r>
            <a:r>
              <a:rPr lang="en-US" altLang="ja-JP" sz="2800" dirty="0" smtClean="0"/>
              <a:t> #5 without UL transmission on the carrier</a:t>
            </a: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32214" y="1245318"/>
            <a:ext cx="1202051" cy="2759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6413" y="4077072"/>
            <a:ext cx="1202051" cy="2759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7636930" y="1052736"/>
            <a:ext cx="391454" cy="338554"/>
          </a:xfrm>
          <a:prstGeom prst="rect">
            <a:avLst/>
          </a:prstGeom>
          <a:noFill/>
        </p:spPr>
        <p:txBody>
          <a:bodyPr wrap="none" rtlCol="0">
            <a:spAutoFit/>
          </a:bodyPr>
          <a:lstStyle/>
          <a:p>
            <a:r>
              <a:rPr kumimoji="1" lang="en-US" altLang="ja-JP" sz="1600" dirty="0" smtClean="0"/>
              <a:t>#5</a:t>
            </a:r>
            <a:endParaRPr kumimoji="1" lang="ja-JP" altLang="en-US" sz="1600" dirty="0"/>
          </a:p>
        </p:txBody>
      </p:sp>
      <p:sp>
        <p:nvSpPr>
          <p:cNvPr id="7" name="テキスト ボックス 6"/>
          <p:cNvSpPr txBox="1"/>
          <p:nvPr/>
        </p:nvSpPr>
        <p:spPr>
          <a:xfrm>
            <a:off x="8266722" y="1128275"/>
            <a:ext cx="391454" cy="338554"/>
          </a:xfrm>
          <a:prstGeom prst="rect">
            <a:avLst/>
          </a:prstGeom>
          <a:noFill/>
        </p:spPr>
        <p:txBody>
          <a:bodyPr wrap="none" rtlCol="0">
            <a:spAutoFit/>
          </a:bodyPr>
          <a:lstStyle/>
          <a:p>
            <a:r>
              <a:rPr kumimoji="1" lang="en-US" altLang="ja-JP" sz="1600" dirty="0" smtClean="0"/>
              <a:t>#2</a:t>
            </a:r>
            <a:endParaRPr kumimoji="1" lang="ja-JP" altLang="en-US" sz="1600" dirty="0"/>
          </a:p>
        </p:txBody>
      </p:sp>
      <p:sp>
        <p:nvSpPr>
          <p:cNvPr id="8" name="テキスト ボックス 7"/>
          <p:cNvSpPr txBox="1"/>
          <p:nvPr/>
        </p:nvSpPr>
        <p:spPr>
          <a:xfrm>
            <a:off x="7561522" y="3812190"/>
            <a:ext cx="564578" cy="338554"/>
          </a:xfrm>
          <a:prstGeom prst="rect">
            <a:avLst/>
          </a:prstGeom>
          <a:noFill/>
        </p:spPr>
        <p:txBody>
          <a:bodyPr wrap="none" rtlCol="0">
            <a:spAutoFit/>
          </a:bodyPr>
          <a:lstStyle/>
          <a:p>
            <a:r>
              <a:rPr kumimoji="1" lang="en-US" altLang="ja-JP" sz="1600" smtClean="0"/>
              <a:t>#”7”</a:t>
            </a:r>
            <a:endParaRPr kumimoji="1" lang="ja-JP" altLang="en-US" sz="1600" dirty="0"/>
          </a:p>
        </p:txBody>
      </p:sp>
      <p:sp>
        <p:nvSpPr>
          <p:cNvPr id="9" name="テキスト ボックス 8"/>
          <p:cNvSpPr txBox="1"/>
          <p:nvPr/>
        </p:nvSpPr>
        <p:spPr>
          <a:xfrm>
            <a:off x="8244408" y="3954542"/>
            <a:ext cx="391454" cy="338554"/>
          </a:xfrm>
          <a:prstGeom prst="rect">
            <a:avLst/>
          </a:prstGeom>
          <a:noFill/>
        </p:spPr>
        <p:txBody>
          <a:bodyPr wrap="none" rtlCol="0">
            <a:spAutoFit/>
          </a:bodyPr>
          <a:lstStyle/>
          <a:p>
            <a:r>
              <a:rPr kumimoji="1" lang="en-US" altLang="ja-JP" sz="1600" dirty="0" smtClean="0"/>
              <a:t>#2</a:t>
            </a:r>
            <a:endParaRPr kumimoji="1" lang="ja-JP" altLang="en-US" sz="1600" dirty="0"/>
          </a:p>
        </p:txBody>
      </p:sp>
      <p:sp>
        <p:nvSpPr>
          <p:cNvPr id="10" name="正方形/長方形 9"/>
          <p:cNvSpPr/>
          <p:nvPr/>
        </p:nvSpPr>
        <p:spPr>
          <a:xfrm>
            <a:off x="323528" y="5388240"/>
            <a:ext cx="6912768" cy="1065096"/>
          </a:xfrm>
          <a:prstGeom prst="rect">
            <a:avLst/>
          </a:prstGeom>
          <a:solidFill>
            <a:srgbClr val="00206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buFont typeface="Wingdings"/>
              <a:buChar char="è"/>
            </a:pPr>
            <a:r>
              <a:rPr lang="en-US" altLang="ja-JP" sz="3200" b="1" dirty="0" smtClean="0">
                <a:solidFill>
                  <a:schemeClr val="bg1"/>
                </a:solidFill>
                <a:sym typeface="Wingdings" panose="05000000000000000000" pitchFamily="2" charset="2"/>
              </a:rPr>
              <a:t>There is no fundamental difference b/w existing case and DL-only </a:t>
            </a:r>
            <a:r>
              <a:rPr lang="en-US" altLang="ja-JP" sz="3200" b="1" dirty="0" err="1" smtClean="0">
                <a:solidFill>
                  <a:schemeClr val="bg1"/>
                </a:solidFill>
                <a:sym typeface="Wingdings" panose="05000000000000000000" pitchFamily="2" charset="2"/>
              </a:rPr>
              <a:t>config</a:t>
            </a:r>
            <a:endParaRPr lang="en-US" altLang="ja-JP" sz="3200" b="1" dirty="0" smtClean="0">
              <a:solidFill>
                <a:schemeClr val="bg1"/>
              </a:solidFill>
              <a:sym typeface="Wingdings" panose="05000000000000000000" pitchFamily="2" charset="2"/>
            </a:endParaRPr>
          </a:p>
        </p:txBody>
      </p:sp>
    </p:spTree>
    <p:extLst>
      <p:ext uri="{BB962C8B-B14F-4D97-AF65-F5344CB8AC3E}">
        <p14:creationId xmlns:p14="http://schemas.microsoft.com/office/powerpoint/2010/main" val="31779043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Summary on co-existence aspect</a:t>
            </a:r>
            <a:endParaRPr kumimoji="1" lang="ja-JP" altLang="en-US" dirty="0"/>
          </a:p>
        </p:txBody>
      </p:sp>
      <p:sp>
        <p:nvSpPr>
          <p:cNvPr id="3" name="コンテンツ プレースホルダー 2"/>
          <p:cNvSpPr>
            <a:spLocks noGrp="1"/>
          </p:cNvSpPr>
          <p:nvPr>
            <p:ph idx="1"/>
          </p:nvPr>
        </p:nvSpPr>
        <p:spPr>
          <a:xfrm>
            <a:off x="457200" y="1600200"/>
            <a:ext cx="8507288" cy="4997152"/>
          </a:xfrm>
        </p:spPr>
        <p:txBody>
          <a:bodyPr>
            <a:normAutofit/>
          </a:bodyPr>
          <a:lstStyle/>
          <a:p>
            <a:r>
              <a:rPr lang="en-US" altLang="ja-JP" dirty="0" smtClean="0"/>
              <a:t>A consensus on the configuration among associated operators is essential to make maximum use of TD-LTE system.</a:t>
            </a:r>
          </a:p>
          <a:p>
            <a:pPr lvl="3"/>
            <a:endParaRPr lang="en-US" altLang="ja-JP" dirty="0" smtClean="0"/>
          </a:p>
          <a:p>
            <a:r>
              <a:rPr lang="en-US" altLang="ja-JP" dirty="0" smtClean="0"/>
              <a:t>If the consensus was not reached, co-existence issues happen regardless of the configurations.</a:t>
            </a:r>
            <a:endParaRPr lang="en-US" altLang="ja-JP" dirty="0"/>
          </a:p>
          <a:p>
            <a:pPr lvl="3"/>
            <a:endParaRPr lang="en-US" altLang="ja-JP" dirty="0"/>
          </a:p>
          <a:p>
            <a:r>
              <a:rPr lang="en-US" altLang="ja-JP" dirty="0" smtClean="0"/>
              <a:t>Otherwise, some guard band(s) is required, however, the advantage of TD-LTE system is lost.</a:t>
            </a:r>
          </a:p>
        </p:txBody>
      </p:sp>
    </p:spTree>
    <p:extLst>
      <p:ext uri="{BB962C8B-B14F-4D97-AF65-F5344CB8AC3E}">
        <p14:creationId xmlns:p14="http://schemas.microsoft.com/office/powerpoint/2010/main" val="714638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Regarding to the concerns raised</a:t>
            </a:r>
            <a:endParaRPr kumimoji="1" lang="ja-JP" altLang="en-US" dirty="0"/>
          </a:p>
        </p:txBody>
      </p:sp>
      <p:sp>
        <p:nvSpPr>
          <p:cNvPr id="3" name="コンテンツ プレースホルダー 2"/>
          <p:cNvSpPr>
            <a:spLocks noGrp="1"/>
          </p:cNvSpPr>
          <p:nvPr>
            <p:ph idx="1"/>
          </p:nvPr>
        </p:nvSpPr>
        <p:spPr>
          <a:xfrm>
            <a:off x="457200" y="1600200"/>
            <a:ext cx="8507288" cy="4997152"/>
          </a:xfrm>
        </p:spPr>
        <p:txBody>
          <a:bodyPr>
            <a:normAutofit fontScale="85000" lnSpcReduction="20000"/>
          </a:bodyPr>
          <a:lstStyle/>
          <a:p>
            <a:r>
              <a:rPr lang="en-US" altLang="ja-JP" dirty="0" smtClean="0"/>
              <a:t>Co-existence and impact to stand-alone existed even in existing configurations, there is no new impact due to the introduction of new configuration. (To emphasize this problem is similar to say that TDD is not good…)</a:t>
            </a:r>
          </a:p>
          <a:p>
            <a:endParaRPr lang="en-US" altLang="ja-JP" dirty="0"/>
          </a:p>
          <a:p>
            <a:r>
              <a:rPr lang="en-US" altLang="ja-JP" dirty="0" smtClean="0"/>
              <a:t>We should not always assume there is  operator who wants to damage other operator. Actually in this case regulator will take action to guide that operator.</a:t>
            </a:r>
          </a:p>
          <a:p>
            <a:pPr lvl="3"/>
            <a:endParaRPr lang="en-US" altLang="ja-JP" dirty="0" smtClean="0"/>
          </a:p>
          <a:p>
            <a:r>
              <a:rPr lang="en-US" altLang="ja-JP" dirty="0" smtClean="0"/>
              <a:t>If in some country or region that regulation could not effectively solve this problem, we should not block the use of this configuration in other country and region since this is the requirement from majority of the operators.</a:t>
            </a:r>
            <a:endParaRPr lang="en-US" altLang="ja-JP" dirty="0"/>
          </a:p>
        </p:txBody>
      </p:sp>
    </p:spTree>
    <p:extLst>
      <p:ext uri="{BB962C8B-B14F-4D97-AF65-F5344CB8AC3E}">
        <p14:creationId xmlns:p14="http://schemas.microsoft.com/office/powerpoint/2010/main" val="38581586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250</TotalTime>
  <Words>660</Words>
  <Application>Microsoft Office PowerPoint</Application>
  <PresentationFormat>画面に合わせる (4:3)</PresentationFormat>
  <Paragraphs>71</Paragraphs>
  <Slides>8</Slides>
  <Notes>0</Notes>
  <HiddenSlides>0</HiddenSlides>
  <MMClips>0</MMClips>
  <ScaleCrop>false</ScaleCrop>
  <HeadingPairs>
    <vt:vector size="4" baseType="variant">
      <vt:variant>
        <vt:lpstr>テーマ</vt:lpstr>
      </vt:variant>
      <vt:variant>
        <vt:i4>1</vt:i4>
      </vt:variant>
      <vt:variant>
        <vt:lpstr>スライド タイトル</vt:lpstr>
      </vt:variant>
      <vt:variant>
        <vt:i4>8</vt:i4>
      </vt:variant>
    </vt:vector>
  </HeadingPairs>
  <TitlesOfParts>
    <vt:vector size="9" baseType="lpstr">
      <vt:lpstr>Office ​​テーマ</vt:lpstr>
      <vt:lpstr>Way Forward on supplemental downlink for TD-LTE in Rel.12</vt:lpstr>
      <vt:lpstr>Introduction</vt:lpstr>
      <vt:lpstr>Way Forward</vt:lpstr>
      <vt:lpstr>Technical analysis on co-existence</vt:lpstr>
      <vt:lpstr>Technical analysis on co-existence</vt:lpstr>
      <vt:lpstr>Technical analysis on co-existence</vt:lpstr>
      <vt:lpstr>Summary on co-existence aspect</vt:lpstr>
      <vt:lpstr>Regarding to the concerns raised</vt:lpstr>
    </vt:vector>
  </TitlesOfParts>
  <Company>株式会社エヌ・ティ・ティ・ドコモ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supplemental downlink for TD-LTE in Rel.12</dc:title>
  <dc:creator>Fred TAKEDA</dc:creator>
  <cp:lastModifiedBy>NTT DOCOMO, INC.</cp:lastModifiedBy>
  <cp:revision>17</cp:revision>
  <dcterms:created xsi:type="dcterms:W3CDTF">2014-03-04T23:28:02Z</dcterms:created>
  <dcterms:modified xsi:type="dcterms:W3CDTF">2014-03-06T06:02:36Z</dcterms:modified>
</cp:coreProperties>
</file>