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50" r:id="rId2"/>
  </p:sldMasterIdLst>
  <p:notesMasterIdLst>
    <p:notesMasterId r:id="rId18"/>
  </p:notesMasterIdLst>
  <p:handoutMasterIdLst>
    <p:handoutMasterId r:id="rId19"/>
  </p:handoutMasterIdLst>
  <p:sldIdLst>
    <p:sldId id="909" r:id="rId3"/>
    <p:sldId id="923" r:id="rId4"/>
    <p:sldId id="924" r:id="rId5"/>
    <p:sldId id="925" r:id="rId6"/>
    <p:sldId id="931" r:id="rId7"/>
    <p:sldId id="930" r:id="rId8"/>
    <p:sldId id="936" r:id="rId9"/>
    <p:sldId id="926" r:id="rId10"/>
    <p:sldId id="932" r:id="rId11"/>
    <p:sldId id="927" r:id="rId12"/>
    <p:sldId id="935" r:id="rId13"/>
    <p:sldId id="933" r:id="rId14"/>
    <p:sldId id="928" r:id="rId15"/>
    <p:sldId id="937" r:id="rId16"/>
    <p:sldId id="929" r:id="rId17"/>
  </p:sldIdLst>
  <p:sldSz cx="12192000" cy="6858000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4F81BD"/>
    <a:srgbClr val="D0D8E8"/>
    <a:srgbClr val="56AF15"/>
    <a:srgbClr val="C5ECAA"/>
    <a:srgbClr val="BBDEEB"/>
    <a:srgbClr val="8EC9DE"/>
    <a:srgbClr val="AAE383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38" autoAdjust="0"/>
    <p:restoredTop sz="95325" autoAdjust="0"/>
  </p:normalViewPr>
  <p:slideViewPr>
    <p:cSldViewPr showGuides="1">
      <p:cViewPr>
        <p:scale>
          <a:sx n="100" d="100"/>
          <a:sy n="100" d="100"/>
        </p:scale>
        <p:origin x="954" y="3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9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1" d="100"/>
          <a:sy n="81" d="100"/>
        </p:scale>
        <p:origin x="3894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81B14A8A-8223-E981-A507-C82D9BBB2F1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de-DE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6E091AF-1D1F-DC6E-4A44-ED379947CC8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CD885484-E6DA-46F4-801F-53D0844807BE}" type="datetimeFigureOut">
              <a:rPr lang="en-GB" altLang="zh-CN"/>
              <a:pPr>
                <a:defRPr/>
              </a:pPr>
              <a:t>11/09/2025</a:t>
            </a:fld>
            <a:endParaRPr lang="en-GB" altLang="zh-CN"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8652E57-71BB-6003-F39F-61A356B3B5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de-DE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22C78E9-CA77-21E6-32C9-B37B89009E1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169C333-A372-4F96-87D1-6AD3A0A76753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EA51D0A1-5988-69BE-D35B-27FCBC33E68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6629EBB2-6A77-C1FD-EA97-AD8291CB361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C8761348-63C9-D25C-3D1F-14FEF2AA780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itchFamily="18" charset="-128"/>
        <a:cs typeface="ＭＳ Ｐ明朝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90E5C20-E33B-8B1A-202C-2B7E8B047D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818B3-79E4-4AF9-9514-62A8E911883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911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5B2E73F-83C0-AE08-6335-AA4132B4BA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8075C-EFE6-4F08-92DA-F36396562195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76624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DBEDFF4-7966-4625-3771-978973FDB34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C135A-77AF-4983-B17B-475B21BABDF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306584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DAC437E-D1CD-9D49-98C6-9BD74281139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210C7-FB82-4C1B-AE23-FF71D00244C6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101787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3890A92-600C-0DEB-2463-2E9342328A6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366B4-D27B-4B01-80FA-6BA5F9922B16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126434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74A351D-1B2B-F8F0-4BDE-4C7AFC3CCC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B4D5A-6021-4197-AF3C-1A693CC2B12A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1424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57D876B-BDAD-8642-4189-22A2526061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2288E-2388-4452-9405-A4A0CC7E316E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485043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E6152A2-F8AF-585D-EE31-19A166454C9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644C5-5BC7-4327-84AA-28C0BD38F3E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0287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12D1E611-D361-455E-16F1-2D268B4B63B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C4E6F-8615-4385-822D-4C9DB2C20A6D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84670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BBFABC20-DB5D-3CDD-7618-EC406EE61B2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C0B9D-0B1C-460D-B628-02B408424853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15987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FBCCCA-BB5B-0702-B74D-52D969D649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6F0A3-9424-4F58-B9F1-72A9AF8AADE0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18909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ABBCD84-CFF5-5999-A373-5FDEF668617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C9D3A-6BDE-4F12-98F9-4FD2AAB54F7F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51419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43CC22-4741-66F7-6017-723FAAEAB6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6921F-8E96-43B1-9514-0CB5708169CB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42482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AD9E061-0BEB-454D-D572-CCEDF9F623F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E7165-A98B-41E5-AC3C-3569FEFFB7EB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312114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7FB5BBA-D1DB-6DAC-C83C-79D2B93000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32DA8-16B2-47D3-A90E-C69687A7C2F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92453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7">
            <a:extLst>
              <a:ext uri="{FF2B5EF4-FFF2-40B4-BE49-F238E27FC236}">
                <a16:creationId xmlns:a16="http://schemas.microsoft.com/office/drawing/2014/main" id="{FAB6F584-8D9E-7FD1-1D54-6E51D0D333F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8150" y="6249988"/>
            <a:ext cx="4278313" cy="476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灯片编号占位符 3">
            <a:extLst>
              <a:ext uri="{FF2B5EF4-FFF2-40B4-BE49-F238E27FC236}">
                <a16:creationId xmlns:a16="http://schemas.microsoft.com/office/drawing/2014/main" id="{FD938E5D-E404-AD4C-55E9-AB3F239A61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19347-87B5-4B06-A15F-7435BBAADD65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5587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167E5B7-C7C1-5421-C910-39A6167373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365F6-8CD5-4835-AC5C-3D204FCAE54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38818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287E78-94DB-6212-F0A2-44C8872A137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A468D-A895-47DF-A3D2-9F837C71AFF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83937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DB0576C-93F7-6F3E-95AE-5D5889A0C49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55FC6F-13B9-44CF-BAB9-D708441A65D1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532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2CEC86B-CF8D-1CB0-6B4E-78E702E7E9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6B425-A97A-4228-8482-34A38D95994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51723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23BBE94-58FF-455C-F37F-2331A3F73E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A640D-CA2C-4479-A7C8-E2687343BAD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94332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7D9DB1-C154-A54A-08D3-E74420CC66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6A19A-2C00-4F5D-9A26-E2BA5324DB0A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0044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>
            <a:extLst>
              <a:ext uri="{FF2B5EF4-FFF2-40B4-BE49-F238E27FC236}">
                <a16:creationId xmlns:a16="http://schemas.microsoft.com/office/drawing/2014/main" id="{57D1F76D-C1C1-959C-1404-C8DE77D9C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0" y="6475413"/>
            <a:ext cx="48736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>
            <a:extLst>
              <a:ext uri="{FF2B5EF4-FFF2-40B4-BE49-F238E27FC236}">
                <a16:creationId xmlns:a16="http://schemas.microsoft.com/office/drawing/2014/main" id="{A694B7E5-F930-0B8B-A4C6-B9495E8C2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6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D1A6A908-95D2-00E9-4FB0-F33F40FA49B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9112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4D2952C6-FCC1-5739-C65B-C34D1CA4AFD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 Click to edit Master text styles</a:t>
            </a:r>
          </a:p>
          <a:p>
            <a:pPr lvl="1"/>
            <a:r>
              <a:rPr lang="en-US" altLang="fr-FR"/>
              <a:t>Second level</a:t>
            </a:r>
          </a:p>
          <a:p>
            <a:pPr lvl="2"/>
            <a:r>
              <a:rPr lang="en-US" altLang="fr-FR"/>
              <a:t>Third level</a:t>
            </a:r>
          </a:p>
          <a:p>
            <a:pPr lvl="3"/>
            <a:r>
              <a:rPr lang="en-US" altLang="fr-FR"/>
              <a:t>Fourth level</a:t>
            </a:r>
          </a:p>
          <a:p>
            <a:pPr lvl="4"/>
            <a:r>
              <a:rPr lang="en-US" altLang="fr-FR"/>
              <a:t>Fifth level</a:t>
            </a:r>
            <a:endParaRPr lang="en-GB" altLang="ja-JP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B798A5-49E5-ADEA-9D2E-128885D51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0" y="6492875"/>
            <a:ext cx="527050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26C0450-52A0-41A6-8FAF-12C5CDFF8656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86E76894-BFC0-B4F3-B97A-8C62E52835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3" y="6459538"/>
            <a:ext cx="6102350" cy="2460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dirty="0">
                <a:solidFill>
                  <a:schemeClr val="bg1"/>
                </a:solidFill>
              </a:rPr>
              <a:t>© 3GPP 20</a:t>
            </a:r>
            <a:r>
              <a:rPr lang="en-US" altLang="en-GB" dirty="0">
                <a:solidFill>
                  <a:schemeClr val="bg1"/>
                </a:solidFill>
              </a:rPr>
              <a:t>25</a:t>
            </a:r>
            <a:r>
              <a:rPr lang="en-GB" altLang="ja-JP" dirty="0">
                <a:solidFill>
                  <a:schemeClr val="bg1"/>
                </a:solidFill>
              </a:rPr>
              <a:t>     &lt;</a:t>
            </a:r>
            <a:r>
              <a:rPr lang="en-US" altLang="en-GB" dirty="0">
                <a:solidFill>
                  <a:schemeClr val="bg1"/>
                </a:solidFill>
              </a:rPr>
              <a:t>Moderator's summary AI 8.2.1.1 “Deployment  Scenarios”</a:t>
            </a:r>
            <a:r>
              <a:rPr lang="en-GB" altLang="ja-JP" dirty="0">
                <a:solidFill>
                  <a:schemeClr val="bg1"/>
                </a:solidFill>
              </a:rPr>
              <a:t>&gt;</a:t>
            </a:r>
          </a:p>
        </p:txBody>
      </p:sp>
      <p:sp>
        <p:nvSpPr>
          <p:cNvPr id="1032" name="Slide Number Placeholder 4">
            <a:extLst>
              <a:ext uri="{FF2B5EF4-FFF2-40B4-BE49-F238E27FC236}">
                <a16:creationId xmlns:a16="http://schemas.microsoft.com/office/drawing/2014/main" id="{8A47888A-AAEE-6C86-DEE1-5A8C0CAC062C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9906000" y="6215063"/>
            <a:ext cx="527050" cy="222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fld id="{0351FCB2-9AED-4ED5-9321-85C2518B60E8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‹Nr.›</a:t>
            </a:fld>
            <a:endParaRPr lang="ja-JP" altLang="en-GB" sz="1100">
              <a:solidFill>
                <a:schemeClr val="bg1"/>
              </a:solidFill>
            </a:endParaRPr>
          </a:p>
        </p:txBody>
      </p:sp>
      <p:pic>
        <p:nvPicPr>
          <p:cNvPr id="1033" name="Picture 6">
            <a:extLst>
              <a:ext uri="{FF2B5EF4-FFF2-40B4-BE49-F238E27FC236}">
                <a16:creationId xmlns:a16="http://schemas.microsoft.com/office/drawing/2014/main" id="{AD1E25EA-46D7-8C80-1462-C9A049A2BC3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638" y="255588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7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>
            <a:extLst>
              <a:ext uri="{FF2B5EF4-FFF2-40B4-BE49-F238E27FC236}">
                <a16:creationId xmlns:a16="http://schemas.microsoft.com/office/drawing/2014/main" id="{C8A536EA-5A90-7F93-3F30-80FB951F54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0" y="6475413"/>
            <a:ext cx="48736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>
            <a:extLst>
              <a:ext uri="{FF2B5EF4-FFF2-40B4-BE49-F238E27FC236}">
                <a16:creationId xmlns:a16="http://schemas.microsoft.com/office/drawing/2014/main" id="{9CAD1A4B-0245-5A1B-4229-B0B1BC6170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6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Title Placeholder 1">
            <a:extLst>
              <a:ext uri="{FF2B5EF4-FFF2-40B4-BE49-F238E27FC236}">
                <a16:creationId xmlns:a16="http://schemas.microsoft.com/office/drawing/2014/main" id="{760CC416-C5B5-EB00-31E0-4E6603458DC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9112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2053" name="Text Placeholder 2">
            <a:extLst>
              <a:ext uri="{FF2B5EF4-FFF2-40B4-BE49-F238E27FC236}">
                <a16:creationId xmlns:a16="http://schemas.microsoft.com/office/drawing/2014/main" id="{650FE882-8B07-0FB8-CD4A-89B06B8F1FC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 Click to edit Master text styles</a:t>
            </a:r>
          </a:p>
          <a:p>
            <a:pPr lvl="1"/>
            <a:r>
              <a:rPr lang="en-US" altLang="fr-FR"/>
              <a:t>Second level</a:t>
            </a:r>
          </a:p>
          <a:p>
            <a:pPr lvl="2"/>
            <a:r>
              <a:rPr lang="en-US" altLang="fr-FR"/>
              <a:t>Third level</a:t>
            </a:r>
          </a:p>
          <a:p>
            <a:pPr lvl="3"/>
            <a:r>
              <a:rPr lang="en-US" altLang="fr-FR"/>
              <a:t>Fourth level</a:t>
            </a:r>
          </a:p>
          <a:p>
            <a:pPr lvl="4"/>
            <a:r>
              <a:rPr lang="en-US" altLang="fr-FR"/>
              <a:t>Fifth level</a:t>
            </a:r>
            <a:endParaRPr lang="en-GB" altLang="ja-JP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292AA24-3201-BD52-64BE-6D2880C249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0" y="6492875"/>
            <a:ext cx="527050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2F7B228-A401-4E47-82E5-9FA437594F6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1B737124-B661-36CA-ADA0-8B4D137AF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3" y="6459538"/>
            <a:ext cx="6102350" cy="2460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dirty="0">
                <a:solidFill>
                  <a:schemeClr val="bg1"/>
                </a:solidFill>
              </a:rPr>
              <a:t>© 3GPP 20</a:t>
            </a:r>
            <a:r>
              <a:rPr lang="en-US" altLang="en-GB" dirty="0">
                <a:solidFill>
                  <a:schemeClr val="bg1"/>
                </a:solidFill>
              </a:rPr>
              <a:t>25</a:t>
            </a:r>
            <a:r>
              <a:rPr lang="en-GB" altLang="ja-JP" dirty="0">
                <a:solidFill>
                  <a:schemeClr val="bg1"/>
                </a:solidFill>
              </a:rPr>
              <a:t>     &lt;</a:t>
            </a:r>
            <a:r>
              <a:rPr lang="en-US" altLang="ja-JP" dirty="0">
                <a:solidFill>
                  <a:schemeClr val="bg1"/>
                </a:solidFill>
              </a:rPr>
              <a:t>Moderator's summary AI 8.2.1.1 “Deployment  Scenarios”</a:t>
            </a:r>
            <a:r>
              <a:rPr lang="en-GB" altLang="ja-JP" dirty="0">
                <a:solidFill>
                  <a:schemeClr val="bg1"/>
                </a:solidFill>
              </a:rPr>
              <a:t>&gt;</a:t>
            </a:r>
          </a:p>
        </p:txBody>
      </p:sp>
      <p:sp>
        <p:nvSpPr>
          <p:cNvPr id="2056" name="Slide Number Placeholder 4">
            <a:extLst>
              <a:ext uri="{FF2B5EF4-FFF2-40B4-BE49-F238E27FC236}">
                <a16:creationId xmlns:a16="http://schemas.microsoft.com/office/drawing/2014/main" id="{A45FCBF5-8DB9-8166-4B77-CDD725AE87A4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9906000" y="6215063"/>
            <a:ext cx="527050" cy="222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fld id="{B0907FD7-88B6-4BB9-90BF-543876729F8D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‹Nr.›</a:t>
            </a:fld>
            <a:endParaRPr lang="ja-JP" altLang="en-GB" sz="1100">
              <a:solidFill>
                <a:schemeClr val="bg1"/>
              </a:solidFill>
            </a:endParaRPr>
          </a:p>
        </p:txBody>
      </p:sp>
      <p:pic>
        <p:nvPicPr>
          <p:cNvPr id="2057" name="Picture 6">
            <a:extLst>
              <a:ext uri="{FF2B5EF4-FFF2-40B4-BE49-F238E27FC236}">
                <a16:creationId xmlns:a16="http://schemas.microsoft.com/office/drawing/2014/main" id="{F1D30EF0-F26D-6A5F-7772-0BE28F9D198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638" y="255588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ran/TSG_RAN/TSGR_109/Docs/RP-252121.zip" TargetMode="External"/><Relationship Id="rId13" Type="http://schemas.openxmlformats.org/officeDocument/2006/relationships/hyperlink" Target="https://www.3gpp.org/ftp/tsg_ran/TSG_RAN/TSGR_109/Docs/RP-252140.zip" TargetMode="External"/><Relationship Id="rId18" Type="http://schemas.openxmlformats.org/officeDocument/2006/relationships/hyperlink" Target="https://www.3gpp.org/ftp/tsg_ran/TSG_RAN/TSGR_109/Docs/RP-252218.zip" TargetMode="External"/><Relationship Id="rId26" Type="http://schemas.openxmlformats.org/officeDocument/2006/relationships/hyperlink" Target="https://www.3gpp.org/ftp/tsg_ran/TSG_RAN/TSGR_109/Docs/RP-251964.zip" TargetMode="External"/><Relationship Id="rId3" Type="http://schemas.openxmlformats.org/officeDocument/2006/relationships/hyperlink" Target="https://www.3gpp.org/ftp/tsg_ran/TSG_RAN/TSGR_109/Docs/RP-252323.zip" TargetMode="External"/><Relationship Id="rId21" Type="http://schemas.openxmlformats.org/officeDocument/2006/relationships/hyperlink" Target="https://www.3gpp.org/ftp/tsg_ran/TSG_RAN/TSGR_109/Docs/RP-252202.zip" TargetMode="External"/><Relationship Id="rId7" Type="http://schemas.openxmlformats.org/officeDocument/2006/relationships/hyperlink" Target="https://www.3gpp.org/ftp/tsg_ran/TSG_RAN/TSGR_109/Docs/RP-252232.zip" TargetMode="External"/><Relationship Id="rId12" Type="http://schemas.openxmlformats.org/officeDocument/2006/relationships/hyperlink" Target="https://www.3gpp.org/ftp/tsg_ran/TSG_RAN/TSGR_109/Docs/RP-252127.zip" TargetMode="External"/><Relationship Id="rId17" Type="http://schemas.openxmlformats.org/officeDocument/2006/relationships/hyperlink" Target="https://www.3gpp.org/ftp/tsg_ran/TSG_RAN/TSGR_109/Docs/RP-252180.zip" TargetMode="External"/><Relationship Id="rId25" Type="http://schemas.openxmlformats.org/officeDocument/2006/relationships/hyperlink" Target="https://www.3gpp.org/ftp/tsg_ran/TSG_RAN/TSGR_109/Docs/RP-251955.zip" TargetMode="External"/><Relationship Id="rId2" Type="http://schemas.openxmlformats.org/officeDocument/2006/relationships/image" Target="../media/image4.jpeg"/><Relationship Id="rId16" Type="http://schemas.openxmlformats.org/officeDocument/2006/relationships/hyperlink" Target="https://www.3gpp.org/ftp/tsg_ran/TSG_RAN/TSGR_109/Docs/RP-252168.zip" TargetMode="External"/><Relationship Id="rId20" Type="http://schemas.openxmlformats.org/officeDocument/2006/relationships/hyperlink" Target="https://www.3gpp.org/ftp/tsg_ran/TSG_RAN/TSGR_109/Docs/RP-252208.zip" TargetMode="External"/><Relationship Id="rId29" Type="http://schemas.openxmlformats.org/officeDocument/2006/relationships/hyperlink" Target="https://www.3gpp.org/ftp/tsg_ran/TSG_RAN/TSGR_109/Docs/RP-252021.zip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3gpp.org/ftp/tsg_ran/TSG_RAN/TSGR_109/Docs/RP-252312.zip" TargetMode="External"/><Relationship Id="rId11" Type="http://schemas.openxmlformats.org/officeDocument/2006/relationships/hyperlink" Target="https://www.3gpp.org/ftp/tsg_ran/TSG_RAN/TSGR_109/Docs/RP-252126.zip" TargetMode="External"/><Relationship Id="rId24" Type="http://schemas.openxmlformats.org/officeDocument/2006/relationships/hyperlink" Target="https://www.3gpp.org/ftp/tsg_ran/TSG_RAN/TSGR_109/Docs/RP-251944.zip" TargetMode="External"/><Relationship Id="rId5" Type="http://schemas.openxmlformats.org/officeDocument/2006/relationships/hyperlink" Target="https://www.3gpp.org/ftp/tsg_ran/TSG_RAN/TSGR_109/Docs/RP-252220.zip" TargetMode="External"/><Relationship Id="rId15" Type="http://schemas.openxmlformats.org/officeDocument/2006/relationships/hyperlink" Target="https://www.3gpp.org/ftp/tsg_ran/TSG_RAN/TSGR_109/Docs/RP-252165.zip" TargetMode="External"/><Relationship Id="rId23" Type="http://schemas.openxmlformats.org/officeDocument/2006/relationships/hyperlink" Target="https://www.3gpp.org/ftp/tsg_ran/TSG_RAN/TSGR_109/Docs/RP-251935.zip" TargetMode="External"/><Relationship Id="rId28" Type="http://schemas.openxmlformats.org/officeDocument/2006/relationships/hyperlink" Target="https://www.3gpp.org/ftp/tsg_ran/TSG_RAN/TSGR_109/Docs/RP-251993.zip" TargetMode="External"/><Relationship Id="rId10" Type="http://schemas.openxmlformats.org/officeDocument/2006/relationships/hyperlink" Target="https://www.3gpp.org/ftp/tsg_ran/TSG_RAN/TSGR_109/Docs/RP-252118.zip" TargetMode="External"/><Relationship Id="rId19" Type="http://schemas.openxmlformats.org/officeDocument/2006/relationships/hyperlink" Target="https://www.3gpp.org/ftp/tsg_ran/TSG_RAN/TSGR_109/Docs/RP-252216.zip" TargetMode="External"/><Relationship Id="rId31" Type="http://schemas.openxmlformats.org/officeDocument/2006/relationships/hyperlink" Target="https://www.3gpp.org/ftp/tsg_ran/TSG_RAN/TSGR_109/Docs/RP-252470.zip" TargetMode="External"/><Relationship Id="rId4" Type="http://schemas.openxmlformats.org/officeDocument/2006/relationships/hyperlink" Target="https://www.3gpp.org/ftp/tsg_ran/TSG_RAN/TSGR_109/Docs/RP-252330.zip" TargetMode="External"/><Relationship Id="rId9" Type="http://schemas.openxmlformats.org/officeDocument/2006/relationships/hyperlink" Target="https://www.3gpp.org/ftp/tsg_ran/TSG_RAN/TSGR_109/Docs/RP-252123.zip" TargetMode="External"/><Relationship Id="rId14" Type="http://schemas.openxmlformats.org/officeDocument/2006/relationships/hyperlink" Target="https://www.3gpp.org/ftp/tsg_ran/TSG_RAN/TSGR_109/Docs/RP-252144.zip" TargetMode="External"/><Relationship Id="rId22" Type="http://schemas.openxmlformats.org/officeDocument/2006/relationships/hyperlink" Target="https://www.3gpp.org/ftp/tsg_ran/TSG_RAN/TSGR_109/Docs/RP-252177.zip" TargetMode="External"/><Relationship Id="rId27" Type="http://schemas.openxmlformats.org/officeDocument/2006/relationships/hyperlink" Target="https://www.3gpp.org/ftp/tsg_ran/TSG_RAN/TSGR_109/Docs/RP-252001.zip" TargetMode="External"/><Relationship Id="rId30" Type="http://schemas.openxmlformats.org/officeDocument/2006/relationships/hyperlink" Target="https://www.3gpp.org/ftp/tsg_ran/TSG_RAN/TSGR_109/Docs/RP-251999.zip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1">
            <a:extLst>
              <a:ext uri="{FF2B5EF4-FFF2-40B4-BE49-F238E27FC236}">
                <a16:creationId xmlns:a16="http://schemas.microsoft.com/office/drawing/2014/main" id="{1171DF5B-1599-5DB3-F511-56616B19C6C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828800" y="4508500"/>
            <a:ext cx="8534400" cy="1752600"/>
          </a:xfrm>
        </p:spPr>
        <p:txBody>
          <a:bodyPr/>
          <a:lstStyle/>
          <a:p>
            <a:r>
              <a:rPr lang="en-US" altLang="sv-SE"/>
              <a:t>Axel Klatt</a:t>
            </a:r>
          </a:p>
          <a:p>
            <a:r>
              <a:rPr lang="en-US" altLang="sv-SE"/>
              <a:t>Deutsche Telekom AG / Co-Rapporteur RAN P SI</a:t>
            </a:r>
            <a:endParaRPr lang="sv-SE" altLang="sv-SE"/>
          </a:p>
        </p:txBody>
      </p:sp>
      <p:sp>
        <p:nvSpPr>
          <p:cNvPr id="6147" name="Title 2">
            <a:extLst>
              <a:ext uri="{FF2B5EF4-FFF2-40B4-BE49-F238E27FC236}">
                <a16:creationId xmlns:a16="http://schemas.microsoft.com/office/drawing/2014/main" id="{BF0A257A-01AD-4BA5-DDDE-5FD850D894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03363" y="2857500"/>
            <a:ext cx="9705975" cy="1143000"/>
          </a:xfrm>
        </p:spPr>
        <p:txBody>
          <a:bodyPr/>
          <a:lstStyle/>
          <a:p>
            <a:r>
              <a:rPr lang="en-US" altLang="zh-CN" sz="4800">
                <a:ea typeface="SimSun" panose="02010600030101010101" pitchFamily="2" charset="-122"/>
              </a:rPr>
              <a:t>Moderator's summary </a:t>
            </a:r>
            <a:br>
              <a:rPr lang="en-US" altLang="zh-CN" sz="4800">
                <a:ea typeface="SimSun" panose="02010600030101010101" pitchFamily="2" charset="-122"/>
              </a:rPr>
            </a:br>
            <a:r>
              <a:rPr lang="en-US" altLang="zh-CN" sz="4800">
                <a:ea typeface="SimSun" panose="02010600030101010101" pitchFamily="2" charset="-122"/>
              </a:rPr>
              <a:t>AI 8.2.1.1 “Deployment  Scenarios”</a:t>
            </a:r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27B8E48A-F13D-138D-3EFC-3173EFB9572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FF94DAB-C6BC-41FD-9874-C8C3FE928191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149" name="Rectangle 11">
            <a:extLst>
              <a:ext uri="{FF2B5EF4-FFF2-40B4-BE49-F238E27FC236}">
                <a16:creationId xmlns:a16="http://schemas.microsoft.com/office/drawing/2014/main" id="{715F751A-2B55-3414-7F29-9B46435D09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050" y="187325"/>
            <a:ext cx="7112000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ja-JP" sz="2000" b="1" i="1" dirty="0">
                <a:latin typeface="Arial" panose="020B0604020202020204" pitchFamily="34" charset="0"/>
              </a:rPr>
              <a:t>3GPP TSG RAN #</a:t>
            </a:r>
            <a:r>
              <a:rPr lang="en-US" altLang="en-GB" sz="2000" b="1" i="1" dirty="0">
                <a:latin typeface="Arial" panose="020B0604020202020204" pitchFamily="34" charset="0"/>
              </a:rPr>
              <a:t>109</a:t>
            </a:r>
            <a:endParaRPr lang="en-GB" altLang="ja-JP" sz="2000" b="1" i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de-DE" altLang="ja-JP" sz="2000" b="1" i="1" dirty="0">
                <a:latin typeface="Arial" panose="020B0604020202020204" pitchFamily="34" charset="0"/>
              </a:rPr>
              <a:t>Beijing</a:t>
            </a:r>
            <a:r>
              <a:rPr lang="ja-JP" altLang="zh-CN" sz="2000" b="1" i="1" dirty="0">
                <a:latin typeface="Arial" panose="020B0604020202020204" pitchFamily="34" charset="0"/>
              </a:rPr>
              <a:t>, </a:t>
            </a:r>
            <a:r>
              <a:rPr lang="de-DE" altLang="ja-JP" sz="2000" b="1" i="1" dirty="0">
                <a:latin typeface="Arial" panose="020B0604020202020204" pitchFamily="34" charset="0"/>
              </a:rPr>
              <a:t>China</a:t>
            </a:r>
            <a:r>
              <a:rPr lang="ja-JP" altLang="zh-CN" sz="2000" b="1" i="1" dirty="0">
                <a:latin typeface="Arial" panose="020B0604020202020204" pitchFamily="34" charset="0"/>
              </a:rPr>
              <a:t>, </a:t>
            </a:r>
            <a:r>
              <a:rPr lang="de-DE" altLang="ja-JP" sz="2000" b="1" i="1" dirty="0">
                <a:latin typeface="Arial" panose="020B0604020202020204" pitchFamily="34" charset="0"/>
              </a:rPr>
              <a:t>Sept</a:t>
            </a:r>
            <a:r>
              <a:rPr lang="ja-JP" altLang="zh-CN" sz="2000" b="1" i="1" dirty="0">
                <a:latin typeface="Arial" panose="020B0604020202020204" pitchFamily="34" charset="0"/>
              </a:rPr>
              <a:t>. 1</a:t>
            </a:r>
            <a:r>
              <a:rPr lang="de-DE" altLang="ja-JP" sz="2000" b="1" i="1" dirty="0">
                <a:latin typeface="Arial" panose="020B0604020202020204" pitchFamily="34" charset="0"/>
              </a:rPr>
              <a:t>5</a:t>
            </a:r>
            <a:r>
              <a:rPr lang="ja-JP" altLang="zh-CN" sz="2000" b="1" i="1" dirty="0">
                <a:latin typeface="Arial" panose="020B0604020202020204" pitchFamily="34" charset="0"/>
              </a:rPr>
              <a:t>th – 1</a:t>
            </a:r>
            <a:r>
              <a:rPr lang="de-DE" altLang="ja-JP" sz="2000" b="1" i="1" dirty="0">
                <a:latin typeface="Arial" panose="020B0604020202020204" pitchFamily="34" charset="0"/>
              </a:rPr>
              <a:t>8</a:t>
            </a:r>
            <a:r>
              <a:rPr lang="ja-JP" altLang="zh-CN" sz="2000" b="1" i="1" dirty="0">
                <a:latin typeface="Arial" panose="020B0604020202020204" pitchFamily="34" charset="0"/>
              </a:rPr>
              <a:t>th, 2025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fr-FR" sz="2300" dirty="0"/>
          </a:p>
        </p:txBody>
      </p:sp>
      <p:sp>
        <p:nvSpPr>
          <p:cNvPr id="6150" name="Textfeld 2">
            <a:extLst>
              <a:ext uri="{FF2B5EF4-FFF2-40B4-BE49-F238E27FC236}">
                <a16:creationId xmlns:a16="http://schemas.microsoft.com/office/drawing/2014/main" id="{DCE5A34D-E203-D6A7-DCCE-29BA77281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519147"/>
            <a:ext cx="60960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de-DE" altLang="ja-JP" sz="2000" b="1" i="1" dirty="0"/>
              <a:t>RP-252809</a:t>
            </a:r>
            <a:endParaRPr lang="en-US" altLang="de-DE" sz="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2">
            <a:extLst>
              <a:ext uri="{FF2B5EF4-FFF2-40B4-BE49-F238E27FC236}">
                <a16:creationId xmlns:a16="http://schemas.microsoft.com/office/drawing/2014/main" id="{9897D9D4-26F3-E728-AE2C-1AC32A155A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noProof="1"/>
              <a:t>Network configuration for different assessements: Adopt the style in the deployment tables ?</a:t>
            </a:r>
            <a:endParaRPr lang="pt-BR" altLang="en-US"/>
          </a:p>
        </p:txBody>
      </p:sp>
      <p:sp>
        <p:nvSpPr>
          <p:cNvPr id="15363" name="Slide Number Placeholder 3">
            <a:extLst>
              <a:ext uri="{FF2B5EF4-FFF2-40B4-BE49-F238E27FC236}">
                <a16:creationId xmlns:a16="http://schemas.microsoft.com/office/drawing/2014/main" id="{AA651679-2472-0A2B-DAA9-7D4A777C1DA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AD78ABD-D1C3-483E-A474-FA5363A9009E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5364" name="Rechteck 3">
            <a:extLst>
              <a:ext uri="{FF2B5EF4-FFF2-40B4-BE49-F238E27FC236}">
                <a16:creationId xmlns:a16="http://schemas.microsoft.com/office/drawing/2014/main" id="{CAF8FABB-945E-7042-C209-F59371A51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9150" y="1628775"/>
            <a:ext cx="8021638" cy="792163"/>
          </a:xfrm>
          <a:prstGeom prst="rect">
            <a:avLst/>
          </a:prstGeom>
          <a:solidFill>
            <a:srgbClr val="A4DEEE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000">
                <a:latin typeface="Arial" panose="020B0604020202020204" pitchFamily="34" charset="0"/>
              </a:rPr>
              <a:t>…</a:t>
            </a:r>
          </a:p>
        </p:txBody>
      </p:sp>
      <p:sp>
        <p:nvSpPr>
          <p:cNvPr id="15365" name="Rechteck 4">
            <a:extLst>
              <a:ext uri="{FF2B5EF4-FFF2-40B4-BE49-F238E27FC236}">
                <a16:creationId xmlns:a16="http://schemas.microsoft.com/office/drawing/2014/main" id="{29271D7A-BB16-21E8-12E3-E20339ED8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1213" y="2420938"/>
            <a:ext cx="4010025" cy="1655762"/>
          </a:xfrm>
          <a:prstGeom prst="rect">
            <a:avLst/>
          </a:prstGeom>
          <a:solidFill>
            <a:srgbClr val="F0E68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600">
                <a:solidFill>
                  <a:srgbClr val="000000"/>
                </a:solidFill>
                <a:latin typeface="Arial" panose="020B0604020202020204" pitchFamily="34" charset="0"/>
              </a:rPr>
              <a:t>BS antenna elements </a:t>
            </a:r>
          </a:p>
        </p:txBody>
      </p:sp>
      <p:grpSp>
        <p:nvGrpSpPr>
          <p:cNvPr id="15366" name="Gruppieren 9">
            <a:extLst>
              <a:ext uri="{FF2B5EF4-FFF2-40B4-BE49-F238E27FC236}">
                <a16:creationId xmlns:a16="http://schemas.microsoft.com/office/drawing/2014/main" id="{31ECB284-4FDE-0CA4-45C4-DCFBAB93C266}"/>
              </a:ext>
            </a:extLst>
          </p:cNvPr>
          <p:cNvGrpSpPr>
            <a:grpSpLocks/>
          </p:cNvGrpSpPr>
          <p:nvPr/>
        </p:nvGrpSpPr>
        <p:grpSpPr bwMode="auto">
          <a:xfrm>
            <a:off x="6094413" y="2420938"/>
            <a:ext cx="4016375" cy="1655762"/>
            <a:chOff x="6092516" y="2420888"/>
            <a:chExt cx="2848295" cy="1728192"/>
          </a:xfrm>
        </p:grpSpPr>
        <p:sp>
          <p:nvSpPr>
            <p:cNvPr id="15371" name="Rechteck 5">
              <a:extLst>
                <a:ext uri="{FF2B5EF4-FFF2-40B4-BE49-F238E27FC236}">
                  <a16:creationId xmlns:a16="http://schemas.microsoft.com/office/drawing/2014/main" id="{5D075F83-7D40-BCB9-C71F-FCA1C6293A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2516" y="2420888"/>
              <a:ext cx="2844316" cy="901666"/>
            </a:xfrm>
            <a:prstGeom prst="rect">
              <a:avLst/>
            </a:prstGeom>
            <a:solidFill>
              <a:srgbClr val="ECCCB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000">
                  <a:solidFill>
                    <a:srgbClr val="000000"/>
                  </a:solidFill>
                  <a:latin typeface="Arial" panose="020B0604020202020204" pitchFamily="34" charset="0"/>
                </a:rPr>
                <a:t>ITU IMTS-2030 evaluation</a:t>
              </a:r>
            </a:p>
          </p:txBody>
        </p:sp>
        <p:sp>
          <p:nvSpPr>
            <p:cNvPr id="15372" name="Rechteck 7">
              <a:extLst>
                <a:ext uri="{FF2B5EF4-FFF2-40B4-BE49-F238E27FC236}">
                  <a16:creationId xmlns:a16="http://schemas.microsoft.com/office/drawing/2014/main" id="{DB7B0647-1A96-9182-A0C4-B6049F2DF9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6495" y="3322554"/>
              <a:ext cx="2844316" cy="826526"/>
            </a:xfrm>
            <a:prstGeom prst="rect">
              <a:avLst/>
            </a:prstGeom>
            <a:solidFill>
              <a:srgbClr val="56AF15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000">
                  <a:solidFill>
                    <a:srgbClr val="000000"/>
                  </a:solidFill>
                  <a:latin typeface="Arial" panose="020B0604020202020204" pitchFamily="34" charset="0"/>
                </a:rPr>
                <a:t>3GPP internal performance evaluation (5G-A vs. 6G Radio)</a:t>
              </a:r>
            </a:p>
          </p:txBody>
        </p:sp>
      </p:grpSp>
      <p:sp>
        <p:nvSpPr>
          <p:cNvPr id="15367" name="Rechteck 4">
            <a:extLst>
              <a:ext uri="{FF2B5EF4-FFF2-40B4-BE49-F238E27FC236}">
                <a16:creationId xmlns:a16="http://schemas.microsoft.com/office/drawing/2014/main" id="{695ABE01-DE1B-664A-358B-D8FFEB4508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1213" y="4076700"/>
            <a:ext cx="4010025" cy="1655763"/>
          </a:xfrm>
          <a:prstGeom prst="rect">
            <a:avLst/>
          </a:prstGeom>
          <a:solidFill>
            <a:srgbClr val="F0E68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600">
                <a:solidFill>
                  <a:srgbClr val="000000"/>
                </a:solidFill>
                <a:latin typeface="Arial" panose="020B0604020202020204" pitchFamily="34" charset="0"/>
              </a:rPr>
              <a:t>UE antenna elements </a:t>
            </a:r>
          </a:p>
        </p:txBody>
      </p:sp>
      <p:grpSp>
        <p:nvGrpSpPr>
          <p:cNvPr id="15368" name="Gruppieren 9">
            <a:extLst>
              <a:ext uri="{FF2B5EF4-FFF2-40B4-BE49-F238E27FC236}">
                <a16:creationId xmlns:a16="http://schemas.microsoft.com/office/drawing/2014/main" id="{737E7AD3-717C-2BAE-E2DB-1DFAD0B9728D}"/>
              </a:ext>
            </a:extLst>
          </p:cNvPr>
          <p:cNvGrpSpPr>
            <a:grpSpLocks/>
          </p:cNvGrpSpPr>
          <p:nvPr/>
        </p:nvGrpSpPr>
        <p:grpSpPr bwMode="auto">
          <a:xfrm>
            <a:off x="6094413" y="4076700"/>
            <a:ext cx="4016375" cy="1655763"/>
            <a:chOff x="6092516" y="2420888"/>
            <a:chExt cx="2848295" cy="1728192"/>
          </a:xfrm>
        </p:grpSpPr>
        <p:sp>
          <p:nvSpPr>
            <p:cNvPr id="15369" name="Rechteck 5">
              <a:extLst>
                <a:ext uri="{FF2B5EF4-FFF2-40B4-BE49-F238E27FC236}">
                  <a16:creationId xmlns:a16="http://schemas.microsoft.com/office/drawing/2014/main" id="{96D91ED2-DE9D-9865-38E6-6645BF8B78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2516" y="2420888"/>
              <a:ext cx="2844316" cy="901666"/>
            </a:xfrm>
            <a:prstGeom prst="rect">
              <a:avLst/>
            </a:prstGeom>
            <a:solidFill>
              <a:srgbClr val="ECCCB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000">
                  <a:solidFill>
                    <a:srgbClr val="000000"/>
                  </a:solidFill>
                  <a:latin typeface="Arial" panose="020B0604020202020204" pitchFamily="34" charset="0"/>
                </a:rPr>
                <a:t>ITU IMTS-2030 evaluation</a:t>
              </a:r>
            </a:p>
          </p:txBody>
        </p:sp>
        <p:sp>
          <p:nvSpPr>
            <p:cNvPr id="15370" name="Rechteck 7">
              <a:extLst>
                <a:ext uri="{FF2B5EF4-FFF2-40B4-BE49-F238E27FC236}">
                  <a16:creationId xmlns:a16="http://schemas.microsoft.com/office/drawing/2014/main" id="{0A6B8332-20F2-1B45-A37C-C4595F36FD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6495" y="3322554"/>
              <a:ext cx="2844316" cy="826526"/>
            </a:xfrm>
            <a:prstGeom prst="rect">
              <a:avLst/>
            </a:prstGeom>
            <a:solidFill>
              <a:srgbClr val="56AF15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000">
                  <a:solidFill>
                    <a:srgbClr val="000000"/>
                  </a:solidFill>
                  <a:latin typeface="Arial" panose="020B0604020202020204" pitchFamily="34" charset="0"/>
                </a:rPr>
                <a:t>3GPP internal performance evaluation (5G-A vs. 6G Radio)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2">
            <a:extLst>
              <a:ext uri="{FF2B5EF4-FFF2-40B4-BE49-F238E27FC236}">
                <a16:creationId xmlns:a16="http://schemas.microsoft.com/office/drawing/2014/main" id="{B24C5E9C-2B3D-2F1D-E431-9D3FCC9D6E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noProof="1"/>
              <a:t>Sensing: Add Sensing block per scenario ?</a:t>
            </a:r>
            <a:endParaRPr lang="pt-BR" altLang="en-US"/>
          </a:p>
        </p:txBody>
      </p:sp>
      <p:sp>
        <p:nvSpPr>
          <p:cNvPr id="16387" name="Slide Number Placeholder 3">
            <a:extLst>
              <a:ext uri="{FF2B5EF4-FFF2-40B4-BE49-F238E27FC236}">
                <a16:creationId xmlns:a16="http://schemas.microsoft.com/office/drawing/2014/main" id="{6B99096E-0594-654B-07F0-C7386DFD3284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BDF72AE-EDDA-4EB3-87E8-E13A88377439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6388" name="Rechteck 3">
            <a:extLst>
              <a:ext uri="{FF2B5EF4-FFF2-40B4-BE49-F238E27FC236}">
                <a16:creationId xmlns:a16="http://schemas.microsoft.com/office/drawing/2014/main" id="{9C30EA28-4578-A2AC-1E98-A35784AD4A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9150" y="1628775"/>
            <a:ext cx="8021638" cy="792163"/>
          </a:xfrm>
          <a:prstGeom prst="rect">
            <a:avLst/>
          </a:prstGeom>
          <a:solidFill>
            <a:srgbClr val="A4DEEE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000">
                <a:latin typeface="Arial" panose="020B0604020202020204" pitchFamily="34" charset="0"/>
              </a:rPr>
              <a:t>…</a:t>
            </a:r>
          </a:p>
        </p:txBody>
      </p:sp>
      <p:sp>
        <p:nvSpPr>
          <p:cNvPr id="16389" name="Rechteck 4">
            <a:extLst>
              <a:ext uri="{FF2B5EF4-FFF2-40B4-BE49-F238E27FC236}">
                <a16:creationId xmlns:a16="http://schemas.microsoft.com/office/drawing/2014/main" id="{86B20CE8-5A6A-3B18-9EFD-47316B112D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1213" y="2420938"/>
            <a:ext cx="4010025" cy="1655762"/>
          </a:xfrm>
          <a:prstGeom prst="rect">
            <a:avLst/>
          </a:prstGeom>
          <a:solidFill>
            <a:srgbClr val="F0E68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600">
                <a:solidFill>
                  <a:srgbClr val="000000"/>
                </a:solidFill>
                <a:latin typeface="Arial" panose="020B0604020202020204" pitchFamily="34" charset="0"/>
              </a:rPr>
              <a:t>BS antenna elements </a:t>
            </a:r>
          </a:p>
        </p:txBody>
      </p:sp>
      <p:grpSp>
        <p:nvGrpSpPr>
          <p:cNvPr id="16390" name="Gruppieren 9">
            <a:extLst>
              <a:ext uri="{FF2B5EF4-FFF2-40B4-BE49-F238E27FC236}">
                <a16:creationId xmlns:a16="http://schemas.microsoft.com/office/drawing/2014/main" id="{E6AC7E97-6E6A-43A3-56BB-F4F535DB5CF6}"/>
              </a:ext>
            </a:extLst>
          </p:cNvPr>
          <p:cNvGrpSpPr>
            <a:grpSpLocks/>
          </p:cNvGrpSpPr>
          <p:nvPr/>
        </p:nvGrpSpPr>
        <p:grpSpPr bwMode="auto">
          <a:xfrm>
            <a:off x="6094413" y="2420938"/>
            <a:ext cx="4016375" cy="1655762"/>
            <a:chOff x="6092516" y="2420888"/>
            <a:chExt cx="2848295" cy="1728192"/>
          </a:xfrm>
        </p:grpSpPr>
        <p:sp>
          <p:nvSpPr>
            <p:cNvPr id="16396" name="Rechteck 5">
              <a:extLst>
                <a:ext uri="{FF2B5EF4-FFF2-40B4-BE49-F238E27FC236}">
                  <a16:creationId xmlns:a16="http://schemas.microsoft.com/office/drawing/2014/main" id="{32106DCE-0786-2ABD-B175-2ECE04B050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2516" y="2420888"/>
              <a:ext cx="2844316" cy="901666"/>
            </a:xfrm>
            <a:prstGeom prst="rect">
              <a:avLst/>
            </a:prstGeom>
            <a:solidFill>
              <a:srgbClr val="ECCCB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000">
                  <a:solidFill>
                    <a:srgbClr val="000000"/>
                  </a:solidFill>
                  <a:latin typeface="Arial" panose="020B0604020202020204" pitchFamily="34" charset="0"/>
                </a:rPr>
                <a:t>ITU IMTS-2030 evaluation</a:t>
              </a:r>
            </a:p>
          </p:txBody>
        </p:sp>
        <p:sp>
          <p:nvSpPr>
            <p:cNvPr id="16397" name="Rechteck 7">
              <a:extLst>
                <a:ext uri="{FF2B5EF4-FFF2-40B4-BE49-F238E27FC236}">
                  <a16:creationId xmlns:a16="http://schemas.microsoft.com/office/drawing/2014/main" id="{DBDE0A42-E1E2-4F03-ACD1-F0EBDA0D50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6495" y="3322554"/>
              <a:ext cx="2844316" cy="826526"/>
            </a:xfrm>
            <a:prstGeom prst="rect">
              <a:avLst/>
            </a:prstGeom>
            <a:solidFill>
              <a:srgbClr val="56AF15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000">
                  <a:solidFill>
                    <a:srgbClr val="000000"/>
                  </a:solidFill>
                  <a:latin typeface="Arial" panose="020B0604020202020204" pitchFamily="34" charset="0"/>
                </a:rPr>
                <a:t>3GPP internal performance evaluation (5G-A vs. 6G Radio)</a:t>
              </a:r>
            </a:p>
          </p:txBody>
        </p:sp>
      </p:grpSp>
      <p:sp>
        <p:nvSpPr>
          <p:cNvPr id="16391" name="Rechteck 4">
            <a:extLst>
              <a:ext uri="{FF2B5EF4-FFF2-40B4-BE49-F238E27FC236}">
                <a16:creationId xmlns:a16="http://schemas.microsoft.com/office/drawing/2014/main" id="{10926EF6-899D-743F-B744-4E91AB0D5C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1213" y="4076700"/>
            <a:ext cx="4010025" cy="1655763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600">
                <a:solidFill>
                  <a:srgbClr val="000000"/>
                </a:solidFill>
                <a:latin typeface="Arial" panose="020B0604020202020204" pitchFamily="34" charset="0"/>
              </a:rPr>
              <a:t>Sensing Parameters</a:t>
            </a:r>
          </a:p>
        </p:txBody>
      </p:sp>
      <p:sp>
        <p:nvSpPr>
          <p:cNvPr id="16392" name="Rechteck 12">
            <a:extLst>
              <a:ext uri="{FF2B5EF4-FFF2-40B4-BE49-F238E27FC236}">
                <a16:creationId xmlns:a16="http://schemas.microsoft.com/office/drawing/2014/main" id="{A4537247-4ABD-C7EB-CDC2-C80460264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4413" y="4078288"/>
            <a:ext cx="4010025" cy="412750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000">
                <a:solidFill>
                  <a:srgbClr val="000000"/>
                </a:solidFill>
                <a:latin typeface="Arial" panose="020B0604020202020204" pitchFamily="34" charset="0"/>
              </a:rPr>
              <a:t>Parameter 1</a:t>
            </a:r>
          </a:p>
        </p:txBody>
      </p:sp>
      <p:sp>
        <p:nvSpPr>
          <p:cNvPr id="16393" name="Rechteck 13">
            <a:extLst>
              <a:ext uri="{FF2B5EF4-FFF2-40B4-BE49-F238E27FC236}">
                <a16:creationId xmlns:a16="http://schemas.microsoft.com/office/drawing/2014/main" id="{D57AF7C9-0EBC-C2E5-45E1-513107A99A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9175" y="4491038"/>
            <a:ext cx="4011613" cy="414337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000">
                <a:solidFill>
                  <a:srgbClr val="000000"/>
                </a:solidFill>
                <a:latin typeface="Arial" panose="020B0604020202020204" pitchFamily="34" charset="0"/>
              </a:rPr>
              <a:t>Parameter 2</a:t>
            </a:r>
          </a:p>
        </p:txBody>
      </p:sp>
      <p:sp>
        <p:nvSpPr>
          <p:cNvPr id="16394" name="Rechteck 14">
            <a:extLst>
              <a:ext uri="{FF2B5EF4-FFF2-40B4-BE49-F238E27FC236}">
                <a16:creationId xmlns:a16="http://schemas.microsoft.com/office/drawing/2014/main" id="{9958C8E2-FB50-B6C8-76EB-5AC7FB440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0763" y="4905375"/>
            <a:ext cx="4010025" cy="414338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000">
                <a:solidFill>
                  <a:srgbClr val="000000"/>
                </a:solidFill>
                <a:latin typeface="Arial" panose="020B0604020202020204" pitchFamily="34" charset="0"/>
              </a:rPr>
              <a:t>Parameter 3</a:t>
            </a:r>
          </a:p>
        </p:txBody>
      </p:sp>
      <p:sp>
        <p:nvSpPr>
          <p:cNvPr id="16395" name="Rechteck 15">
            <a:extLst>
              <a:ext uri="{FF2B5EF4-FFF2-40B4-BE49-F238E27FC236}">
                <a16:creationId xmlns:a16="http://schemas.microsoft.com/office/drawing/2014/main" id="{4FCE87F5-F6F6-532C-9F59-3AB44B6DE5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9175" y="5319713"/>
            <a:ext cx="4011613" cy="414337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de-DE" sz="1000">
                <a:solidFill>
                  <a:srgbClr val="000000"/>
                </a:solidFill>
                <a:latin typeface="Arial" panose="020B0604020202020204" pitchFamily="34" charset="0"/>
              </a:rPr>
              <a:t>…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2">
            <a:extLst>
              <a:ext uri="{FF2B5EF4-FFF2-40B4-BE49-F238E27FC236}">
                <a16:creationId xmlns:a16="http://schemas.microsoft.com/office/drawing/2014/main" id="{C1EC66F3-83A5-4D87-9BE3-6A7526BA2F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noProof="1"/>
              <a:t>Suggested sensing parameters </a:t>
            </a:r>
            <a:br>
              <a:rPr lang="de-DE" altLang="en-US" noProof="1"/>
            </a:br>
            <a:r>
              <a:rPr lang="de-DE" altLang="en-US" noProof="1"/>
              <a:t>per deployment scenario [RP-252202]</a:t>
            </a:r>
            <a:endParaRPr lang="pt-BR" altLang="en-US"/>
          </a:p>
        </p:txBody>
      </p:sp>
      <p:sp>
        <p:nvSpPr>
          <p:cNvPr id="17411" name="Slide Number Placeholder 3">
            <a:extLst>
              <a:ext uri="{FF2B5EF4-FFF2-40B4-BE49-F238E27FC236}">
                <a16:creationId xmlns:a16="http://schemas.microsoft.com/office/drawing/2014/main" id="{260D3658-6320-D17D-31B0-D314279E0861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8C88B4F-51C9-4B34-9859-0E569B965362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17412" name="Grafik 2">
            <a:extLst>
              <a:ext uri="{FF2B5EF4-FFF2-40B4-BE49-F238E27FC236}">
                <a16:creationId xmlns:a16="http://schemas.microsoft.com/office/drawing/2014/main" id="{F54FF46B-002D-FEF6-E702-D33D8A2A1C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700213"/>
            <a:ext cx="6265862" cy="203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feld 8">
            <a:extLst>
              <a:ext uri="{FF2B5EF4-FFF2-40B4-BE49-F238E27FC236}">
                <a16:creationId xmlns:a16="http://schemas.microsoft.com/office/drawing/2014/main" id="{BDDD9F7E-7AB9-9307-4B39-A83397EECD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1293813"/>
            <a:ext cx="60960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000" b="1">
                <a:latin typeface="Arial" panose="020B0604020202020204" pitchFamily="34" charset="0"/>
              </a:rPr>
              <a:t>Urban Macro for ISAC</a:t>
            </a:r>
            <a:endParaRPr lang="de-DE" altLang="de-DE" sz="1000">
              <a:latin typeface="Arial" panose="020B0604020202020204" pitchFamily="34" charset="0"/>
            </a:endParaRPr>
          </a:p>
        </p:txBody>
      </p:sp>
      <p:sp>
        <p:nvSpPr>
          <p:cNvPr id="17414" name="Textfeld 12">
            <a:extLst>
              <a:ext uri="{FF2B5EF4-FFF2-40B4-BE49-F238E27FC236}">
                <a16:creationId xmlns:a16="http://schemas.microsoft.com/office/drawing/2014/main" id="{103F4A8A-E88C-4B1F-9B0E-DD57874D2A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7375" y="3859213"/>
            <a:ext cx="6096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1000" b="1">
                <a:latin typeface="Arial" panose="020B0604020202020204" pitchFamily="34" charset="0"/>
              </a:rPr>
              <a:t>Indoor hotspot for ISAC</a:t>
            </a:r>
            <a:endParaRPr lang="de-DE" altLang="de-DE" sz="1000">
              <a:latin typeface="Arial" panose="020B0604020202020204" pitchFamily="34" charset="0"/>
            </a:endParaRPr>
          </a:p>
        </p:txBody>
      </p:sp>
      <p:pic>
        <p:nvPicPr>
          <p:cNvPr id="17415" name="Grafik 14">
            <a:extLst>
              <a:ext uri="{FF2B5EF4-FFF2-40B4-BE49-F238E27FC236}">
                <a16:creationId xmlns:a16="http://schemas.microsoft.com/office/drawing/2014/main" id="{2512DCE8-DCA4-2A86-F746-5B7CA0D0F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300" y="4225925"/>
            <a:ext cx="6113463" cy="291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feld 24">
            <a:extLst>
              <a:ext uri="{FF2B5EF4-FFF2-40B4-BE49-F238E27FC236}">
                <a16:creationId xmlns:a16="http://schemas.microsoft.com/office/drawing/2014/main" id="{82598919-4CD7-24A9-98D7-DEC66C89D7B6}"/>
              </a:ext>
            </a:extLst>
          </p:cNvPr>
          <p:cNvSpPr txBox="1"/>
          <p:nvPr/>
        </p:nvSpPr>
        <p:spPr>
          <a:xfrm>
            <a:off x="609600" y="4652963"/>
            <a:ext cx="5092700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2400" b="1" kern="0" noProof="1">
                <a:solidFill>
                  <a:srgbClr val="4F81BD"/>
                </a:solidFill>
                <a:latin typeface="Calibri"/>
                <a:ea typeface="+mn-ea"/>
              </a:rPr>
              <a:t>Moderator Proposal: </a:t>
            </a:r>
            <a:br>
              <a:rPr lang="en-US" altLang="en-US" sz="2400" b="1" kern="0" noProof="1">
                <a:solidFill>
                  <a:srgbClr val="4F81BD"/>
                </a:solidFill>
                <a:latin typeface="Calibri"/>
                <a:ea typeface="+mn-ea"/>
              </a:rPr>
            </a:br>
            <a:r>
              <a:rPr lang="en-US" altLang="en-US" sz="2400" b="1" kern="0" noProof="1">
                <a:solidFill>
                  <a:srgbClr val="4F81BD"/>
                </a:solidFill>
                <a:latin typeface="Calibri"/>
                <a:ea typeface="+mn-ea"/>
              </a:rPr>
              <a:t>We add those parameters in a dedicated block of the tables </a:t>
            </a:r>
            <a:br>
              <a:rPr lang="en-US" altLang="en-US" sz="2400" b="1" kern="0" noProof="1">
                <a:solidFill>
                  <a:srgbClr val="4F81BD"/>
                </a:solidFill>
                <a:latin typeface="Calibri"/>
                <a:ea typeface="+mn-ea"/>
              </a:rPr>
            </a:br>
            <a:r>
              <a:rPr lang="en-US" altLang="en-US" sz="2400" b="1" kern="0" noProof="1">
                <a:solidFill>
                  <a:srgbClr val="4F81BD"/>
                </a:solidFill>
                <a:latin typeface="Calibri"/>
                <a:ea typeface="+mn-ea"/>
              </a:rPr>
              <a:t>per deployment scenario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">
            <a:extLst>
              <a:ext uri="{FF2B5EF4-FFF2-40B4-BE49-F238E27FC236}">
                <a16:creationId xmlns:a16="http://schemas.microsoft.com/office/drawing/2014/main" id="{11C3279C-9378-BCF3-A065-D48F3AE2F7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noProof="1"/>
              <a:t>Moderator‘s consolidated changes for further discussion/alignment (sent as draft pCR)</a:t>
            </a:r>
            <a:endParaRPr lang="pt-BR" altLang="en-US" dirty="0"/>
          </a:p>
        </p:txBody>
      </p:sp>
      <p:sp>
        <p:nvSpPr>
          <p:cNvPr id="18435" name="Slide Number Placeholder 3">
            <a:extLst>
              <a:ext uri="{FF2B5EF4-FFF2-40B4-BE49-F238E27FC236}">
                <a16:creationId xmlns:a16="http://schemas.microsoft.com/office/drawing/2014/main" id="{B907BB5F-F61C-198D-7C0A-5C50A6219971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05667DA-4FC2-4134-ABEE-50AFAD410018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18436" name="Grafik 2">
            <a:extLst>
              <a:ext uri="{FF2B5EF4-FFF2-40B4-BE49-F238E27FC236}">
                <a16:creationId xmlns:a16="http://schemas.microsoft.com/office/drawing/2014/main" id="{41D872ED-BCC8-CDA7-48BD-9118C6EA81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25" y="2205038"/>
            <a:ext cx="10201275" cy="285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8B451531-887A-9C0D-AF1A-902844FD763B}"/>
              </a:ext>
            </a:extLst>
          </p:cNvPr>
          <p:cNvSpPr txBox="1"/>
          <p:nvPr/>
        </p:nvSpPr>
        <p:spPr>
          <a:xfrm>
            <a:off x="695325" y="5229225"/>
            <a:ext cx="112109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2400" b="1" kern="0" noProof="1">
                <a:solidFill>
                  <a:srgbClr val="4F81BD"/>
                </a:solidFill>
                <a:latin typeface="Calibri"/>
              </a:rPr>
              <a:t>Moderator Proposal: </a:t>
            </a:r>
            <a:br>
              <a:rPr lang="en-US" altLang="en-US" sz="2400" b="1" kern="0" noProof="1">
                <a:solidFill>
                  <a:srgbClr val="4F81BD"/>
                </a:solidFill>
                <a:latin typeface="Calibri"/>
              </a:rPr>
            </a:br>
            <a:r>
              <a:rPr lang="en-US" altLang="en-US" sz="2400" b="1" kern="0" noProof="1">
                <a:solidFill>
                  <a:srgbClr val="4F81BD"/>
                </a:solidFill>
                <a:latin typeface="Calibri"/>
              </a:rPr>
              <a:t>Use </a:t>
            </a:r>
            <a:r>
              <a:rPr lang="en-US" altLang="en-US" sz="2400" b="1" u="sng" kern="0" noProof="1">
                <a:solidFill>
                  <a:srgbClr val="4F81BD"/>
                </a:solidFill>
                <a:latin typeface="Calibri"/>
              </a:rPr>
              <a:t>ONLY</a:t>
            </a:r>
            <a:r>
              <a:rPr lang="en-US" altLang="en-US" sz="2400" b="1" kern="0" noProof="1">
                <a:solidFill>
                  <a:srgbClr val="4F81BD"/>
                </a:solidFill>
                <a:latin typeface="Calibri"/>
              </a:rPr>
              <a:t> moderator’s draft “pCR” as starting point for further discussion/agreements</a:t>
            </a:r>
            <a:endParaRPr lang="en-US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25EEFC2B-13AB-C3DD-B1F3-D4F4EEAD4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Notes on the </a:t>
            </a:r>
            <a:r>
              <a:rPr lang="en-US" dirty="0" err="1"/>
              <a:t>pCR</a:t>
            </a:r>
            <a:endParaRPr lang="en-US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A19CCFD-B022-F77F-94B4-B32FCA199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704" y="1919077"/>
            <a:ext cx="9440592" cy="30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946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2">
            <a:extLst>
              <a:ext uri="{FF2B5EF4-FFF2-40B4-BE49-F238E27FC236}">
                <a16:creationId xmlns:a16="http://schemas.microsoft.com/office/drawing/2014/main" id="{B6647B9C-19A9-31AF-A570-D7BB02EC5B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noProof="1"/>
              <a:t>List of contributions considered in this Agenda Item</a:t>
            </a:r>
            <a:endParaRPr lang="pt-BR" altLang="en-US"/>
          </a:p>
        </p:txBody>
      </p:sp>
      <p:sp>
        <p:nvSpPr>
          <p:cNvPr id="19459" name="Slide Number Placeholder 3">
            <a:extLst>
              <a:ext uri="{FF2B5EF4-FFF2-40B4-BE49-F238E27FC236}">
                <a16:creationId xmlns:a16="http://schemas.microsoft.com/office/drawing/2014/main" id="{7FE5FEDE-61CB-4B64-FCA2-7FE1A23F271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2258605-A4C0-48F3-83F1-0108CAD0E9C9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16D5EAC5-F9A5-CBA5-DDD0-549098A2E1BC}"/>
              </a:ext>
            </a:extLst>
          </p:cNvPr>
          <p:cNvGraphicFramePr>
            <a:graphicFrameLocks noGrp="1"/>
          </p:cNvGraphicFramePr>
          <p:nvPr/>
        </p:nvGraphicFramePr>
        <p:xfrm>
          <a:off x="945292" y="1327908"/>
          <a:ext cx="8136904" cy="48373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43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80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520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 dirty="0" err="1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Tdoc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Title</a:t>
                      </a: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Source</a:t>
                      </a: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3"/>
                        </a:rPr>
                        <a:t>RP-252323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Deployment Scenarios for 6G Evaluations</a:t>
                      </a:r>
                      <a:endParaRPr lang="de-DE" sz="8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AT&amp;T</a:t>
                      </a: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4"/>
                        </a:rPr>
                        <a:t>RP-252330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 dirty="0">
                          <a:effectLst/>
                        </a:rPr>
                        <a:t>NTN </a:t>
                      </a:r>
                      <a:r>
                        <a:rPr lang="de-DE" sz="800" kern="100" dirty="0" err="1">
                          <a:effectLst/>
                        </a:rPr>
                        <a:t>deployment</a:t>
                      </a:r>
                      <a:r>
                        <a:rPr lang="de-DE" sz="800" kern="100" dirty="0">
                          <a:effectLst/>
                        </a:rPr>
                        <a:t> </a:t>
                      </a:r>
                      <a:r>
                        <a:rPr lang="de-DE" sz="800" kern="100" dirty="0" err="1">
                          <a:effectLst/>
                        </a:rPr>
                        <a:t>scenarios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 dirty="0">
                          <a:effectLst/>
                        </a:rPr>
                        <a:t>Sharp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5"/>
                        </a:rPr>
                        <a:t>RP-252220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Discussion on 6G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China Unicom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6"/>
                        </a:rPr>
                        <a:t>RP-252312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Views on 6G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Apple Inc.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RP-252340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 dirty="0" err="1">
                          <a:effectLst/>
                        </a:rPr>
                        <a:t>Deployment</a:t>
                      </a:r>
                      <a:r>
                        <a:rPr lang="de-DE" sz="800" kern="100" dirty="0">
                          <a:effectLst/>
                        </a:rPr>
                        <a:t> Scenarios for 6G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>
                    <a:solidFill>
                      <a:srgbClr val="F0E68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 dirty="0">
                          <a:effectLst/>
                        </a:rPr>
                        <a:t>Google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>
                    <a:solidFill>
                      <a:srgbClr val="F0E6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7"/>
                        </a:rPr>
                        <a:t>RP-252232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Urban Coverage for Massive Connection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FUTUREWEI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8"/>
                        </a:rPr>
                        <a:t>RP-252121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Discussion on 6GR deployment scenarios for 38.914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 dirty="0">
                          <a:effectLst/>
                        </a:rPr>
                        <a:t>CMCC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9"/>
                        </a:rPr>
                        <a:t>RP-252123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 dirty="0" err="1">
                          <a:effectLst/>
                        </a:rPr>
                        <a:t>pCR</a:t>
                      </a:r>
                      <a:r>
                        <a:rPr lang="en-US" sz="800" kern="100" dirty="0">
                          <a:effectLst/>
                        </a:rPr>
                        <a:t> for 38.914 on Deployment scenarios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Deutsche Telekom, Vodafone, Orange, Telecom Italia, Turkcell, Spark NZ, Odido, BT, Telefonica, KPN, Rakuten Mobile, CK Hutchison, Telenor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strike="sngStrike" kern="100" dirty="0">
                          <a:effectLst/>
                        </a:rPr>
                        <a:t>RP-252117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strike="sngStrike" kern="100" dirty="0">
                          <a:effectLst/>
                        </a:rPr>
                        <a:t>Discussion on 6G Deployment Scenarios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strike="sngStrike" kern="100" dirty="0">
                          <a:effectLst/>
                        </a:rPr>
                        <a:t>Tejas Networks Limited, </a:t>
                      </a:r>
                      <a:r>
                        <a:rPr lang="en-US" sz="800" strike="sngStrike" kern="100" dirty="0" err="1">
                          <a:effectLst/>
                        </a:rPr>
                        <a:t>CEWiT</a:t>
                      </a:r>
                      <a:r>
                        <a:rPr lang="en-US" sz="800" strike="sngStrike" kern="100" dirty="0">
                          <a:effectLst/>
                        </a:rPr>
                        <a:t>, IIT MADRAS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10"/>
                        </a:rPr>
                        <a:t>RP-252118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 dirty="0">
                          <a:effectLst/>
                        </a:rPr>
                        <a:t>Discussion on 6G Deployment Scenarios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Tejas Networks Limited, CEWiT, IIT MADRAS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strike="sngStrike" kern="100" dirty="0">
                          <a:effectLst/>
                        </a:rPr>
                        <a:t>RP-252084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strike="sngStrike" kern="100" dirty="0">
                          <a:effectLst/>
                        </a:rPr>
                        <a:t>Discussion on 6GR deployment scenarios for 38.914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strike="sngStrike" kern="100" dirty="0">
                          <a:effectLst/>
                        </a:rPr>
                        <a:t>CMCC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11"/>
                        </a:rPr>
                        <a:t>RP-252126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Consideration on 6G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Huawei, HiSilicon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12"/>
                        </a:rPr>
                        <a:t>RP-252127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Discussion on 6G ISAC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Huawei, HiSilicon, CAICT, China Telcom, China Unicom, KT Corp., LG Uplus, SK Telecom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13"/>
                        </a:rPr>
                        <a:t>RP-252140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Support indoor factory as one of 6G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CATT, CICTCI, China Telecom, China Unicom, ZTE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14"/>
                        </a:rPr>
                        <a:t>RP-252144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Views on 6G NTN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CATT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15"/>
                        </a:rPr>
                        <a:t>RP-252165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Discussion on 6G communication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Xiaomi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16"/>
                        </a:rPr>
                        <a:t>RP-252168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FWA evaluation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MediaTek Inc., T-Mobile USA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17"/>
                        </a:rPr>
                        <a:t>RP-252180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Antenna Configurations for 6G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Nokia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18"/>
                        </a:rPr>
                        <a:t>RP-252218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Views on Urban grid and Highway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CATT, CICTCI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19"/>
                        </a:rPr>
                        <a:t>RP-252216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Text proposal on Updates to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Qualcomm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20"/>
                        </a:rPr>
                        <a:t>RP-252208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Views on 6G NTN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CSCN, CATT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21"/>
                        </a:rPr>
                        <a:t>RP-252202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Deployment scenarios for ISAC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Xiaomi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22"/>
                        </a:rPr>
                        <a:t>RP-252177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Text proposal for TR 38.914 for deployment scenarios for Vehicular Use Cases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ROBERT BOSCH GmbH, Volkswagen AG, BMW AG, Toyota ITC, Continental Automotive, Fraunhofer IIS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23"/>
                        </a:rPr>
                        <a:t>RP-251935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Text proposal for TR 38.914 for NTN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THALES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24"/>
                        </a:rPr>
                        <a:t>RP-251944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On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Ericsson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25"/>
                        </a:rPr>
                        <a:t>RP-251955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>
                    <a:solidFill>
                      <a:srgbClr val="D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Requirements for 6G-6G Spectrum Aggregation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>
                    <a:solidFill>
                      <a:srgbClr val="D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Samsung, Verizon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>
                    <a:solidFill>
                      <a:srgbClr val="D9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26"/>
                        </a:rPr>
                        <a:t>RP-251964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>
                    <a:solidFill>
                      <a:srgbClr val="D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Low-Cost 6G Base Station Options for Upper Mid-Band (6.425–7.125?GHz)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>
                    <a:solidFill>
                      <a:srgbClr val="D9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 dirty="0">
                          <a:effectLst/>
                        </a:rPr>
                        <a:t>IITH and </a:t>
                      </a:r>
                      <a:r>
                        <a:rPr lang="de-DE" sz="800" kern="100" dirty="0" err="1">
                          <a:effectLst/>
                        </a:rPr>
                        <a:t>WiSig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>
                    <a:solidFill>
                      <a:srgbClr val="D9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27"/>
                        </a:rPr>
                        <a:t>RP-252001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Discussion on 6G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vivo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28"/>
                        </a:rPr>
                        <a:t>RP-251993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Views on 6G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>
                          <a:effectLst/>
                        </a:rPr>
                        <a:t>NTT DOCOMO, INC.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 dirty="0">
                          <a:effectLst/>
                          <a:hlinkClick r:id="rId29"/>
                        </a:rPr>
                        <a:t>RP-252021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General views on 6G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 dirty="0">
                          <a:effectLst/>
                        </a:rPr>
                        <a:t>ZTE Corporation, </a:t>
                      </a:r>
                      <a:r>
                        <a:rPr lang="de-DE" sz="800" kern="100" dirty="0" err="1">
                          <a:effectLst/>
                        </a:rPr>
                        <a:t>Sanechips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22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u="sng" kern="100">
                          <a:effectLst/>
                          <a:hlinkClick r:id="rId30"/>
                        </a:rPr>
                        <a:t>RP-251999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kern="100">
                          <a:effectLst/>
                        </a:rPr>
                        <a:t>Discussion on 6G deployment scenarios</a:t>
                      </a:r>
                      <a:endParaRPr lang="de-DE" sz="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15" marR="132630" marT="6632" marB="663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kern="100" dirty="0">
                          <a:effectLst/>
                        </a:rPr>
                        <a:t>Guangdong OPPO Mobile Telecom.</a:t>
                      </a:r>
                      <a:endParaRPr lang="de-DE" sz="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32" marR="6632" marT="6632" marB="6632" anchor="ctr"/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</a:tbl>
          </a:graphicData>
        </a:graphic>
      </p:graphicFrame>
      <p:sp>
        <p:nvSpPr>
          <p:cNvPr id="19461" name="Textfeld 2">
            <a:extLst>
              <a:ext uri="{FF2B5EF4-FFF2-40B4-BE49-F238E27FC236}">
                <a16:creationId xmlns:a16="http://schemas.microsoft.com/office/drawing/2014/main" id="{F9DD0709-E5A7-959B-21A4-4544EA8EC6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1925" y="1976438"/>
            <a:ext cx="26495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800">
                <a:latin typeface="Arial" panose="020B0604020202020204" pitchFamily="34" charset="0"/>
              </a:rPr>
              <a:t>Not available at Sept. 3 deadline; Wrong Agenda Item</a:t>
            </a:r>
          </a:p>
        </p:txBody>
      </p:sp>
      <p:sp>
        <p:nvSpPr>
          <p:cNvPr id="19462" name="Textfeld 3">
            <a:extLst>
              <a:ext uri="{FF2B5EF4-FFF2-40B4-BE49-F238E27FC236}">
                <a16:creationId xmlns:a16="http://schemas.microsoft.com/office/drawing/2014/main" id="{70966629-5957-6AD5-70F6-AAE0E1249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1925" y="2932113"/>
            <a:ext cx="9763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800">
                <a:latin typeface="Arial" panose="020B0604020202020204" pitchFamily="34" charset="0"/>
              </a:rPr>
              <a:t>Double allocation</a:t>
            </a:r>
          </a:p>
        </p:txBody>
      </p:sp>
      <p:sp>
        <p:nvSpPr>
          <p:cNvPr id="19463" name="Textfeld 4">
            <a:extLst>
              <a:ext uri="{FF2B5EF4-FFF2-40B4-BE49-F238E27FC236}">
                <a16:creationId xmlns:a16="http://schemas.microsoft.com/office/drawing/2014/main" id="{A9036AC7-FFBC-AFD5-719E-D14C138C04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1925" y="2667000"/>
            <a:ext cx="9763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800">
                <a:latin typeface="Arial" panose="020B0604020202020204" pitchFamily="34" charset="0"/>
              </a:rPr>
              <a:t>Double allocation</a:t>
            </a:r>
          </a:p>
        </p:txBody>
      </p:sp>
      <p:sp>
        <p:nvSpPr>
          <p:cNvPr id="19464" name="Textfeld 5">
            <a:extLst>
              <a:ext uri="{FF2B5EF4-FFF2-40B4-BE49-F238E27FC236}">
                <a16:creationId xmlns:a16="http://schemas.microsoft.com/office/drawing/2014/main" id="{041E7E2A-8647-CAD9-03A2-88C1125EAB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1925" y="5289550"/>
            <a:ext cx="1103313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800">
                <a:latin typeface="Arial" panose="020B0604020202020204" pitchFamily="34" charset="0"/>
              </a:rPr>
              <a:t>Wrong Agenda Item</a:t>
            </a:r>
          </a:p>
        </p:txBody>
      </p:sp>
      <p:sp>
        <p:nvSpPr>
          <p:cNvPr id="19465" name="Textfeld 6">
            <a:extLst>
              <a:ext uri="{FF2B5EF4-FFF2-40B4-BE49-F238E27FC236}">
                <a16:creationId xmlns:a16="http://schemas.microsoft.com/office/drawing/2014/main" id="{ACF4AB9C-F78C-58BF-1265-B8B779B262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51925" y="5426075"/>
            <a:ext cx="11033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800" dirty="0">
                <a:latin typeface="Arial" panose="020B0604020202020204" pitchFamily="34" charset="0"/>
              </a:rPr>
              <a:t>Wrong Agenda Item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FC348280-0CD1-5E4F-CAAA-354EE1F92C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2952577"/>
              </p:ext>
            </p:extLst>
          </p:nvPr>
        </p:nvGraphicFramePr>
        <p:xfrm>
          <a:off x="945292" y="6165304"/>
          <a:ext cx="8136904" cy="2143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4335">
                  <a:extLst>
                    <a:ext uri="{9D8B030D-6E8A-4147-A177-3AD203B41FA5}">
                      <a16:colId xmlns:a16="http://schemas.microsoft.com/office/drawing/2014/main" val="1302084898"/>
                    </a:ext>
                  </a:extLst>
                </a:gridCol>
                <a:gridCol w="3780512">
                  <a:extLst>
                    <a:ext uri="{9D8B030D-6E8A-4147-A177-3AD203B41FA5}">
                      <a16:colId xmlns:a16="http://schemas.microsoft.com/office/drawing/2014/main" val="164596750"/>
                    </a:ext>
                  </a:extLst>
                </a:gridCol>
                <a:gridCol w="3152057">
                  <a:extLst>
                    <a:ext uri="{9D8B030D-6E8A-4147-A177-3AD203B41FA5}">
                      <a16:colId xmlns:a16="http://schemas.microsoft.com/office/drawing/2014/main" val="2842982118"/>
                    </a:ext>
                  </a:extLst>
                </a:gridCol>
              </a:tblGrid>
              <a:tr h="2143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b="0" u="sng" kern="100">
                          <a:solidFill>
                            <a:srgbClr val="000000"/>
                          </a:solidFill>
                          <a:effectLst/>
                          <a:hlinkClick r:id="rId3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RP-252470</a:t>
                      </a:r>
                      <a:endParaRPr lang="de-DE" sz="800" b="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800" b="0" kern="100">
                          <a:solidFill>
                            <a:srgbClr val="000000"/>
                          </a:solidFill>
                          <a:effectLst/>
                        </a:rPr>
                        <a:t>Discussion on 6G deployment scenarios</a:t>
                      </a:r>
                      <a:endParaRPr lang="de-DE" sz="800" b="0" kern="10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0" marR="190500" marT="9525" marB="952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e-DE" sz="800" b="0" kern="100" dirty="0">
                          <a:solidFill>
                            <a:srgbClr val="000000"/>
                          </a:solidFill>
                          <a:effectLst/>
                        </a:rPr>
                        <a:t>LG Electronics</a:t>
                      </a:r>
                      <a:endParaRPr lang="de-DE" sz="800" b="0" kern="100" dirty="0">
                        <a:solidFill>
                          <a:srgbClr val="000000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858661354"/>
                  </a:ext>
                </a:extLst>
              </a:tr>
            </a:tbl>
          </a:graphicData>
        </a:graphic>
      </p:graphicFrame>
      <p:sp>
        <p:nvSpPr>
          <p:cNvPr id="4" name="Textfeld 6">
            <a:extLst>
              <a:ext uri="{FF2B5EF4-FFF2-40B4-BE49-F238E27FC236}">
                <a16:creationId xmlns:a16="http://schemas.microsoft.com/office/drawing/2014/main" id="{DFD42605-4238-206C-8BAC-87B1527B48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23305" y="6141015"/>
            <a:ext cx="35137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de-DE" sz="800" dirty="0">
                <a:latin typeface="Arial" panose="020B0604020202020204" pitchFamily="34" charset="0"/>
              </a:rPr>
              <a:t>late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2">
            <a:extLst>
              <a:ext uri="{FF2B5EF4-FFF2-40B4-BE49-F238E27FC236}">
                <a16:creationId xmlns:a16="http://schemas.microsoft.com/office/drawing/2014/main" id="{5B295A06-109B-A65B-4B50-12D98F9F23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/>
              <a:t>Summary of inputs</a:t>
            </a:r>
          </a:p>
        </p:txBody>
      </p:sp>
      <p:sp>
        <p:nvSpPr>
          <p:cNvPr id="7171" name="Slide Number Placeholder 3">
            <a:extLst>
              <a:ext uri="{FF2B5EF4-FFF2-40B4-BE49-F238E27FC236}">
                <a16:creationId xmlns:a16="http://schemas.microsoft.com/office/drawing/2014/main" id="{0893C4F1-2E6A-9F3A-B851-6D3B0960D3D5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B76D34-E2DD-485E-ACA8-AE46B6ECD732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5CB21DA3-7BE7-1681-FF80-40361E35A8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7938"/>
            <a:ext cx="11247438" cy="5214937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Summary/conclusions:</a:t>
            </a:r>
          </a:p>
          <a:p>
            <a:pPr marL="0" indent="0">
              <a:buFontTx/>
              <a:buNone/>
              <a:defRPr/>
            </a:pP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27 contributions uploaded until deadline Sept. 3</a:t>
            </a:r>
            <a:r>
              <a:rPr lang="en-US" altLang="en-US" sz="2400" baseline="30000" noProof="1"/>
              <a:t>rd</a:t>
            </a:r>
          </a:p>
          <a:p>
            <a:pPr lvl="1">
              <a:defRPr/>
            </a:pPr>
            <a:r>
              <a:rPr lang="en-US" altLang="en-US" sz="2000" noProof="1"/>
              <a:t>2 misplaced and hence not handled; moved to appropriate agenda items</a:t>
            </a:r>
            <a:endParaRPr lang="en-US" altLang="en-US" baseline="30000" noProof="1"/>
          </a:p>
          <a:p>
            <a:pPr>
              <a:defRPr/>
            </a:pPr>
            <a:r>
              <a:rPr lang="en-US" altLang="en-US" sz="2400" noProof="1"/>
              <a:t>2 contributions uploaded </a:t>
            </a:r>
            <a:r>
              <a:rPr lang="en-US" altLang="en-US" sz="2400" u="sng" noProof="1"/>
              <a:t>after</a:t>
            </a:r>
            <a:r>
              <a:rPr lang="en-US" altLang="en-US" sz="2400" noProof="1"/>
              <a:t> deadline Sept. 3rd</a:t>
            </a:r>
          </a:p>
          <a:p>
            <a:pPr lvl="1">
              <a:defRPr/>
            </a:pPr>
            <a:r>
              <a:rPr lang="en-US" altLang="en-US" sz="2000" noProof="1"/>
              <a:t>1 submission misplaced and hence not handled; moved to appropriate agenda item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sz="2000" noProof="1"/>
          </a:p>
          <a:p>
            <a:pPr>
              <a:defRPr/>
            </a:pPr>
            <a:r>
              <a:rPr lang="en-US" altLang="en-US" sz="2400" noProof="1"/>
              <a:t>Many New Scenario proposals and intensive – often contradicting - updates </a:t>
            </a:r>
            <a:br>
              <a:rPr lang="en-US" altLang="en-US" sz="2400" noProof="1"/>
            </a:br>
            <a:r>
              <a:rPr lang="en-US" altLang="en-US" sz="2400" noProof="1"/>
              <a:t>of existing scenario parameters (mainly on bands, antenna configurations, user distribution)</a:t>
            </a:r>
          </a:p>
          <a:p>
            <a:pPr>
              <a:defRPr/>
            </a:pPr>
            <a:r>
              <a:rPr lang="en-US" altLang="en-US" sz="2400" noProof="1"/>
              <a:t>Some contributions discussed generic aspects [RP-252180, RP-252312]</a:t>
            </a:r>
          </a:p>
          <a:p>
            <a:pPr lvl="1">
              <a:defRPr/>
            </a:pPr>
            <a:r>
              <a:rPr lang="en-US" altLang="en-US" sz="2000" noProof="1"/>
              <a:t>Further discussion needed in plenary first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2">
            <a:extLst>
              <a:ext uri="{FF2B5EF4-FFF2-40B4-BE49-F238E27FC236}">
                <a16:creationId xmlns:a16="http://schemas.microsoft.com/office/drawing/2014/main" id="{6AB547E2-ABAC-3499-C845-85FC4ED2BB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/>
              <a:t>Why are we creating the deployment scenarios ?</a:t>
            </a:r>
          </a:p>
        </p:txBody>
      </p:sp>
      <p:sp>
        <p:nvSpPr>
          <p:cNvPr id="8195" name="Slide Number Placeholder 3">
            <a:extLst>
              <a:ext uri="{FF2B5EF4-FFF2-40B4-BE49-F238E27FC236}">
                <a16:creationId xmlns:a16="http://schemas.microsoft.com/office/drawing/2014/main" id="{4838E166-2B20-1742-A594-5E870E022C2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C0F5767-0E8C-4326-9EC8-C304CA92EEA4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AD1A2B2-B2A5-DB30-0444-DD87369330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7619"/>
            <a:ext cx="11247040" cy="5215256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Summary/conclusions:</a:t>
            </a:r>
          </a:p>
          <a:p>
            <a:pPr>
              <a:defRPr/>
            </a:pP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There seems to be still different understanding of chapter 4 of TR 38.914</a:t>
            </a:r>
          </a:p>
          <a:p>
            <a:pPr>
              <a:defRPr/>
            </a:pP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Define scenarios to:</a:t>
            </a:r>
            <a:endParaRPr lang="en-US" altLang="en-US" sz="2000" noProof="1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en-US" sz="2000" noProof="1"/>
              <a:t>analyse that the air interface design (aka “6GR”) to be developed during the 6G Radio Study fullfills the requirements of IMT-2030 (for the ITU process)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en-US" sz="2000" noProof="1"/>
              <a:t>analyse technical benefits of the “6GR” in realistic/practical deployment scenarios </a:t>
            </a:r>
            <a:br>
              <a:rPr lang="en-US" altLang="en-US" sz="2000" noProof="1"/>
            </a:br>
            <a:r>
              <a:rPr lang="en-US" altLang="en-US" sz="2000" noProof="1"/>
              <a:t>and allow comparsison to 5G-Advanced </a:t>
            </a:r>
            <a:r>
              <a:rPr lang="en-US" altLang="en-US" sz="1600" noProof="1"/>
              <a:t>(with baseline to be agreed, e.g. NGMN RPAF, 3GPP internal, …) 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en-US" sz="2000" noProof="1"/>
              <a:t>document interesting deployment scenarios which might or might not be realised</a:t>
            </a:r>
          </a:p>
          <a:p>
            <a:pPr lvl="1">
              <a:defRPr/>
            </a:pPr>
            <a:endParaRPr lang="en-US" altLang="en-US" sz="2000" noProof="1"/>
          </a:p>
          <a:p>
            <a:pPr>
              <a:defRPr/>
            </a:pPr>
            <a:r>
              <a:rPr lang="en-US" altLang="en-US" sz="2400" b="1" noProof="1">
                <a:solidFill>
                  <a:schemeClr val="accent1"/>
                </a:solidFill>
              </a:rPr>
              <a:t>Moderator Proposal: RAN should endorse that the focus is only on 1 and 2</a:t>
            </a:r>
          </a:p>
          <a:p>
            <a:pPr>
              <a:defRPr/>
            </a:pPr>
            <a:endParaRPr lang="en-US" altLang="en-US" sz="2400" noProof="1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2">
            <a:extLst>
              <a:ext uri="{FF2B5EF4-FFF2-40B4-BE49-F238E27FC236}">
                <a16:creationId xmlns:a16="http://schemas.microsoft.com/office/drawing/2014/main" id="{B9158D15-5455-3A7E-B5E0-141ED76BB5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/>
              <a:t>Do we add new deployment scenarios ?</a:t>
            </a:r>
          </a:p>
        </p:txBody>
      </p:sp>
      <p:sp>
        <p:nvSpPr>
          <p:cNvPr id="9219" name="Slide Number Placeholder 3">
            <a:extLst>
              <a:ext uri="{FF2B5EF4-FFF2-40B4-BE49-F238E27FC236}">
                <a16:creationId xmlns:a16="http://schemas.microsoft.com/office/drawing/2014/main" id="{09335924-DC07-DAA3-2DC7-69F98592808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DFD0C71-3710-41F9-881C-46CAA454F16E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A970FA9-D4F3-A827-C80B-65CE45962C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7619"/>
            <a:ext cx="11247040" cy="5215256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Summary/conclusions:</a:t>
            </a: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The following new deployment scenarios were proposed: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en-US" sz="1800" b="1" noProof="1"/>
              <a:t>Urban Grid </a:t>
            </a:r>
            <a:r>
              <a:rPr lang="en-US" altLang="en-US" sz="1800" noProof="1"/>
              <a:t>(Subchapter existed -&gt; details proposed) </a:t>
            </a:r>
            <a:r>
              <a:rPr lang="en-US" sz="1800" dirty="0"/>
              <a:t>[RP-252001, RP-252218, RP-252127, </a:t>
            </a:r>
            <a:br>
              <a:rPr lang="en-US" sz="1800" dirty="0"/>
            </a:br>
            <a:r>
              <a:rPr lang="en-US" sz="1800" dirty="0"/>
              <a:t>RP-252177, RP-252470]</a:t>
            </a:r>
            <a:endParaRPr lang="en-US" altLang="en-US" sz="1800" noProof="1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altLang="en-US" sz="1800" b="1" noProof="1"/>
              <a:t>Highway</a:t>
            </a:r>
            <a:r>
              <a:rPr lang="en-US" altLang="en-US" sz="1800" noProof="1"/>
              <a:t> (Subchapter existed -&gt; details proposed)</a:t>
            </a:r>
            <a:r>
              <a:rPr lang="en-US" sz="1800" dirty="0"/>
              <a:t> [RP-252218, RP-252127, RP-252177, RP-252470]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1800" b="1" dirty="0"/>
              <a:t>High Speed (train)</a:t>
            </a:r>
            <a:r>
              <a:rPr lang="en-US" altLang="en-US" sz="1800" b="1" noProof="1"/>
              <a:t> </a:t>
            </a:r>
            <a:r>
              <a:rPr lang="en-US" altLang="en-US" sz="1800" noProof="1"/>
              <a:t>(Subchapter existed -&gt; details proposed)</a:t>
            </a:r>
            <a:r>
              <a:rPr lang="en-US" sz="1800" dirty="0"/>
              <a:t> [RP-252121]</a:t>
            </a:r>
            <a:endParaRPr lang="en-US" altLang="en-US" sz="1800" noProof="1"/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1800" b="1" dirty="0"/>
              <a:t>Single cell with large coverage </a:t>
            </a:r>
            <a:r>
              <a:rPr lang="en-US" sz="1800" dirty="0"/>
              <a:t>[RP-252118]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1800" b="1" dirty="0"/>
              <a:t>Indoor Factory (</a:t>
            </a:r>
            <a:r>
              <a:rPr lang="en-US" sz="1800" b="1" dirty="0" err="1"/>
              <a:t>InF</a:t>
            </a:r>
            <a:r>
              <a:rPr lang="en-US" sz="1800" b="1" dirty="0"/>
              <a:t>) </a:t>
            </a:r>
            <a:r>
              <a:rPr lang="en-US" sz="1800" dirty="0"/>
              <a:t>[RP-252118, RP-252127, RP-252021, RP-252581]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1800" b="1" dirty="0"/>
              <a:t>UAV</a:t>
            </a:r>
            <a:r>
              <a:rPr lang="en-US" sz="1800" dirty="0"/>
              <a:t> [RP-252126]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1800" b="1" dirty="0"/>
              <a:t>Multi-layer heterogeneous network with assisting node </a:t>
            </a:r>
            <a:r>
              <a:rPr lang="en-US" sz="1800" dirty="0"/>
              <a:t>[RP-252021]</a:t>
            </a:r>
          </a:p>
          <a:p>
            <a:pPr marL="914400" lvl="1" indent="-457200">
              <a:buFont typeface="+mj-lt"/>
              <a:buAutoNum type="arabicPeriod"/>
              <a:defRPr/>
            </a:pPr>
            <a:r>
              <a:rPr lang="en-US" sz="1800" b="1" dirty="0"/>
              <a:t>Nearshore water </a:t>
            </a:r>
            <a:r>
              <a:rPr lang="en-US" sz="1800" dirty="0"/>
              <a:t>[RP-252021]</a:t>
            </a:r>
            <a:endParaRPr lang="en-US" altLang="en-US" sz="1800" noProof="1"/>
          </a:p>
          <a:p>
            <a:pPr>
              <a:defRPr/>
            </a:pPr>
            <a:r>
              <a:rPr lang="en-US" altLang="en-US" sz="2400" b="1" noProof="1">
                <a:solidFill>
                  <a:schemeClr val="accent1"/>
                </a:solidFill>
              </a:rPr>
              <a:t>Moderator Proposal: </a:t>
            </a:r>
            <a:br>
              <a:rPr lang="en-US" altLang="en-US" sz="2400" b="1" noProof="1">
                <a:solidFill>
                  <a:schemeClr val="accent1"/>
                </a:solidFill>
              </a:rPr>
            </a:br>
            <a:r>
              <a:rPr lang="en-US" altLang="en-US" sz="2400" b="1" noProof="1">
                <a:solidFill>
                  <a:schemeClr val="accent1"/>
                </a:solidFill>
              </a:rPr>
              <a:t>RAN should endorse that those 8 scenarios should be added and detailed. This work has lower priority than finalising the updates for the existing scenarios.</a:t>
            </a:r>
          </a:p>
          <a:p>
            <a:pPr>
              <a:defRPr/>
            </a:pPr>
            <a:endParaRPr lang="en-US" altLang="en-US" sz="2400" noProof="1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2">
            <a:extLst>
              <a:ext uri="{FF2B5EF4-FFF2-40B4-BE49-F238E27FC236}">
                <a16:creationId xmlns:a16="http://schemas.microsoft.com/office/drawing/2014/main" id="{48EB3609-AEDC-DB04-9739-8D3D40ED93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/>
              <a:t>Additional considerations for RAN?</a:t>
            </a:r>
          </a:p>
        </p:txBody>
      </p:sp>
      <p:sp>
        <p:nvSpPr>
          <p:cNvPr id="10243" name="Slide Number Placeholder 3">
            <a:extLst>
              <a:ext uri="{FF2B5EF4-FFF2-40B4-BE49-F238E27FC236}">
                <a16:creationId xmlns:a16="http://schemas.microsoft.com/office/drawing/2014/main" id="{9E27F36D-CB3F-4E35-4B04-4E88E2C8DC0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06D72EF-226B-40BF-B39D-4DB9854874A7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1246E499-2A86-982C-36D8-89312B0CC0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7619"/>
            <a:ext cx="11247040" cy="5215256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Discussion from RP-252312:</a:t>
            </a:r>
          </a:p>
          <a:p>
            <a:pPr>
              <a:defRPr/>
            </a:pPr>
            <a:r>
              <a:rPr lang="en-US" altLang="en-US" sz="2000" noProof="1"/>
              <a:t>Proposal 1: Streamline the deployment scenarios and/or prioritize deployment scenarios to facilitate working group discussions when possible. </a:t>
            </a:r>
          </a:p>
          <a:p>
            <a:pPr>
              <a:defRPr/>
            </a:pPr>
            <a:r>
              <a:rPr lang="en-US" altLang="en-US" sz="2000" noProof="1"/>
              <a:t>Proposal 2: In TR 38.914, capture the following for each sub-scenario </a:t>
            </a:r>
            <a:br>
              <a:rPr lang="en-US" altLang="en-US" sz="2000" noProof="1"/>
            </a:br>
            <a:r>
              <a:rPr lang="en-US" altLang="en-US" sz="2000" noProof="1"/>
              <a:t>(e.g., Around 4 GHz + Around 7 GHz):</a:t>
            </a:r>
          </a:p>
          <a:p>
            <a:pPr lvl="1">
              <a:defRPr/>
            </a:pPr>
            <a:r>
              <a:rPr lang="en-US" altLang="en-US" sz="1800" noProof="1"/>
              <a:t>the number of antenna elements at a TRP</a:t>
            </a:r>
          </a:p>
          <a:p>
            <a:pPr lvl="1">
              <a:defRPr/>
            </a:pPr>
            <a:r>
              <a:rPr lang="en-US" altLang="en-US" sz="1800" noProof="1"/>
              <a:t>the number of TXRUs at a TRP</a:t>
            </a:r>
          </a:p>
          <a:p>
            <a:pPr lvl="1">
              <a:defRPr/>
            </a:pPr>
            <a:r>
              <a:rPr lang="en-US" altLang="en-US" sz="1800" noProof="1"/>
              <a:t>the Tx power at a 4GHz/7GHz TXRU</a:t>
            </a:r>
          </a:p>
          <a:p>
            <a:pPr>
              <a:defRPr/>
            </a:pPr>
            <a:r>
              <a:rPr lang="en-US" altLang="en-US" sz="2000" noProof="1"/>
              <a:t>In TR 38.914, capture network backhaul assumptions (e.g., ideal, non-ideal with 10 ms latency) and TRP synchronization assumptions such as timing/frequency/phase at least for some scenarios including dense macro and urban macro. </a:t>
            </a:r>
          </a:p>
          <a:p>
            <a:pPr marL="0" indent="0">
              <a:buFontTx/>
              <a:buNone/>
              <a:defRPr/>
            </a:pPr>
            <a:endParaRPr lang="en-US" altLang="en-US" sz="1800" noProof="1"/>
          </a:p>
          <a:p>
            <a:pPr>
              <a:defRPr/>
            </a:pPr>
            <a:r>
              <a:rPr lang="en-US" altLang="en-US" sz="2400" b="1" noProof="1">
                <a:solidFill>
                  <a:schemeClr val="accent1"/>
                </a:solidFill>
              </a:rPr>
              <a:t>Moderator Proposal: Discussion/Decision needed where, how and for what we do the prioritisation needed -&gt; but update of tables is independent at the moment</a:t>
            </a:r>
            <a:endParaRPr lang="en-US" altLang="en-US" sz="2400" noProof="1">
              <a:solidFill>
                <a:schemeClr val="accent1"/>
              </a:solidFill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2">
            <a:extLst>
              <a:ext uri="{FF2B5EF4-FFF2-40B4-BE49-F238E27FC236}">
                <a16:creationId xmlns:a16="http://schemas.microsoft.com/office/drawing/2014/main" id="{6BD11177-6578-2AE6-9C2D-F2610EC620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/>
              <a:t>To which level does RAN needs to detail parameters?</a:t>
            </a:r>
          </a:p>
        </p:txBody>
      </p:sp>
      <p:sp>
        <p:nvSpPr>
          <p:cNvPr id="11267" name="Slide Number Placeholder 3">
            <a:extLst>
              <a:ext uri="{FF2B5EF4-FFF2-40B4-BE49-F238E27FC236}">
                <a16:creationId xmlns:a16="http://schemas.microsoft.com/office/drawing/2014/main" id="{B7056881-C192-E4A7-23F2-29D94D0EF1E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1DBE7C6-F03F-44A8-BA17-8853A2F63615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FCCC6BED-F89D-1B8F-9FB0-D56A2F703A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7619"/>
            <a:ext cx="11247040" cy="5215256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Discussion:</a:t>
            </a:r>
          </a:p>
          <a:p>
            <a:pPr marL="0" indent="0">
              <a:buFontTx/>
              <a:buNone/>
              <a:defRPr/>
            </a:pPr>
            <a:endParaRPr lang="en-US" altLang="en-US" sz="2400" b="1" noProof="1"/>
          </a:p>
          <a:p>
            <a:pPr>
              <a:defRPr/>
            </a:pPr>
            <a:r>
              <a:rPr lang="en-US" altLang="en-US" sz="2400" noProof="1"/>
              <a:t>One company </a:t>
            </a:r>
            <a:r>
              <a:rPr lang="en-US" sz="2400" dirty="0"/>
              <a:t>[RP-252118]</a:t>
            </a:r>
            <a:r>
              <a:rPr lang="en-US" altLang="en-US" sz="2400" noProof="1"/>
              <a:t> proposed to define only the max. antenna configurations </a:t>
            </a:r>
            <a:br>
              <a:rPr lang="en-US" altLang="en-US" sz="2400" noProof="1"/>
            </a:br>
            <a:r>
              <a:rPr lang="en-US" altLang="en-US" sz="2400" noProof="1"/>
              <a:t>and let RAN WGs to decide the configuration for the evaluations </a:t>
            </a:r>
          </a:p>
          <a:p>
            <a:pPr lvl="1">
              <a:defRPr/>
            </a:pPr>
            <a:r>
              <a:rPr lang="en-US" altLang="en-US" sz="2000" noProof="1"/>
              <a:t>BS up to 1024 antenna elements / BS up to 2048 antenna elements for 7 GHz [RP-252021, 2121]</a:t>
            </a:r>
          </a:p>
          <a:p>
            <a:pPr lvl="3">
              <a:defRPr/>
            </a:pPr>
            <a:r>
              <a:rPr lang="en-US" altLang="en-US" sz="1400" noProof="1"/>
              <a:t>Note: The number may be lower for certain deployment scenarios and carrier frequencies. </a:t>
            </a:r>
          </a:p>
          <a:p>
            <a:pPr lvl="1">
              <a:defRPr/>
            </a:pPr>
            <a:r>
              <a:rPr lang="en-US" sz="2000" dirty="0"/>
              <a:t>UE up to 8 antenna elements / UE up to 32 antenna elements@700 [RP-252126, RP-252581]</a:t>
            </a:r>
          </a:p>
          <a:p>
            <a:pPr lvl="3">
              <a:defRPr/>
            </a:pPr>
            <a:r>
              <a:rPr lang="en-US" altLang="en-US" sz="1400" noProof="1"/>
              <a:t>Note: The number may be lower for certain deployment scenarios and carrier frequencies. </a:t>
            </a:r>
          </a:p>
          <a:p>
            <a:pPr lvl="2">
              <a:defRPr/>
            </a:pPr>
            <a:endParaRPr lang="en-US" sz="16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US" altLang="en-US" sz="2000" noProof="1"/>
          </a:p>
          <a:p>
            <a:pPr>
              <a:defRPr/>
            </a:pPr>
            <a:r>
              <a:rPr lang="en-US" altLang="en-US" sz="2400" b="1" noProof="1">
                <a:solidFill>
                  <a:schemeClr val="accent1"/>
                </a:solidFill>
              </a:rPr>
              <a:t>Moderator Proposal: Answer depends on the outcome of discussing the previous slide and is also related to the “device type discussion”</a:t>
            </a:r>
            <a:endParaRPr lang="en-US" altLang="en-US" sz="2400" noProof="1">
              <a:solidFill>
                <a:schemeClr val="accent1"/>
              </a:solidFill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2">
            <a:extLst>
              <a:ext uri="{FF2B5EF4-FFF2-40B4-BE49-F238E27FC236}">
                <a16:creationId xmlns:a16="http://schemas.microsoft.com/office/drawing/2014/main" id="{973E01D7-8332-7CDF-F411-E76BFCB4AC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/>
              <a:t>Diverse views on antenna configurations</a:t>
            </a:r>
          </a:p>
        </p:txBody>
      </p:sp>
      <p:sp>
        <p:nvSpPr>
          <p:cNvPr id="12291" name="Slide Number Placeholder 3">
            <a:extLst>
              <a:ext uri="{FF2B5EF4-FFF2-40B4-BE49-F238E27FC236}">
                <a16:creationId xmlns:a16="http://schemas.microsoft.com/office/drawing/2014/main" id="{1F2854DA-32A3-B2EF-5158-8F4DF5282FF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2BBF322-054D-4776-B716-F9F777252D51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668541AF-6CA6-B569-E93B-0898793D5C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7619"/>
            <a:ext cx="11247040" cy="5215256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Summary/conclusions:</a:t>
            </a:r>
            <a:endParaRPr lang="en-US" altLang="en-US" sz="2400" noProof="1"/>
          </a:p>
          <a:p>
            <a:pPr>
              <a:defRPr/>
            </a:pP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For BS and UE per band wide range of antenna assumptions have been proposed:</a:t>
            </a:r>
          </a:p>
          <a:p>
            <a:pPr lvl="1">
              <a:defRPr/>
            </a:pPr>
            <a:r>
              <a:rPr lang="en-US" altLang="en-US" sz="2000" noProof="1"/>
              <a:t>For BS from 1T2R to up to 2048 antenna elements; often depending on the band </a:t>
            </a:r>
            <a:br>
              <a:rPr lang="en-US" altLang="en-US" sz="2000" noProof="1"/>
            </a:br>
            <a:r>
              <a:rPr lang="en-US" altLang="en-US" sz="2000" noProof="1"/>
              <a:t>and on deployment scenario</a:t>
            </a:r>
          </a:p>
          <a:p>
            <a:pPr lvl="1">
              <a:defRPr/>
            </a:pPr>
            <a:r>
              <a:rPr lang="en-US" altLang="en-US" sz="2000" noProof="1"/>
              <a:t>For UE from 1T1R to up to 32 antenna elements; often depending on the band and device type</a:t>
            </a:r>
          </a:p>
          <a:p>
            <a:pPr marL="0" indent="0">
              <a:buFontTx/>
              <a:buNone/>
              <a:defRPr/>
            </a:pPr>
            <a:endParaRPr lang="en-US" altLang="en-US" sz="2400" b="1" noProof="1">
              <a:solidFill>
                <a:schemeClr val="accent1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en-US" altLang="en-US" sz="2400" b="1" noProof="1">
                <a:solidFill>
                  <a:schemeClr val="accent1"/>
                </a:solidFill>
              </a:rPr>
              <a:t>Moderator Proposal: </a:t>
            </a:r>
          </a:p>
          <a:p>
            <a:pPr>
              <a:buFont typeface="Wingdings" panose="05000000000000000000" pitchFamily="2" charset="2"/>
              <a:buChar char="§"/>
              <a:defRPr/>
            </a:pPr>
            <a:r>
              <a:rPr lang="en-US" altLang="en-US" sz="2400" b="1" noProof="1">
                <a:solidFill>
                  <a:schemeClr val="accent1"/>
                </a:solidFill>
              </a:rPr>
              <a:t>For BS antenna configuration RAN P shall decide the typical configuration </a:t>
            </a:r>
            <a:br>
              <a:rPr lang="en-US" altLang="en-US" sz="2400" b="1" noProof="1">
                <a:solidFill>
                  <a:schemeClr val="accent1"/>
                </a:solidFill>
              </a:rPr>
            </a:br>
            <a:r>
              <a:rPr lang="en-US" altLang="en-US" sz="2400" b="1" noProof="1">
                <a:solidFill>
                  <a:schemeClr val="accent1"/>
                </a:solidFill>
              </a:rPr>
              <a:t>per band and deployment scenario</a:t>
            </a:r>
          </a:p>
          <a:p>
            <a:pPr>
              <a:buFont typeface="Wingdings" panose="05000000000000000000" pitchFamily="2" charset="2"/>
              <a:buChar char="§"/>
              <a:defRPr/>
            </a:pPr>
            <a:r>
              <a:rPr lang="en-US" altLang="en-US" sz="2400" b="1" noProof="1">
                <a:solidFill>
                  <a:schemeClr val="accent1"/>
                </a:solidFill>
              </a:rPr>
              <a:t>For UE it is dependend on the device type discussion (see next slides)</a:t>
            </a:r>
          </a:p>
          <a:p>
            <a:pPr marL="0" indent="0">
              <a:buFontTx/>
              <a:buNone/>
              <a:defRPr/>
            </a:pPr>
            <a:endParaRPr lang="en-US" altLang="en-US" sz="2400" noProof="1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2">
            <a:extLst>
              <a:ext uri="{FF2B5EF4-FFF2-40B4-BE49-F238E27FC236}">
                <a16:creationId xmlns:a16="http://schemas.microsoft.com/office/drawing/2014/main" id="{41B2CCA1-9BD9-F9F0-DFD4-28E9B86CC7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t-BR" altLang="en-US"/>
              <a:t>How do we handle different “Device Types”?</a:t>
            </a:r>
          </a:p>
        </p:txBody>
      </p:sp>
      <p:sp>
        <p:nvSpPr>
          <p:cNvPr id="13315" name="Slide Number Placeholder 3">
            <a:extLst>
              <a:ext uri="{FF2B5EF4-FFF2-40B4-BE49-F238E27FC236}">
                <a16:creationId xmlns:a16="http://schemas.microsoft.com/office/drawing/2014/main" id="{856FD029-79AC-5DCB-9A97-B46B5322DBCC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7500D29-327B-42FB-8792-9C81224E3D19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AC126DFB-6293-DDEE-B281-B626728F2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77619"/>
            <a:ext cx="11247040" cy="5215256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altLang="en-US" sz="2400" b="1" noProof="1"/>
              <a:t>Summary/conclusions:</a:t>
            </a: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For 5G the corresponding TR for deployment scenarios has been developed concentrating on eMBB; IoT and automotive were treated as specific scenarios</a:t>
            </a:r>
          </a:p>
          <a:p>
            <a:pPr>
              <a:defRPr/>
            </a:pPr>
            <a:r>
              <a:rPr lang="en-US" altLang="en-US" sz="2400" noProof="1"/>
              <a:t>Today we have suggestions to consider wider range of devices which specific characteristics in all deployment scenarios, as an illustrative example:</a:t>
            </a:r>
          </a:p>
          <a:p>
            <a:pPr>
              <a:defRPr/>
            </a:pPr>
            <a:endParaRPr lang="en-US" altLang="en-US" sz="2400" noProof="1"/>
          </a:p>
          <a:p>
            <a:pPr>
              <a:defRPr/>
            </a:pPr>
            <a:endParaRPr lang="en-US" altLang="en-US" sz="2400" noProof="1"/>
          </a:p>
          <a:p>
            <a:pPr>
              <a:defRPr/>
            </a:pPr>
            <a:endParaRPr lang="en-US" altLang="en-US" sz="2400" noProof="1"/>
          </a:p>
          <a:p>
            <a:pPr>
              <a:defRPr/>
            </a:pPr>
            <a:r>
              <a:rPr lang="en-US" altLang="en-US" sz="2400" noProof="1"/>
              <a:t>It is clear that all different types of devices will need to operate in all deployment scenarios of chapter 4 </a:t>
            </a:r>
            <a:r>
              <a:rPr lang="en-US" altLang="en-US" sz="1600" noProof="1"/>
              <a:t>(except the “specific ones” like indoor hotspot, Indoor Factory and UAV ;-) )</a:t>
            </a:r>
          </a:p>
          <a:p>
            <a:pPr marL="0" indent="0">
              <a:buFontTx/>
              <a:buNone/>
              <a:defRPr/>
            </a:pPr>
            <a:endParaRPr lang="en-US" altLang="en-US" sz="2000" noProof="1"/>
          </a:p>
          <a:p>
            <a:pPr>
              <a:defRPr/>
            </a:pPr>
            <a:r>
              <a:rPr lang="en-US" altLang="en-US" sz="2400" b="1" noProof="1">
                <a:solidFill>
                  <a:schemeClr val="accent1"/>
                </a:solidFill>
              </a:rPr>
              <a:t>Moderator Proposal: Adopt the style as proposed on the next slide</a:t>
            </a:r>
            <a:endParaRPr lang="en-US" altLang="en-US" sz="2400" noProof="1">
              <a:highlight>
                <a:srgbClr val="FFFF00"/>
              </a:highlight>
            </a:endParaRPr>
          </a:p>
        </p:txBody>
      </p:sp>
      <p:graphicFrame>
        <p:nvGraphicFramePr>
          <p:cNvPr id="2" name="Tabelle 1">
            <a:extLst>
              <a:ext uri="{FF2B5EF4-FFF2-40B4-BE49-F238E27FC236}">
                <a16:creationId xmlns:a16="http://schemas.microsoft.com/office/drawing/2014/main" id="{03252E3C-9A47-8B94-B3EB-4532F041AD2B}"/>
              </a:ext>
            </a:extLst>
          </p:cNvPr>
          <p:cNvGraphicFramePr>
            <a:graphicFrameLocks noGrp="1"/>
          </p:cNvGraphicFramePr>
          <p:nvPr/>
        </p:nvGraphicFramePr>
        <p:xfrm>
          <a:off x="1847850" y="3429000"/>
          <a:ext cx="8128000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5750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/>
                        <a:t>eMBB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IoT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FWA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Automotive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r>
                        <a:rPr lang="en-US" sz="1200" dirty="0"/>
                        <a:t>Antennas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4 / 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 /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8 / 8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 /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r>
                        <a:rPr lang="en-US" sz="1200" dirty="0"/>
                        <a:t>Tx Power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Normal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Low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High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High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r>
                        <a:rPr lang="en-US" sz="1200" dirty="0"/>
                        <a:t>Velocity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3 .. [120]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3 .. [120]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30 … [250]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2">
            <a:extLst>
              <a:ext uri="{FF2B5EF4-FFF2-40B4-BE49-F238E27FC236}">
                <a16:creationId xmlns:a16="http://schemas.microsoft.com/office/drawing/2014/main" id="{28288745-095F-FAC4-9D26-78D1E2E21C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noProof="1"/>
              <a:t>UE: Adopt the style in the deployment tables</a:t>
            </a:r>
            <a:endParaRPr lang="pt-BR" altLang="en-US"/>
          </a:p>
        </p:txBody>
      </p:sp>
      <p:sp>
        <p:nvSpPr>
          <p:cNvPr id="14339" name="Slide Number Placeholder 3">
            <a:extLst>
              <a:ext uri="{FF2B5EF4-FFF2-40B4-BE49-F238E27FC236}">
                <a16:creationId xmlns:a16="http://schemas.microsoft.com/office/drawing/2014/main" id="{12F0E647-BBC3-ADB1-EC2C-60154E3B2377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A8A1F4B-1C64-4DC8-AAD7-BF4D66DF5B00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pSp>
        <p:nvGrpSpPr>
          <p:cNvPr id="14340" name="Gruppieren 16">
            <a:extLst>
              <a:ext uri="{FF2B5EF4-FFF2-40B4-BE49-F238E27FC236}">
                <a16:creationId xmlns:a16="http://schemas.microsoft.com/office/drawing/2014/main" id="{039D0146-01AE-9780-0061-B4F8DB0F795B}"/>
              </a:ext>
            </a:extLst>
          </p:cNvPr>
          <p:cNvGrpSpPr>
            <a:grpSpLocks/>
          </p:cNvGrpSpPr>
          <p:nvPr/>
        </p:nvGrpSpPr>
        <p:grpSpPr bwMode="auto">
          <a:xfrm>
            <a:off x="2081213" y="1628775"/>
            <a:ext cx="8029575" cy="4105275"/>
            <a:chOff x="3246205" y="1628800"/>
            <a:chExt cx="5694606" cy="4104458"/>
          </a:xfrm>
        </p:grpSpPr>
        <p:sp>
          <p:nvSpPr>
            <p:cNvPr id="14342" name="Rechteck 3">
              <a:extLst>
                <a:ext uri="{FF2B5EF4-FFF2-40B4-BE49-F238E27FC236}">
                  <a16:creationId xmlns:a16="http://schemas.microsoft.com/office/drawing/2014/main" id="{3E277215-850F-51BA-8723-E9FB571F5D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1684" y="1628800"/>
              <a:ext cx="5688632" cy="792088"/>
            </a:xfrm>
            <a:prstGeom prst="rect">
              <a:avLst/>
            </a:prstGeom>
            <a:solidFill>
              <a:srgbClr val="A4DEEE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000">
                  <a:latin typeface="Arial" panose="020B0604020202020204" pitchFamily="34" charset="0"/>
                </a:rPr>
                <a:t>…</a:t>
              </a:r>
            </a:p>
          </p:txBody>
        </p:sp>
        <p:sp>
          <p:nvSpPr>
            <p:cNvPr id="14343" name="Rechteck 4">
              <a:extLst>
                <a:ext uri="{FF2B5EF4-FFF2-40B4-BE49-F238E27FC236}">
                  <a16:creationId xmlns:a16="http://schemas.microsoft.com/office/drawing/2014/main" id="{E8C76F85-169B-28CF-BE6F-A0B2A8BB16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6205" y="2420888"/>
              <a:ext cx="2844316" cy="1656184"/>
            </a:xfrm>
            <a:prstGeom prst="rect">
              <a:avLst/>
            </a:prstGeom>
            <a:solidFill>
              <a:srgbClr val="F0E68C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600">
                  <a:solidFill>
                    <a:srgbClr val="000000"/>
                  </a:solidFill>
                  <a:latin typeface="Arial" panose="020B0604020202020204" pitchFamily="34" charset="0"/>
                </a:rPr>
                <a:t>UE antenna elements </a:t>
              </a:r>
            </a:p>
          </p:txBody>
        </p:sp>
        <p:grpSp>
          <p:nvGrpSpPr>
            <p:cNvPr id="14344" name="Gruppieren 9">
              <a:extLst>
                <a:ext uri="{FF2B5EF4-FFF2-40B4-BE49-F238E27FC236}">
                  <a16:creationId xmlns:a16="http://schemas.microsoft.com/office/drawing/2014/main" id="{451FB088-F447-BDF2-7718-CEF6B92A739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92516" y="2420889"/>
              <a:ext cx="2848295" cy="1656184"/>
              <a:chOff x="6092516" y="2420888"/>
              <a:chExt cx="2848295" cy="2304257"/>
            </a:xfrm>
          </p:grpSpPr>
          <p:sp>
            <p:nvSpPr>
              <p:cNvPr id="14351" name="Rechteck 5">
                <a:extLst>
                  <a:ext uri="{FF2B5EF4-FFF2-40B4-BE49-F238E27FC236}">
                    <a16:creationId xmlns:a16="http://schemas.microsoft.com/office/drawing/2014/main" id="{8FCB2C0C-DA38-92D6-FEE7-1526C4B83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2516" y="2420888"/>
                <a:ext cx="2844316" cy="576064"/>
              </a:xfrm>
              <a:prstGeom prst="rect">
                <a:avLst/>
              </a:prstGeom>
              <a:solidFill>
                <a:srgbClr val="F0E68C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eMBB</a:t>
                </a:r>
              </a:p>
            </p:txBody>
          </p:sp>
          <p:sp>
            <p:nvSpPr>
              <p:cNvPr id="14352" name="Rechteck 6">
                <a:extLst>
                  <a:ext uri="{FF2B5EF4-FFF2-40B4-BE49-F238E27FC236}">
                    <a16:creationId xmlns:a16="http://schemas.microsoft.com/office/drawing/2014/main" id="{179ABE20-9FC1-42DC-F707-60BC1E5D6A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000" y="2996952"/>
                <a:ext cx="2844316" cy="576064"/>
              </a:xfrm>
              <a:prstGeom prst="rect">
                <a:avLst/>
              </a:prstGeom>
              <a:solidFill>
                <a:srgbClr val="F0E68C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FWA</a:t>
                </a:r>
              </a:p>
            </p:txBody>
          </p:sp>
          <p:sp>
            <p:nvSpPr>
              <p:cNvPr id="14353" name="Rechteck 7">
                <a:extLst>
                  <a:ext uri="{FF2B5EF4-FFF2-40B4-BE49-F238E27FC236}">
                    <a16:creationId xmlns:a16="http://schemas.microsoft.com/office/drawing/2014/main" id="{AEA86F43-FE09-D9A0-7698-15E9DC443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495" y="3573016"/>
                <a:ext cx="2844316" cy="576064"/>
              </a:xfrm>
              <a:prstGeom prst="rect">
                <a:avLst/>
              </a:prstGeom>
              <a:solidFill>
                <a:srgbClr val="F0E68C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IoT</a:t>
                </a:r>
              </a:p>
            </p:txBody>
          </p:sp>
          <p:sp>
            <p:nvSpPr>
              <p:cNvPr id="14354" name="Rechteck 8">
                <a:extLst>
                  <a:ext uri="{FF2B5EF4-FFF2-40B4-BE49-F238E27FC236}">
                    <a16:creationId xmlns:a16="http://schemas.microsoft.com/office/drawing/2014/main" id="{3B7989B9-87EE-8CED-32D3-9EDE8B4E48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000" y="4149081"/>
                <a:ext cx="2844316" cy="576064"/>
              </a:xfrm>
              <a:prstGeom prst="rect">
                <a:avLst/>
              </a:prstGeom>
              <a:solidFill>
                <a:srgbClr val="F0E68C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Automotive</a:t>
                </a:r>
              </a:p>
            </p:txBody>
          </p:sp>
        </p:grpSp>
        <p:sp>
          <p:nvSpPr>
            <p:cNvPr id="14345" name="Rechteck 10">
              <a:extLst>
                <a:ext uri="{FF2B5EF4-FFF2-40B4-BE49-F238E27FC236}">
                  <a16:creationId xmlns:a16="http://schemas.microsoft.com/office/drawing/2014/main" id="{740E7D9A-8414-B4DA-2724-B0C6727CEB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6205" y="4077073"/>
              <a:ext cx="2844316" cy="1656184"/>
            </a:xfrm>
            <a:prstGeom prst="rect">
              <a:avLst/>
            </a:prstGeom>
            <a:solidFill>
              <a:srgbClr val="32B9AF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de-DE" sz="1600">
                  <a:solidFill>
                    <a:srgbClr val="000000"/>
                  </a:solidFill>
                  <a:latin typeface="Arial" panose="020B0604020202020204" pitchFamily="34" charset="0"/>
                </a:rPr>
                <a:t>User distribution and </a:t>
              </a:r>
              <a:br>
                <a:rPr lang="en-US" altLang="de-DE" sz="1600">
                  <a:solidFill>
                    <a:srgbClr val="000000"/>
                  </a:solidFill>
                  <a:latin typeface="Arial" panose="020B0604020202020204" pitchFamily="34" charset="0"/>
                </a:rPr>
              </a:br>
              <a:r>
                <a:rPr lang="en-US" altLang="de-DE" sz="1600">
                  <a:solidFill>
                    <a:srgbClr val="000000"/>
                  </a:solidFill>
                  <a:latin typeface="Arial" panose="020B0604020202020204" pitchFamily="34" charset="0"/>
                </a:rPr>
                <a:t>UE speed</a:t>
              </a:r>
            </a:p>
          </p:txBody>
        </p:sp>
        <p:grpSp>
          <p:nvGrpSpPr>
            <p:cNvPr id="14346" name="Gruppieren 11">
              <a:extLst>
                <a:ext uri="{FF2B5EF4-FFF2-40B4-BE49-F238E27FC236}">
                  <a16:creationId xmlns:a16="http://schemas.microsoft.com/office/drawing/2014/main" id="{8F2BED54-5C31-C8D9-45CF-48F1ED843C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92516" y="4077074"/>
              <a:ext cx="2848295" cy="1656184"/>
              <a:chOff x="6092516" y="2420888"/>
              <a:chExt cx="2848295" cy="2304257"/>
            </a:xfrm>
          </p:grpSpPr>
          <p:sp>
            <p:nvSpPr>
              <p:cNvPr id="14347" name="Rechteck 12">
                <a:extLst>
                  <a:ext uri="{FF2B5EF4-FFF2-40B4-BE49-F238E27FC236}">
                    <a16:creationId xmlns:a16="http://schemas.microsoft.com/office/drawing/2014/main" id="{A0AB8EB8-6C76-262A-16EF-105E83A866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2516" y="2420888"/>
                <a:ext cx="2844316" cy="576064"/>
              </a:xfrm>
              <a:prstGeom prst="rect">
                <a:avLst/>
              </a:prstGeom>
              <a:solidFill>
                <a:srgbClr val="32B9A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eMBB</a:t>
                </a:r>
              </a:p>
            </p:txBody>
          </p:sp>
          <p:sp>
            <p:nvSpPr>
              <p:cNvPr id="14348" name="Rechteck 13">
                <a:extLst>
                  <a:ext uri="{FF2B5EF4-FFF2-40B4-BE49-F238E27FC236}">
                    <a16:creationId xmlns:a16="http://schemas.microsoft.com/office/drawing/2014/main" id="{4027FC23-B94D-04B7-D007-D9B331F1CB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000" y="2996952"/>
                <a:ext cx="2844316" cy="576064"/>
              </a:xfrm>
              <a:prstGeom prst="rect">
                <a:avLst/>
              </a:prstGeom>
              <a:solidFill>
                <a:srgbClr val="32B9A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FWA</a:t>
                </a:r>
              </a:p>
            </p:txBody>
          </p:sp>
          <p:sp>
            <p:nvSpPr>
              <p:cNvPr id="14349" name="Rechteck 14">
                <a:extLst>
                  <a:ext uri="{FF2B5EF4-FFF2-40B4-BE49-F238E27FC236}">
                    <a16:creationId xmlns:a16="http://schemas.microsoft.com/office/drawing/2014/main" id="{2340F8E0-103D-1A83-9C5C-17DFF4375F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495" y="3573016"/>
                <a:ext cx="2844316" cy="576064"/>
              </a:xfrm>
              <a:prstGeom prst="rect">
                <a:avLst/>
              </a:prstGeom>
              <a:solidFill>
                <a:srgbClr val="32B9A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IoT</a:t>
                </a:r>
              </a:p>
            </p:txBody>
          </p:sp>
          <p:sp>
            <p:nvSpPr>
              <p:cNvPr id="14350" name="Rechteck 15">
                <a:extLst>
                  <a:ext uri="{FF2B5EF4-FFF2-40B4-BE49-F238E27FC236}">
                    <a16:creationId xmlns:a16="http://schemas.microsoft.com/office/drawing/2014/main" id="{3AA75AA9-3D79-7BC1-6B81-5F874BBB37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000" y="4149081"/>
                <a:ext cx="2844316" cy="576064"/>
              </a:xfrm>
              <a:prstGeom prst="rect">
                <a:avLst/>
              </a:prstGeom>
              <a:solidFill>
                <a:srgbClr val="32B9AF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Blip>
                    <a:blip r:embed="rId2"/>
                  </a:buBlip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lr>
                    <a:srgbClr val="C00000"/>
                  </a:buClr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16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de-DE" sz="1000">
                    <a:solidFill>
                      <a:srgbClr val="000000"/>
                    </a:solidFill>
                    <a:latin typeface="Arial" panose="020B0604020202020204" pitchFamily="34" charset="0"/>
                  </a:rPr>
                  <a:t>Automotive</a:t>
                </a:r>
              </a:p>
            </p:txBody>
          </p:sp>
        </p:grpSp>
      </p:grpSp>
      <p:sp>
        <p:nvSpPr>
          <p:cNvPr id="18" name="Textfeld 17">
            <a:extLst>
              <a:ext uri="{FF2B5EF4-FFF2-40B4-BE49-F238E27FC236}">
                <a16:creationId xmlns:a16="http://schemas.microsoft.com/office/drawing/2014/main" id="{E8ED20FC-A24F-779A-3CFB-6A7FE1E29CA9}"/>
              </a:ext>
            </a:extLst>
          </p:cNvPr>
          <p:cNvSpPr txBox="1"/>
          <p:nvPr/>
        </p:nvSpPr>
        <p:spPr>
          <a:xfrm>
            <a:off x="512763" y="5853113"/>
            <a:ext cx="108886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2400" b="1" kern="0" noProof="1">
                <a:solidFill>
                  <a:srgbClr val="4F81BD"/>
                </a:solidFill>
                <a:latin typeface="Calibri"/>
                <a:ea typeface="+mn-ea"/>
              </a:rPr>
              <a:t>Moderator Proposal: RAN should decide if we add parameters per device type 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1553</Words>
  <Application>Microsoft Office PowerPoint</Application>
  <PresentationFormat>Breitbild</PresentationFormat>
  <Paragraphs>258</Paragraphs>
  <Slides>15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15</vt:i4>
      </vt:variant>
    </vt:vector>
  </HeadingPairs>
  <TitlesOfParts>
    <vt:vector size="22" baseType="lpstr">
      <vt:lpstr>SimSun</vt:lpstr>
      <vt:lpstr>Aptos</vt:lpstr>
      <vt:lpstr>Arial</vt:lpstr>
      <vt:lpstr>Calibri</vt:lpstr>
      <vt:lpstr>Wingdings</vt:lpstr>
      <vt:lpstr>Office Theme</vt:lpstr>
      <vt:lpstr>3_Office Theme</vt:lpstr>
      <vt:lpstr>Moderator's summary  AI 8.2.1.1 “Deployment  Scenarios”</vt:lpstr>
      <vt:lpstr>Summary of inputs</vt:lpstr>
      <vt:lpstr>Why are we creating the deployment scenarios ?</vt:lpstr>
      <vt:lpstr>Do we add new deployment scenarios ?</vt:lpstr>
      <vt:lpstr>Additional considerations for RAN?</vt:lpstr>
      <vt:lpstr>To which level does RAN needs to detail parameters?</vt:lpstr>
      <vt:lpstr>Diverse views on antenna configurations</vt:lpstr>
      <vt:lpstr>How do we handle different “Device Types”?</vt:lpstr>
      <vt:lpstr>UE: Adopt the style in the deployment tables</vt:lpstr>
      <vt:lpstr>Network configuration for different assessements: Adopt the style in the deployment tables ?</vt:lpstr>
      <vt:lpstr>Sensing: Add Sensing block per scenario ?</vt:lpstr>
      <vt:lpstr>Suggested sensing parameters  per deployment scenario [RP-252202]</vt:lpstr>
      <vt:lpstr>Moderator‘s consolidated changes for further discussion/alignment (sent as draft pCR)</vt:lpstr>
      <vt:lpstr>Notes on the pCR</vt:lpstr>
      <vt:lpstr>List of contributions considered in this Agenda Item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Status Report RAN WG3</dc:title>
  <dc:creator>gino.masini@ericsson.com</dc:creator>
  <cp:lastModifiedBy>RP-252470</cp:lastModifiedBy>
  <cp:revision>6250</cp:revision>
  <dcterms:created xsi:type="dcterms:W3CDTF">2009-06-02T04:11:18Z</dcterms:created>
  <dcterms:modified xsi:type="dcterms:W3CDTF">2025-09-11T05:42:03Z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(6)cWjpsCKWTsPaPc2KY3olHRzcTIo1lGrP42AVK3KThi2edPzBx7f2a7QADC0u4hBfZoDde5SM_x000d_
rgMvErRfjgRxDvJpxUg1WdRfiNLg6z+i1r/1c+ITsDM85+iWjWETfY5JeHw80RuX9A6T/WRV_x000d_
xnVy7UCuW+gpHyW9Em2NsD6Ozf5243kZsO3PKAAK2KJ2Nt9dYhfWvAj3MaoL+/JfyDIZDGsw_x000d_
AYthnpLHAQC8lJ+glJ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G3ZJjV+Wc9CV2aTBtfUUen/CYw3VF5be95fQglR8/NJ1QY9XmH0pzS_x000d_
5JqGcxaRzlYV/wAwz9NIjSqdI/u/2x1487np8pYCpLSfxvBizr7Qg/Fo7x3rIGB7eVI3DITx_x000d_
sIoPeL3Hp7FxkQ0kR0dpmmytJT4hDOS7Q9M1Cg7jEmv4osYCZP6HuBg4AuaiKqV41eDl+2hS_x000d_
EIJ7DA+a0ufvxMZ9IbVYNcEQZw/AfdOJugV9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iSZ8b7z81jUeMzF4lvxfm0QMePHNiIWoOLKW_x000d_
kdvQQFsBRxM3ij1YROKAUjaTR/hq1XhA+yKpDDiIsSQNy+z2o03nYFGIxteLT+wmVAOAsZ+x_x000d_
gTDE5WILXM39J3S7m1LXdJEeeXtfLCpQrShNUj4edvz2IOUQli2dq5IlRxTfuuMsNSGU1uz0_x000d_
qmk/geh2yINTciZA0X2lVyHn56+dubBoA7K5gcNrK9cHexCZ6GpqOz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JvGiEMaLzp55T0zRr/_x000d_
wYwVg5664c+di9HGpDfg/LpsF8GA3s2nJOaf9pObLt4WT1awble9yifq+/7Za4OFO3I0CMpo_x000d_
fcA2oNuxQ8c3nKiMVnIZ0THInLwmhPdHd2AeDIV9zjXYU+WCF7eECkvDGjLdnfcXS/x+RIYx_x000d_
cZAPWMnWPJztlSI38tPk1EfLToXSh9kSM++OsfAfmeb0upySp+gb2kfLA86cTx5HzbCtLmHz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jpJS0ayjmrpgRxwMCSMe0m+nBCJCGR1Mu/gZbSFGkGHFCH4R1Bu5E9ffEyTsCMBsdhU+kJng_x000d_
PqbfQ0L1pVC954pBNyeb3hNJfdNA0jn9ZgH7sJC2Wv/FYyg9XBJo8F5khfoPTH6207OtfE1k_x000d_
KjbrOCtdAojK2OF8ei/gAkOBDh2ZaxA+JQnQQR1P7XafmcrQg41nYkJoKuxufT3N0RjGg+Ug_x000d_
clCZ43ohfqs/MHm5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1XQ1c5FOl8ri5QkhiFEX25+iSgkU5N05GxlreuhG/wmzb7GXM/IiopIO_x000d_
E2utQBGQx77WjUNPwVdgFtaJwuK6ByLpxZNFzSCrWg4khowC4+9KWpOAc8LBQ2qY9ja/LpNt_x000d_
+/wWC5KykACWan0WQk+xfVi8m9WsKodsMadaBSvcUmN+WhfO</vt:lpwstr>
  </property>
  <property fmtid="{D5CDD505-2E9C-101B-9397-08002B2CF9AE}" pid="13" name="_ms_pID_7253435_00">
    <vt:lpwstr>_ms_pID_7253435</vt:lpwstr>
  </property>
  <property fmtid="{D5CDD505-2E9C-101B-9397-08002B2CF9AE}" pid="14" name="_new_ms_pID_72543">
    <vt:lpwstr>(3)Y4l2gfgX4pWi8iNsf9mAjotfDTtaJeHpg0ZH0Qro7B+mpKBOFdjCv1PMPHnsGzPX++Acylj9_x000d_
sj1g1hOjavFFJuTs+nkRZhRQRFkKATbeQlPUGwHQTyeDvvnUbkyJCOJXVnSRfIWtRqLRNaM4_x000d_
aQblkF8nQs3awjnryNYuJ5Z3tBdKXdHFcaoJnPA3bDS84b09iOPQNvs9g4xYi00Bslwe2Fb2_x000d_
A+RZdy67m2SO1kPPVM</vt:lpwstr>
  </property>
  <property fmtid="{D5CDD505-2E9C-101B-9397-08002B2CF9AE}" pid="15" name="_new_ms_pID_72543_00">
    <vt:lpwstr>_new_ms_pID_72543</vt:lpwstr>
  </property>
  <property fmtid="{D5CDD505-2E9C-101B-9397-08002B2CF9AE}" pid="16" name="_new_ms_pID_725431">
    <vt:lpwstr>SHXGHMQBnoPBJbnDfV1k1DT4+Qqce7FwvHkFTW3OpJ8jxYZ/rVbFjQ_x000d_
H6Gf1NrttADC/rd1V0CSggD8qgMHa8A4yRD7XwQq7MfvwqCR0pu3pCKzRu3q/PXVjC3VGvfr_x000d_
xehhrNRz+Lya1i5OSbcqAuHVLoErK3wT43q41j2Ps8gY9zgXro331wulyLjqCcz50VNCmOaz_x000d_
V8RGethOUMY7MV2+e1W8IU9jyYuXA/3OWBBv</vt:lpwstr>
  </property>
  <property fmtid="{D5CDD505-2E9C-101B-9397-08002B2CF9AE}" pid="17" name="_new_ms_pID_725431_00">
    <vt:lpwstr>_new_ms_pID_725431</vt:lpwstr>
  </property>
  <property fmtid="{D5CDD505-2E9C-101B-9397-08002B2CF9AE}" pid="18" name="_new_ms_pID_725432">
    <vt:lpwstr>RSBwutQjUbsrQpM2fffwkaljmOJagfqca9z+_x000d_
11K3Z8kDoReHL4kNQNJrmHi3rlJS0hQDhb/EV/AEGwE9A/yUP38TT0isBjb9cIke7FisG6/b_x000d_
5CQnF23J1Qk+a/e+zLgs8oOBF2VpUCzMpE3e/w125Z/qfceO7XL8+h4SYOdWsPfS8MF9JKhU_x000d_
oV/bkNA0cM35mg==</vt:lpwstr>
  </property>
  <property fmtid="{D5CDD505-2E9C-101B-9397-08002B2CF9AE}" pid="19" name="_new_ms_pID_725432_00">
    <vt:lpwstr>_new_ms_pID_725432</vt:lpwstr>
  </property>
  <property fmtid="{D5CDD505-2E9C-101B-9397-08002B2CF9AE}" pid="20" name="_readonly">
    <vt:lpwstr/>
  </property>
  <property fmtid="{D5CDD505-2E9C-101B-9397-08002B2CF9AE}" pid="21" name="_change">
    <vt:lpwstr/>
  </property>
  <property fmtid="{D5CDD505-2E9C-101B-9397-08002B2CF9AE}" pid="22" name="_full-control">
    <vt:lpwstr/>
  </property>
  <property fmtid="{D5CDD505-2E9C-101B-9397-08002B2CF9AE}" pid="23" name="sflag">
    <vt:lpwstr>1473739617</vt:lpwstr>
  </property>
  <property fmtid="{D5CDD505-2E9C-101B-9397-08002B2CF9AE}" pid="24" name="UpdateProcess">
    <vt:lpwstr>End</vt:lpwstr>
  </property>
  <property fmtid="{D5CDD505-2E9C-101B-9397-08002B2CF9AE}" pid="25" name="KSOProductBuildVer">
    <vt:lpwstr>2052-11.8.2.12085</vt:lpwstr>
  </property>
  <property fmtid="{D5CDD505-2E9C-101B-9397-08002B2CF9AE}" pid="26" name="ICV">
    <vt:lpwstr>25868323B69540B3905F029D0C5F6F93</vt:lpwstr>
  </property>
</Properties>
</file>