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7"/>
  </p:notesMasterIdLst>
  <p:handoutMasterIdLst>
    <p:handoutMasterId r:id="rId28"/>
  </p:handoutMasterIdLst>
  <p:sldIdLst>
    <p:sldId id="303" r:id="rId2"/>
    <p:sldId id="705" r:id="rId3"/>
    <p:sldId id="749" r:id="rId4"/>
    <p:sldId id="731" r:id="rId5"/>
    <p:sldId id="739" r:id="rId6"/>
    <p:sldId id="750" r:id="rId7"/>
    <p:sldId id="754" r:id="rId8"/>
    <p:sldId id="753" r:id="rId9"/>
    <p:sldId id="752" r:id="rId10"/>
    <p:sldId id="751" r:id="rId11"/>
    <p:sldId id="755" r:id="rId12"/>
    <p:sldId id="761" r:id="rId13"/>
    <p:sldId id="741" r:id="rId14"/>
    <p:sldId id="756" r:id="rId15"/>
    <p:sldId id="757" r:id="rId16"/>
    <p:sldId id="758" r:id="rId17"/>
    <p:sldId id="759" r:id="rId18"/>
    <p:sldId id="760" r:id="rId19"/>
    <p:sldId id="762" r:id="rId20"/>
    <p:sldId id="745" r:id="rId21"/>
    <p:sldId id="763" r:id="rId22"/>
    <p:sldId id="765" r:id="rId23"/>
    <p:sldId id="744" r:id="rId24"/>
    <p:sldId id="764" r:id="rId25"/>
    <p:sldId id="748" r:id="rId26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379" autoAdjust="0"/>
    <p:restoredTop sz="85201" autoAdjust="0"/>
  </p:normalViewPr>
  <p:slideViewPr>
    <p:cSldViewPr snapToGrid="0">
      <p:cViewPr varScale="1">
        <p:scale>
          <a:sx n="82" d="100"/>
          <a:sy n="82" d="100"/>
        </p:scale>
        <p:origin x="1872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531" y="-7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D:\userdata\dems1ce3\Data2016\3GPP%20RAN6\RAN6_1\Meeting_Logistics\Meeting%20Schedule\Tdoc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878015547304193"/>
          <c:y val="9.9675347522951666E-2"/>
          <c:w val="0.67414229257594516"/>
          <c:h val="0.85306126039320973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strRef>
              <c:f>[Tdocs.xlsx]Sheet1!$C$2:$C$8</c:f>
              <c:strCache>
                <c:ptCount val="7"/>
                <c:pt idx="0">
                  <c:v>eDRX</c:v>
                </c:pt>
                <c:pt idx="1">
                  <c:v>EC-GSM-IoT</c:v>
                </c:pt>
                <c:pt idx="2">
                  <c:v>CSPS_COORD_GERAN</c:v>
                </c:pt>
                <c:pt idx="3">
                  <c:v>ePOS_GERAN</c:v>
                </c:pt>
                <c:pt idx="4">
                  <c:v>DECOR-GERAN</c:v>
                </c:pt>
                <c:pt idx="5">
                  <c:v>DL MIMO</c:v>
                </c:pt>
                <c:pt idx="6">
                  <c:v>Other Rel-14 topics</c:v>
                </c:pt>
              </c:strCache>
            </c:strRef>
          </c:cat>
          <c:val>
            <c:numRef>
              <c:f>[Tdocs.xlsx]Sheet1!$D$2:$D$8</c:f>
              <c:numCache>
                <c:formatCode>General</c:formatCode>
                <c:ptCount val="7"/>
                <c:pt idx="0">
                  <c:v>3</c:v>
                </c:pt>
                <c:pt idx="1">
                  <c:v>30</c:v>
                </c:pt>
                <c:pt idx="2">
                  <c:v>1</c:v>
                </c:pt>
                <c:pt idx="3">
                  <c:v>7</c:v>
                </c:pt>
                <c:pt idx="4">
                  <c:v>2</c:v>
                </c:pt>
                <c:pt idx="5">
                  <c:v>5</c:v>
                </c:pt>
                <c:pt idx="6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90446720"/>
        <c:axId val="189874664"/>
      </c:barChart>
      <c:catAx>
        <c:axId val="19044672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89874664"/>
        <c:crosses val="autoZero"/>
        <c:auto val="1"/>
        <c:lblAlgn val="ctr"/>
        <c:lblOffset val="100"/>
        <c:noMultiLvlLbl val="0"/>
      </c:catAx>
      <c:valAx>
        <c:axId val="189874664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446720"/>
        <c:crossesAt val="1"/>
        <c:crossBetween val="between"/>
      </c:valAx>
      <c:spPr>
        <a:noFill/>
        <a:ln>
          <a:solidFill>
            <a:schemeClr val="bg2">
              <a:lumMod val="50000"/>
            </a:schemeClr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842BB35-3D00-40C5-BAE5-F61EE4DA2967}" type="datetime1">
              <a:rPr lang="en-US"/>
              <a:pPr>
                <a:defRPr/>
              </a:pPr>
              <a:t>8/26/2016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1EF38A1-475D-4C7D-BF44-871A885A4FC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646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E169946-C5D3-4674-B4FD-803B2AB81851}" type="datetime1">
              <a:rPr lang="en-US"/>
              <a:pPr>
                <a:defRPr/>
              </a:pPr>
              <a:t>8/26/2016</a:t>
            </a:fld>
            <a:endParaRPr lang="en-US" dirty="0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19F8FD-CFA3-49DD-98D0-481067669C2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6222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D950BC-FD37-4343-A129-E9DADDB461AB}" type="slidenum">
              <a:rPr lang="en-GB" smtClean="0">
                <a:cs typeface="Arial" charset="0"/>
              </a:rPr>
              <a:pPr/>
              <a:t>1</a:t>
            </a:fld>
            <a:endParaRPr lang="en-GB" dirty="0" smtClean="0">
              <a:cs typeface="Arial" charset="0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565484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999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8701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9789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10069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20576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97716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4815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719AB8C-CE85-448D-A254-79B326BD3239}" type="slidenum">
              <a:rPr lang="en-US" altLang="en-US" smtClean="0"/>
              <a:pPr>
                <a:spcBef>
                  <a:spcPct val="0"/>
                </a:spcBef>
              </a:pPr>
              <a:t>25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266374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983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067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772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2778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430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41640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13094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719F8FD-CFA3-49DD-98D0-481067669C29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2385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GB" dirty="0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538162" y="6394450"/>
            <a:ext cx="6036257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pc="3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3GPP</a:t>
            </a:r>
            <a:r>
              <a:rPr lang="en-GB" spc="300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TSG</a:t>
            </a:r>
            <a:r>
              <a:rPr lang="en-GB" spc="300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RAN WG6#1, Agenda</a:t>
            </a:r>
            <a:r>
              <a:rPr lang="en-GB" spc="300" baseline="0" dirty="0" smtClean="0">
                <a:latin typeface="Arial" pitchFamily="34" charset="0"/>
                <a:cs typeface="Arial" pitchFamily="34" charset="0"/>
              </a:rPr>
              <a:t> 8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          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R6-160138</a:t>
            </a:r>
            <a:endParaRPr lang="en-GB" spc="3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1EF83BF3-B15F-44B1-9FD5-D6D41940A605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426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</a:t>
            </a:r>
            <a:r>
              <a:rPr lang="en-GB" sz="800" dirty="0" smtClean="0">
                <a:latin typeface="Arial" pitchFamily="34" charset="0"/>
                <a:cs typeface="Arial" pitchFamily="34" charset="0"/>
              </a:rPr>
              <a:t>2015</a:t>
            </a:r>
            <a:endParaRPr lang="en-GB" sz="800" dirty="0"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Excel_Worksheet1.xlsx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defRPr/>
            </a:pPr>
            <a:r>
              <a:rPr lang="en-US" sz="3600" b="1" dirty="0" smtClean="0"/>
              <a:t>R6-160138: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Outcome of TSG RAN WG6 #1</a:t>
            </a:r>
            <a:endParaRPr lang="en-GB" sz="36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Juergen Hofmann</a:t>
            </a:r>
          </a:p>
          <a:p>
            <a:pPr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de-DE" sz="2000" dirty="0" smtClean="0">
                <a:latin typeface="Arial" charset="0"/>
              </a:rPr>
              <a:t>Nokia</a:t>
            </a: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Transmission Opportunities indicated in FUA </a:t>
            </a:r>
            <a:r>
              <a:rPr lang="en-US" dirty="0" smtClean="0">
                <a:solidFill>
                  <a:srgbClr val="0000FF"/>
                </a:solidFill>
              </a:rPr>
              <a:t>R6-160040</a:t>
            </a:r>
            <a:endParaRPr lang="en-US" dirty="0"/>
          </a:p>
          <a:p>
            <a:pPr lvl="1"/>
            <a:r>
              <a:rPr lang="de-DE" dirty="0" smtClean="0"/>
              <a:t>No capacity issue for traffic channel identified, although not all blocks for higher CCs can be scheduled. </a:t>
            </a:r>
          </a:p>
          <a:p>
            <a:pPr lvl="1"/>
            <a:r>
              <a:rPr lang="de-DE" dirty="0" smtClean="0"/>
              <a:t>CR in </a:t>
            </a:r>
            <a:r>
              <a:rPr lang="en-US" dirty="0" smtClean="0">
                <a:solidFill>
                  <a:srgbClr val="0000FF"/>
                </a:solidFill>
              </a:rPr>
              <a:t>R6-160041 </a:t>
            </a:r>
            <a:r>
              <a:rPr lang="en-US" dirty="0" smtClean="0">
                <a:solidFill>
                  <a:srgbClr val="FF0000"/>
                </a:solidFill>
              </a:rPr>
              <a:t>not</a:t>
            </a:r>
            <a:r>
              <a:rPr lang="en-US" dirty="0" smtClean="0"/>
              <a:t> agreed.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dirty="0" smtClean="0"/>
              <a:t>5.2.3 EC-GSM-IoT, Prot. aspects   (2/2)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4996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Correction CR to 48.018 agreed in </a:t>
            </a:r>
            <a:r>
              <a:rPr lang="en-US" dirty="0" smtClean="0">
                <a:solidFill>
                  <a:srgbClr val="0000FF"/>
                </a:solidFill>
              </a:rPr>
              <a:t>R6-160007</a:t>
            </a:r>
            <a:endParaRPr lang="en-US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dirty="0" smtClean="0"/>
              <a:t>5.3 CSPS_Coord_GERAN   (1/1)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0368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No contributions.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dirty="0" smtClean="0"/>
              <a:t>5.4 </a:t>
            </a:r>
            <a:r>
              <a:rPr lang="en-US" dirty="0"/>
              <a:t>Any other documents related to Rel-13 or earlier </a:t>
            </a:r>
            <a:r>
              <a:rPr lang="en-US" dirty="0" smtClean="0"/>
              <a:t>features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70024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6.1 ePOS_GERAN    (1/3)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35" y="1504956"/>
            <a:ext cx="8584912" cy="4830763"/>
          </a:xfrm>
        </p:spPr>
        <p:txBody>
          <a:bodyPr/>
          <a:lstStyle/>
          <a:p>
            <a:r>
              <a:rPr lang="en-US" b="1" dirty="0"/>
              <a:t>Multilateration Signaling for </a:t>
            </a:r>
            <a:r>
              <a:rPr lang="en-US" b="1" dirty="0" smtClean="0"/>
              <a:t>GERAN </a:t>
            </a:r>
            <a:r>
              <a:rPr lang="en-US" dirty="0" smtClean="0">
                <a:solidFill>
                  <a:srgbClr val="0000FF"/>
                </a:solidFill>
              </a:rPr>
              <a:t>(R6-160018,rev R6-160124)</a:t>
            </a:r>
          </a:p>
          <a:p>
            <a:pPr lvl="1"/>
            <a:r>
              <a:rPr lang="en-US" dirty="0" smtClean="0"/>
              <a:t>Signalling procedures for TA multilateration </a:t>
            </a:r>
          </a:p>
          <a:p>
            <a:pPr lvl="1"/>
            <a:r>
              <a:rPr lang="en-US" dirty="0" smtClean="0"/>
              <a:t>4 WA’s agreed on PS LCS capability, RRLP, RRLP TOM, applicability to PS domain</a:t>
            </a:r>
          </a:p>
          <a:p>
            <a:pPr lvl="1"/>
            <a:r>
              <a:rPr lang="de-DE" dirty="0" smtClean="0"/>
              <a:t>Energy consumption analysis presented in </a:t>
            </a:r>
            <a:r>
              <a:rPr lang="de-DE" dirty="0" smtClean="0">
                <a:solidFill>
                  <a:srgbClr val="0000FF"/>
                </a:solidFill>
              </a:rPr>
              <a:t>R6-160083</a:t>
            </a:r>
            <a:r>
              <a:rPr lang="de-DE" dirty="0" smtClean="0"/>
              <a:t>, WA‘s on energy consumption agreed</a:t>
            </a:r>
          </a:p>
          <a:p>
            <a:pPr lvl="1"/>
            <a:r>
              <a:rPr lang="de-DE" dirty="0" smtClean="0"/>
              <a:t>Assumptions for position accuracy simulation of TA multilateration, </a:t>
            </a:r>
            <a:r>
              <a:rPr lang="de-DE" dirty="0" smtClean="0">
                <a:solidFill>
                  <a:srgbClr val="0000FF"/>
                </a:solidFill>
              </a:rPr>
              <a:t>R6-160011</a:t>
            </a:r>
            <a:r>
              <a:rPr lang="de-DE" dirty="0" smtClean="0"/>
              <a:t> (rev </a:t>
            </a:r>
            <a:r>
              <a:rPr lang="de-DE" dirty="0" smtClean="0">
                <a:solidFill>
                  <a:srgbClr val="0000FF"/>
                </a:solidFill>
              </a:rPr>
              <a:t>R6-160087</a:t>
            </a:r>
            <a:r>
              <a:rPr lang="de-DE" dirty="0" smtClean="0"/>
              <a:t>): all WA‘s agreed </a:t>
            </a:r>
          </a:p>
          <a:p>
            <a:pPr lvl="1"/>
            <a:r>
              <a:rPr lang="de-DE" dirty="0" smtClean="0"/>
              <a:t>Simulation Results for </a:t>
            </a:r>
            <a:r>
              <a:rPr lang="de-DE" dirty="0"/>
              <a:t>position accuracy simulation of TA </a:t>
            </a:r>
            <a:r>
              <a:rPr lang="de-DE" dirty="0" smtClean="0"/>
              <a:t>multilateration, </a:t>
            </a:r>
            <a:r>
              <a:rPr lang="de-DE" dirty="0" smtClean="0">
                <a:solidFill>
                  <a:srgbClr val="0000FF"/>
                </a:solidFill>
              </a:rPr>
              <a:t>R6-160012</a:t>
            </a:r>
          </a:p>
        </p:txBody>
      </p:sp>
    </p:spTree>
    <p:extLst>
      <p:ext uri="{BB962C8B-B14F-4D97-AF65-F5344CB8AC3E}">
        <p14:creationId xmlns:p14="http://schemas.microsoft.com/office/powerpoint/2010/main" val="8335248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6.1 </a:t>
            </a:r>
            <a:r>
              <a:rPr lang="de-DE" dirty="0"/>
              <a:t>ePOS_GERAN    </a:t>
            </a:r>
            <a:r>
              <a:rPr lang="de-DE" dirty="0" smtClean="0"/>
              <a:t>(2/3)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35" y="1504956"/>
            <a:ext cx="8584912" cy="4830763"/>
          </a:xfrm>
        </p:spPr>
        <p:txBody>
          <a:bodyPr/>
          <a:lstStyle/>
          <a:p>
            <a:r>
              <a:rPr lang="en-US" b="1" dirty="0" smtClean="0"/>
              <a:t>Radio </a:t>
            </a:r>
            <a:r>
              <a:rPr lang="en-US" b="1" dirty="0"/>
              <a:t>Interface Enhancements </a:t>
            </a:r>
            <a:r>
              <a:rPr lang="en-US" b="1" dirty="0" smtClean="0"/>
              <a:t>for </a:t>
            </a:r>
            <a:r>
              <a:rPr lang="en-US" b="1" dirty="0"/>
              <a:t>TA based </a:t>
            </a:r>
            <a:r>
              <a:rPr lang="en-US" b="1" dirty="0" smtClean="0"/>
              <a:t>multilateration </a:t>
            </a:r>
            <a:r>
              <a:rPr lang="en-US" dirty="0">
                <a:solidFill>
                  <a:srgbClr val="0000FF"/>
                </a:solidFill>
              </a:rPr>
              <a:t>(</a:t>
            </a:r>
            <a:r>
              <a:rPr lang="en-US" dirty="0" smtClean="0">
                <a:solidFill>
                  <a:srgbClr val="0000FF"/>
                </a:solidFill>
              </a:rPr>
              <a:t>R6-160034,rev R6-160085)</a:t>
            </a:r>
          </a:p>
          <a:p>
            <a:pPr lvl="1"/>
            <a:r>
              <a:rPr lang="en-US" dirty="0"/>
              <a:t>Investigates improvements of radio interface signalling for TA multilateration </a:t>
            </a:r>
          </a:p>
          <a:p>
            <a:pPr lvl="1"/>
            <a:r>
              <a:rPr lang="de-DE" dirty="0"/>
              <a:t>Proposal to use a code point in the EC-NumberOfBlocks to differentiate EC and PEO access attempt not agreed</a:t>
            </a:r>
            <a:r>
              <a:rPr lang="de-DE" dirty="0" smtClean="0"/>
              <a:t>.</a:t>
            </a:r>
            <a:endParaRPr lang="en-US" dirty="0" smtClean="0">
              <a:solidFill>
                <a:srgbClr val="0000FF"/>
              </a:solidFill>
            </a:endParaRPr>
          </a:p>
          <a:p>
            <a:r>
              <a:rPr lang="en-GB" b="1" dirty="0" smtClean="0"/>
              <a:t>Energy efficient hybrid TA/OTD multilateration for neighbour cells in extended coverage </a:t>
            </a:r>
            <a:r>
              <a:rPr lang="en-US" dirty="0" smtClean="0">
                <a:solidFill>
                  <a:srgbClr val="0000FF"/>
                </a:solidFill>
              </a:rPr>
              <a:t>(R6-160035)</a:t>
            </a:r>
          </a:p>
          <a:p>
            <a:pPr lvl="1"/>
            <a:r>
              <a:rPr lang="de-DE" dirty="0" smtClean="0"/>
              <a:t>Investigates power consumption improvement by combining OTD and TA multilateration</a:t>
            </a:r>
          </a:p>
          <a:p>
            <a:r>
              <a:rPr lang="en-GB" b="1" dirty="0"/>
              <a:t>Energy Consumption Analysis of Radio Interface Procedures for Positioning </a:t>
            </a:r>
            <a:r>
              <a:rPr lang="en-GB" b="1" dirty="0" smtClean="0"/>
              <a:t>Enhancements </a:t>
            </a:r>
            <a:r>
              <a:rPr lang="en-US" dirty="0">
                <a:solidFill>
                  <a:srgbClr val="0000FF"/>
                </a:solidFill>
              </a:rPr>
              <a:t>(</a:t>
            </a:r>
            <a:r>
              <a:rPr lang="en-US" dirty="0" smtClean="0">
                <a:solidFill>
                  <a:srgbClr val="0000FF"/>
                </a:solidFill>
              </a:rPr>
              <a:t>R6-160036, rev R6-160086)</a:t>
            </a:r>
            <a:endParaRPr lang="en-US" dirty="0">
              <a:solidFill>
                <a:srgbClr val="0000FF"/>
              </a:solidFill>
            </a:endParaRPr>
          </a:p>
          <a:p>
            <a:pPr lvl="1"/>
            <a:r>
              <a:rPr lang="de-DE" dirty="0" smtClean="0"/>
              <a:t>Energy </a:t>
            </a:r>
            <a:r>
              <a:rPr lang="de-DE" dirty="0"/>
              <a:t>consumption analysis </a:t>
            </a:r>
            <a:r>
              <a:rPr lang="de-DE" dirty="0" smtClean="0"/>
              <a:t>for both investigated concepts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369399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6.1 </a:t>
            </a:r>
            <a:r>
              <a:rPr lang="de-DE" dirty="0"/>
              <a:t>ePOS_GERAN    </a:t>
            </a:r>
            <a:r>
              <a:rPr lang="de-DE" dirty="0" smtClean="0"/>
              <a:t>(3/3)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35" y="1504956"/>
            <a:ext cx="8584912" cy="4830763"/>
          </a:xfrm>
        </p:spPr>
        <p:txBody>
          <a:bodyPr/>
          <a:lstStyle/>
          <a:p>
            <a:r>
              <a:rPr lang="en-US" b="1" dirty="0"/>
              <a:t>Positioning enhancements for GERAN - </a:t>
            </a:r>
            <a:r>
              <a:rPr lang="en-US" b="1" dirty="0" smtClean="0"/>
              <a:t>Workplan/Agreements </a:t>
            </a:r>
            <a:r>
              <a:rPr lang="en-US" dirty="0" smtClean="0">
                <a:solidFill>
                  <a:srgbClr val="0000FF"/>
                </a:solidFill>
              </a:rPr>
              <a:t>(R6-160131) </a:t>
            </a:r>
            <a:r>
              <a:rPr lang="en-US" dirty="0" smtClean="0"/>
              <a:t>was agreed:</a:t>
            </a:r>
          </a:p>
          <a:p>
            <a:pPr lvl="1"/>
            <a:r>
              <a:rPr lang="en-US" dirty="0" smtClean="0"/>
              <a:t>Work plan for ePOS_GERAN</a:t>
            </a:r>
          </a:p>
          <a:p>
            <a:pPr lvl="1"/>
            <a:r>
              <a:rPr lang="en-US" dirty="0"/>
              <a:t>Agreements and working </a:t>
            </a:r>
            <a:r>
              <a:rPr lang="en-US" dirty="0" smtClean="0"/>
              <a:t>assumptions collected from other Tdocs</a:t>
            </a:r>
            <a:endParaRPr lang="en-US" dirty="0"/>
          </a:p>
          <a:p>
            <a:pPr lvl="1"/>
            <a:r>
              <a:rPr lang="en-US" dirty="0"/>
              <a:t>Initial study phase </a:t>
            </a:r>
            <a:r>
              <a:rPr lang="en-US" dirty="0" smtClean="0"/>
              <a:t>conclusions (reflecting the status after the 3 month study phase)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48992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6.2 DECOR_GERAN    (1/1)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35" y="1504956"/>
            <a:ext cx="8584912" cy="4830763"/>
          </a:xfrm>
        </p:spPr>
        <p:txBody>
          <a:bodyPr/>
          <a:lstStyle/>
          <a:p>
            <a:r>
              <a:rPr lang="en-US" b="1" dirty="0"/>
              <a:t>DÉCOR Way Forward </a:t>
            </a:r>
            <a:r>
              <a:rPr lang="en-US" dirty="0" smtClean="0">
                <a:solidFill>
                  <a:srgbClr val="0000FF"/>
                </a:solidFill>
              </a:rPr>
              <a:t>(R6-160017, rev R6-160089) </a:t>
            </a:r>
            <a:r>
              <a:rPr lang="en-US" dirty="0" smtClean="0"/>
              <a:t>was agreed:</a:t>
            </a:r>
          </a:p>
          <a:p>
            <a:pPr lvl="1"/>
            <a:r>
              <a:rPr lang="en-US" dirty="0" smtClean="0"/>
              <a:t>Rerouting procedure based on new Information elements (UE Usage Type, SGSN Group Identity, Additional P-TMSI)</a:t>
            </a:r>
          </a:p>
          <a:p>
            <a:pPr lvl="1"/>
            <a:r>
              <a:rPr lang="en-US" dirty="0" smtClean="0"/>
              <a:t>Inclusion into GERAN Rel-14 specifications.</a:t>
            </a:r>
          </a:p>
          <a:p>
            <a:pPr lvl="1"/>
            <a:r>
              <a:rPr lang="de-DE" dirty="0" smtClean="0"/>
              <a:t>Accompanying CR 48.018 </a:t>
            </a:r>
            <a:r>
              <a:rPr lang="en-US" dirty="0"/>
              <a:t>Introduction of Dedicated Core Networks in GERAN </a:t>
            </a:r>
            <a:r>
              <a:rPr lang="de-DE" dirty="0" smtClean="0"/>
              <a:t>agreed in </a:t>
            </a:r>
            <a:r>
              <a:rPr lang="en-US" dirty="0" smtClean="0">
                <a:solidFill>
                  <a:srgbClr val="0000FF"/>
                </a:solidFill>
              </a:rPr>
              <a:t>R6-160123.</a:t>
            </a:r>
          </a:p>
          <a:p>
            <a:pPr lvl="1"/>
            <a:r>
              <a:rPr lang="de-DE" dirty="0" smtClean="0"/>
              <a:t>With the agreed change the feature is complete.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7404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6.3 </a:t>
            </a:r>
            <a:r>
              <a:rPr lang="en-US" dirty="0" smtClean="0"/>
              <a:t>Small </a:t>
            </a:r>
            <a:r>
              <a:rPr lang="en-US" dirty="0"/>
              <a:t>technical enhancements and improvements (work item TEI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35" y="1504956"/>
            <a:ext cx="8584912" cy="4830763"/>
          </a:xfrm>
        </p:spPr>
        <p:txBody>
          <a:bodyPr/>
          <a:lstStyle/>
          <a:p>
            <a:r>
              <a:rPr lang="en-US" dirty="0" smtClean="0"/>
              <a:t>No contributions.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63785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6.4 </a:t>
            </a:r>
            <a:r>
              <a:rPr lang="en-US" dirty="0"/>
              <a:t>Downlink MIMO for GERAN (study item DOMIMO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35" y="1504956"/>
            <a:ext cx="8584912" cy="4830763"/>
          </a:xfrm>
        </p:spPr>
        <p:txBody>
          <a:bodyPr/>
          <a:lstStyle/>
          <a:p>
            <a:r>
              <a:rPr lang="en-US" dirty="0" smtClean="0"/>
              <a:t>One discussion paper and 4 pCRs were presented and agreed:</a:t>
            </a:r>
          </a:p>
          <a:p>
            <a:pPr lvl="1"/>
            <a:r>
              <a:rPr lang="en-GB" dirty="0"/>
              <a:t>pCR 45.871 Downlink MIMO – Mode and Link </a:t>
            </a:r>
            <a:r>
              <a:rPr lang="en-GB" dirty="0" smtClean="0"/>
              <a:t>Adaptation, </a:t>
            </a:r>
            <a:r>
              <a:rPr lang="en-GB" dirty="0" smtClean="0">
                <a:solidFill>
                  <a:srgbClr val="0000FF"/>
                </a:solidFill>
              </a:rPr>
              <a:t>R6-160042</a:t>
            </a:r>
          </a:p>
          <a:p>
            <a:pPr lvl="1"/>
            <a:r>
              <a:rPr lang="en-GB" dirty="0"/>
              <a:t>pCR 45.871 Downlink MIMO – </a:t>
            </a:r>
            <a:r>
              <a:rPr lang="en-GB" dirty="0" smtClean="0"/>
              <a:t>Signalling, </a:t>
            </a:r>
            <a:r>
              <a:rPr lang="en-GB" dirty="0" smtClean="0">
                <a:solidFill>
                  <a:srgbClr val="0000FF"/>
                </a:solidFill>
              </a:rPr>
              <a:t>R6-160043</a:t>
            </a:r>
          </a:p>
          <a:p>
            <a:pPr lvl="1"/>
            <a:r>
              <a:rPr lang="en-US" dirty="0" smtClean="0"/>
              <a:t>Compatibility </a:t>
            </a:r>
            <a:r>
              <a:rPr lang="en-US" dirty="0"/>
              <a:t>Analysis </a:t>
            </a:r>
            <a:r>
              <a:rPr lang="en-US" dirty="0" smtClean="0"/>
              <a:t>of Downlink MIMO for GERAN</a:t>
            </a:r>
            <a:r>
              <a:rPr lang="en-GB" dirty="0" smtClean="0"/>
              <a:t>, </a:t>
            </a:r>
            <a:r>
              <a:rPr lang="en-GB" dirty="0" smtClean="0">
                <a:solidFill>
                  <a:srgbClr val="0000FF"/>
                </a:solidFill>
              </a:rPr>
              <a:t>R6-160044</a:t>
            </a:r>
            <a:endParaRPr lang="en-US" dirty="0">
              <a:solidFill>
                <a:srgbClr val="0000FF"/>
              </a:solidFill>
            </a:endParaRPr>
          </a:p>
          <a:p>
            <a:pPr lvl="1"/>
            <a:r>
              <a:rPr lang="en-GB" dirty="0" smtClean="0"/>
              <a:t>pCR 45.871 Downlink MIMO – Compatibility Analysis, </a:t>
            </a:r>
            <a:r>
              <a:rPr lang="en-GB" dirty="0" smtClean="0">
                <a:solidFill>
                  <a:srgbClr val="0000FF"/>
                </a:solidFill>
              </a:rPr>
              <a:t>R6-160045</a:t>
            </a:r>
            <a:endParaRPr lang="en-US" dirty="0" smtClean="0">
              <a:solidFill>
                <a:srgbClr val="0000FF"/>
              </a:solidFill>
            </a:endParaRPr>
          </a:p>
          <a:p>
            <a:pPr lvl="1"/>
            <a:r>
              <a:rPr lang="en-GB" dirty="0" smtClean="0"/>
              <a:t>pCR </a:t>
            </a:r>
            <a:r>
              <a:rPr lang="en-GB" dirty="0"/>
              <a:t>45.871 Downlink MIMO </a:t>
            </a:r>
            <a:r>
              <a:rPr lang="en-GB" dirty="0" smtClean="0"/>
              <a:t>– Conclusion, </a:t>
            </a:r>
            <a:r>
              <a:rPr lang="en-GB" dirty="0" smtClean="0">
                <a:solidFill>
                  <a:srgbClr val="0000FF"/>
                </a:solidFill>
              </a:rPr>
              <a:t>R6-160046</a:t>
            </a:r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>
              <a:solidFill>
                <a:srgbClr val="0000FF"/>
              </a:solidFill>
            </a:endParaRPr>
          </a:p>
          <a:p>
            <a:r>
              <a:rPr lang="de-DE" dirty="0" smtClean="0"/>
              <a:t>The agreed pCRs are included to TR 45.871 v1.1.0 in </a:t>
            </a:r>
            <a:r>
              <a:rPr lang="en-GB" dirty="0" smtClean="0">
                <a:solidFill>
                  <a:srgbClr val="0000FF"/>
                </a:solidFill>
              </a:rPr>
              <a:t>R6-160091,</a:t>
            </a:r>
            <a:endParaRPr lang="en-GB" dirty="0">
              <a:solidFill>
                <a:srgbClr val="0000FF"/>
              </a:solidFill>
            </a:endParaRPr>
          </a:p>
          <a:p>
            <a:pPr marL="0" indent="0">
              <a:buNone/>
            </a:pPr>
            <a:r>
              <a:rPr lang="de-DE" dirty="0"/>
              <a:t> </a:t>
            </a:r>
            <a:r>
              <a:rPr lang="de-DE" dirty="0" smtClean="0"/>
              <a:t>which will be presented to RAN#73 for approval for SI completion.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07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6.5 </a:t>
            </a:r>
            <a:r>
              <a:rPr lang="en-US" dirty="0" smtClean="0"/>
              <a:t>Any </a:t>
            </a:r>
            <a:r>
              <a:rPr lang="en-US" dirty="0"/>
              <a:t>other Rel-14 documents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835" y="1504956"/>
            <a:ext cx="8464598" cy="4830763"/>
          </a:xfrm>
        </p:spPr>
        <p:txBody>
          <a:bodyPr/>
          <a:lstStyle/>
          <a:p>
            <a:r>
              <a:rPr lang="en-GB" dirty="0" smtClean="0"/>
              <a:t>Alternative </a:t>
            </a:r>
            <a:r>
              <a:rPr lang="en-GB" dirty="0"/>
              <a:t>mappings for EC-GSM-IoT higher coverage </a:t>
            </a:r>
            <a:r>
              <a:rPr lang="en-GB" dirty="0" smtClean="0"/>
              <a:t>classes,   </a:t>
            </a:r>
            <a:r>
              <a:rPr lang="en-GB" dirty="0" smtClean="0">
                <a:solidFill>
                  <a:srgbClr val="0000FF"/>
                </a:solidFill>
              </a:rPr>
              <a:t>R6-160031</a:t>
            </a:r>
            <a:endParaRPr lang="en-US" dirty="0" smtClean="0">
              <a:solidFill>
                <a:srgbClr val="0000FF"/>
              </a:solidFill>
            </a:endParaRPr>
          </a:p>
          <a:p>
            <a:pPr lvl="1"/>
            <a:r>
              <a:rPr lang="en-GB" dirty="0" smtClean="0"/>
              <a:t>Investigates the usage of alternative mappings for CC2 to CC4 with lesser PDCH resources than in Rel-13 </a:t>
            </a:r>
          </a:p>
          <a:p>
            <a:r>
              <a:rPr lang="en-GB" dirty="0"/>
              <a:t>EC-GSM-IoT New Channel Formats for Short Packets with NIDD </a:t>
            </a:r>
            <a:r>
              <a:rPr lang="en-GB" dirty="0" smtClean="0"/>
              <a:t>CN, </a:t>
            </a:r>
            <a:r>
              <a:rPr lang="en-GB" dirty="0" smtClean="0">
                <a:solidFill>
                  <a:srgbClr val="0000FF"/>
                </a:solidFill>
              </a:rPr>
              <a:t>R6-160032</a:t>
            </a:r>
            <a:endParaRPr lang="en-US" dirty="0">
              <a:solidFill>
                <a:srgbClr val="0000FF"/>
              </a:solidFill>
            </a:endParaRPr>
          </a:p>
          <a:p>
            <a:pPr lvl="1"/>
            <a:r>
              <a:rPr lang="de-DE" dirty="0" smtClean="0"/>
              <a:t>Investigates usage of shorter radio blocks to align with shorter payloads due to </a:t>
            </a:r>
            <a:r>
              <a:rPr lang="en-GB" dirty="0"/>
              <a:t>Non IP data delivery </a:t>
            </a:r>
            <a:r>
              <a:rPr lang="en-GB" dirty="0" smtClean="0"/>
              <a:t>from CN.</a:t>
            </a:r>
            <a:endParaRPr lang="en-US" dirty="0"/>
          </a:p>
          <a:p>
            <a:r>
              <a:rPr lang="en-GB" dirty="0" smtClean="0"/>
              <a:t>WID </a:t>
            </a:r>
            <a:r>
              <a:rPr lang="en-GB" dirty="0"/>
              <a:t>on Radio Interface Enhancements for </a:t>
            </a:r>
            <a:r>
              <a:rPr lang="en-GB" dirty="0" smtClean="0"/>
              <a:t>EC-GSM-IoT          </a:t>
            </a:r>
            <a:r>
              <a:rPr lang="en-GB" dirty="0" smtClean="0">
                <a:solidFill>
                  <a:srgbClr val="0000FF"/>
                </a:solidFill>
              </a:rPr>
              <a:t>(R6-160033, rev R6-160092) </a:t>
            </a:r>
            <a:r>
              <a:rPr lang="en-GB" dirty="0" smtClean="0"/>
              <a:t>modified to focus on</a:t>
            </a:r>
            <a:endParaRPr lang="en-US" dirty="0"/>
          </a:p>
          <a:p>
            <a:pPr lvl="1"/>
            <a:r>
              <a:rPr lang="en-GB" dirty="0" smtClean="0"/>
              <a:t>Introduction of alternative mappings for Coverage Classes 2 to 4 </a:t>
            </a:r>
          </a:p>
          <a:p>
            <a:pPr lvl="1"/>
            <a:r>
              <a:rPr lang="en-GB" dirty="0" smtClean="0"/>
              <a:t>MCL improvement on uplink for devices with 23 dBm output power. </a:t>
            </a:r>
          </a:p>
          <a:p>
            <a:pPr lvl="1"/>
            <a:r>
              <a:rPr lang="de-DE" dirty="0" smtClean="0"/>
              <a:t>Further offline discussion needed.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3005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85775" y="311150"/>
            <a:ext cx="6827838" cy="1143000"/>
          </a:xfrm>
        </p:spPr>
        <p:txBody>
          <a:bodyPr/>
          <a:lstStyle/>
          <a:p>
            <a:pPr algn="l"/>
            <a:r>
              <a:rPr lang="en-GB" dirty="0" smtClean="0"/>
              <a:t>Document allocation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63959" y="5053358"/>
            <a:ext cx="2235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Incoming: 54</a:t>
            </a:r>
          </a:p>
          <a:p>
            <a:r>
              <a:rPr lang="en-GB" sz="1800" b="1" dirty="0" smtClean="0"/>
              <a:t>Total: </a:t>
            </a:r>
            <a:r>
              <a:rPr lang="en-GB" sz="1800" b="1" dirty="0" smtClean="0">
                <a:solidFill>
                  <a:srgbClr val="FF0000"/>
                </a:solidFill>
              </a:rPr>
              <a:t>136</a:t>
            </a:r>
            <a:endParaRPr lang="en-GB" sz="18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9453377"/>
              </p:ext>
            </p:extLst>
          </p:nvPr>
        </p:nvGraphicFramePr>
        <p:xfrm>
          <a:off x="1051260" y="1580043"/>
          <a:ext cx="6948289" cy="3473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 Any </a:t>
            </a:r>
            <a:r>
              <a:rPr lang="en-US" dirty="0"/>
              <a:t>other technical 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en-GB" dirty="0" smtClean="0"/>
              <a:t>No contributions.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20615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9</a:t>
            </a:r>
            <a:r>
              <a:rPr lang="en-US" dirty="0" smtClean="0"/>
              <a:t> Work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en-GB" dirty="0" smtClean="0"/>
              <a:t>Presented in </a:t>
            </a:r>
            <a:r>
              <a:rPr lang="en-GB" dirty="0" smtClean="0">
                <a:solidFill>
                  <a:srgbClr val="0000FF"/>
                </a:solidFill>
              </a:rPr>
              <a:t>R6-160137</a:t>
            </a:r>
            <a:r>
              <a:rPr lang="en-GB" dirty="0" smtClean="0"/>
              <a:t> and agreed.</a:t>
            </a:r>
          </a:p>
        </p:txBody>
      </p:sp>
    </p:spTree>
    <p:extLst>
      <p:ext uri="{BB962C8B-B14F-4D97-AF65-F5344CB8AC3E}">
        <p14:creationId xmlns:p14="http://schemas.microsoft.com/office/powerpoint/2010/main" val="24104432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8</a:t>
            </a:r>
            <a:r>
              <a:rPr lang="en-US" dirty="0" smtClean="0"/>
              <a:t> Letters to other groups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en-GB" dirty="0" smtClean="0"/>
              <a:t>“Response </a:t>
            </a:r>
            <a:r>
              <a:rPr lang="en-GB" dirty="0"/>
              <a:t>LS on Legacy Security Issues</a:t>
            </a:r>
            <a:r>
              <a:rPr lang="en-GB" dirty="0" smtClean="0"/>
              <a:t>” agreed to be sent in </a:t>
            </a:r>
            <a:r>
              <a:rPr lang="en-GB" dirty="0" smtClean="0">
                <a:solidFill>
                  <a:srgbClr val="0000FF"/>
                </a:solidFill>
              </a:rPr>
              <a:t>R6-160125</a:t>
            </a:r>
            <a:r>
              <a:rPr lang="en-GB" dirty="0" smtClean="0"/>
              <a:t> to SA3, CT1, cc CT6</a:t>
            </a:r>
          </a:p>
          <a:p>
            <a:pPr lvl="1"/>
            <a:r>
              <a:rPr lang="en-GB" dirty="0" smtClean="0"/>
              <a:t>RAN6 provides feedback on security issues in the CS domain as requested by SA3.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78244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10 Future </a:t>
            </a:r>
            <a:r>
              <a:rPr lang="en-GB" dirty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179827"/>
            <a:ext cx="8388350" cy="4830763"/>
          </a:xfrm>
        </p:spPr>
        <p:txBody>
          <a:bodyPr/>
          <a:lstStyle/>
          <a:p>
            <a:r>
              <a:rPr lang="en-US" sz="2000" dirty="0" smtClean="0"/>
              <a:t>Meetings</a:t>
            </a:r>
            <a:endParaRPr lang="en-US" sz="1800" dirty="0" smtClean="0"/>
          </a:p>
          <a:p>
            <a:pPr lvl="1"/>
            <a:r>
              <a:rPr lang="en-US" sz="1800" dirty="0" smtClean="0"/>
              <a:t>RAN6#2, 14-18 November 2016, Reno, USA</a:t>
            </a:r>
          </a:p>
          <a:p>
            <a:pPr lvl="1"/>
            <a:r>
              <a:rPr lang="en-US" sz="1800" dirty="0" smtClean="0"/>
              <a:t>RAN6#3, 13-17 February 2017, Athens, Greece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 smtClean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683347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Annex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926274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9"/>
          <p:cNvSpPr txBox="1">
            <a:spLocks noChangeArrowheads="1"/>
          </p:cNvSpPr>
          <p:nvPr/>
        </p:nvSpPr>
        <p:spPr bwMode="auto">
          <a:xfrm>
            <a:off x="1763713" y="260350"/>
            <a:ext cx="65801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de-DE" sz="1800" b="1" dirty="0">
                <a:latin typeface="Arial" panose="020B0604020202020204" pitchFamily="34" charset="0"/>
              </a:rPr>
              <a:t>Revised Draft</a:t>
            </a:r>
            <a:r>
              <a:rPr lang="de-DE" altLang="de-DE" sz="1800" b="1" dirty="0">
                <a:latin typeface="Arial" panose="020B0604020202020204" pitchFamily="34" charset="0"/>
              </a:rPr>
              <a:t> Schedule for 3GPP RAN WG6#1 (Room R2) </a:t>
            </a: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0" y="0"/>
            <a:ext cx="1294393" cy="338554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de-DE" altLang="en-US" sz="1600" dirty="0"/>
              <a:t>After </a:t>
            </a:r>
            <a:r>
              <a:rPr lang="de-DE" altLang="en-US" sz="1600" dirty="0" smtClean="0"/>
              <a:t>4th </a:t>
            </a:r>
            <a:r>
              <a:rPr lang="de-DE" altLang="en-US" sz="1600" dirty="0"/>
              <a:t>Day</a:t>
            </a:r>
            <a:endParaRPr lang="en-US" altLang="en-US" sz="1600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965160"/>
              </p:ext>
            </p:extLst>
          </p:nvPr>
        </p:nvGraphicFramePr>
        <p:xfrm>
          <a:off x="326830" y="797354"/>
          <a:ext cx="7440410" cy="5384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Worksheet" r:id="rId5" imgW="8602978" imgH="6225552" progId="Excel.Sheet.12">
                  <p:embed/>
                </p:oleObj>
              </mc:Choice>
              <mc:Fallback>
                <p:oleObj name="Worksheet" r:id="rId5" imgW="8602978" imgH="622555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6830" y="797354"/>
                        <a:ext cx="7440410" cy="5384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143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General Matters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sv-SE" dirty="0" smtClean="0"/>
              <a:t>Meeting Organization </a:t>
            </a:r>
          </a:p>
          <a:p>
            <a:pPr lvl="1" indent="-342900"/>
            <a:r>
              <a:rPr lang="sv-SE" dirty="0" smtClean="0"/>
              <a:t>No need for subgroups identified</a:t>
            </a:r>
          </a:p>
          <a:p>
            <a:r>
              <a:rPr lang="sv-SE" dirty="0" smtClean="0"/>
              <a:t>Submission Deadline</a:t>
            </a:r>
          </a:p>
          <a:p>
            <a:pPr lvl="1"/>
            <a:r>
              <a:rPr lang="sv-SE" dirty="0" smtClean="0"/>
              <a:t>will be on Friday in second week prior to meeting, 21.00 CET/CEST </a:t>
            </a:r>
          </a:p>
          <a:p>
            <a:pPr lvl="1"/>
            <a:r>
              <a:rPr lang="sv-SE" dirty="0" smtClean="0"/>
              <a:t>applies for all contributions.</a:t>
            </a:r>
            <a:endParaRPr lang="sv-SE" dirty="0"/>
          </a:p>
          <a:p>
            <a:r>
              <a:rPr lang="sv-SE" dirty="0" smtClean="0"/>
              <a:t>Reflectors</a:t>
            </a:r>
          </a:p>
          <a:p>
            <a:pPr lvl="1"/>
            <a:r>
              <a:rPr lang="en-US" dirty="0" smtClean="0"/>
              <a:t>Need for the </a:t>
            </a:r>
            <a:r>
              <a:rPr lang="en-US" dirty="0"/>
              <a:t>TSG_RAN_WG6_DRAFTS</a:t>
            </a:r>
            <a:r>
              <a:rPr lang="en-US" dirty="0" smtClean="0"/>
              <a:t> reflector will be checked after few meetings.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2113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 Liaisons </a:t>
            </a:r>
            <a:r>
              <a:rPr lang="en-US" dirty="0"/>
              <a:t>/ reports from other groups / </a:t>
            </a:r>
            <a:r>
              <a:rPr lang="en-US" dirty="0" smtClean="0"/>
              <a:t>meetings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455" y="1502723"/>
            <a:ext cx="8388350" cy="4830763"/>
          </a:xfrm>
        </p:spPr>
        <p:txBody>
          <a:bodyPr/>
          <a:lstStyle/>
          <a:p>
            <a:r>
              <a:rPr lang="sv-SE" dirty="0" smtClean="0">
                <a:solidFill>
                  <a:srgbClr val="0000FF"/>
                </a:solidFill>
              </a:rPr>
              <a:t>R6-160055</a:t>
            </a:r>
            <a:r>
              <a:rPr lang="en-US" dirty="0" smtClean="0"/>
              <a:t> </a:t>
            </a:r>
            <a:r>
              <a:rPr lang="en-US" dirty="0"/>
              <a:t>LS on CS/PS coordination in GERAN Shared </a:t>
            </a:r>
            <a:r>
              <a:rPr lang="en-US" dirty="0" smtClean="0"/>
              <a:t>Networks (RAN3 to SA2, cc RAN6)</a:t>
            </a:r>
          </a:p>
          <a:p>
            <a:pPr lvl="1"/>
            <a:r>
              <a:rPr lang="en-GB" dirty="0"/>
              <a:t>noted (Cc to RAN6).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sv-SE" dirty="0" smtClean="0">
                <a:solidFill>
                  <a:srgbClr val="0000FF"/>
                </a:solidFill>
              </a:rPr>
              <a:t>R6-160064</a:t>
            </a:r>
            <a:r>
              <a:rPr lang="en-US" dirty="0" smtClean="0"/>
              <a:t> LS </a:t>
            </a:r>
            <a:r>
              <a:rPr lang="en-US" dirty="0"/>
              <a:t>on enhancing legacy GSM </a:t>
            </a:r>
            <a:r>
              <a:rPr lang="en-US" dirty="0" smtClean="0"/>
              <a:t>security (SA3 to RAN6, CT1, cc CT6)</a:t>
            </a:r>
          </a:p>
          <a:p>
            <a:pPr lvl="1"/>
            <a:r>
              <a:rPr lang="de-DE" dirty="0" smtClean="0"/>
              <a:t>RAN6 to review one CR. Response sent at RAN6#1 (see item 8).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482903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5.1 eDRX_GSM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CR 44.018 Clarification </a:t>
            </a:r>
            <a:r>
              <a:rPr lang="en-US" dirty="0"/>
              <a:t>of CCCH_GROUP </a:t>
            </a:r>
            <a:r>
              <a:rPr lang="en-US" dirty="0" smtClean="0"/>
              <a:t>Determination agreed in </a:t>
            </a:r>
            <a:r>
              <a:rPr lang="en-US" dirty="0" smtClean="0">
                <a:solidFill>
                  <a:srgbClr val="0000FF"/>
                </a:solidFill>
              </a:rPr>
              <a:t>R6-160104</a:t>
            </a:r>
            <a:r>
              <a:rPr lang="en-US" dirty="0" smtClean="0"/>
              <a:t> </a:t>
            </a:r>
          </a:p>
          <a:p>
            <a:r>
              <a:rPr lang="en-US" dirty="0" smtClean="0"/>
              <a:t>Set of CRs agreed to modify PEO One Phase Access Request using TS 4:</a:t>
            </a:r>
          </a:p>
          <a:p>
            <a:r>
              <a:rPr lang="en-US" dirty="0" smtClean="0"/>
              <a:t>CR 44.018 </a:t>
            </a:r>
            <a:r>
              <a:rPr lang="en-US" dirty="0"/>
              <a:t>Clarification of PEO Code Point </a:t>
            </a:r>
            <a:r>
              <a:rPr lang="en-US" dirty="0" smtClean="0"/>
              <a:t>Usage in </a:t>
            </a:r>
            <a:r>
              <a:rPr lang="en-US" dirty="0" smtClean="0">
                <a:solidFill>
                  <a:srgbClr val="0000FF"/>
                </a:solidFill>
              </a:rPr>
              <a:t>R6-160107</a:t>
            </a:r>
          </a:p>
          <a:p>
            <a:r>
              <a:rPr lang="en-US" dirty="0"/>
              <a:t>CR </a:t>
            </a:r>
            <a:r>
              <a:rPr lang="en-US" dirty="0" smtClean="0"/>
              <a:t>44.060 </a:t>
            </a:r>
            <a:r>
              <a:rPr lang="en-US" dirty="0"/>
              <a:t>Clarification of PEO Code Point Usage </a:t>
            </a:r>
            <a:r>
              <a:rPr lang="en-US" dirty="0" smtClean="0"/>
              <a:t>in </a:t>
            </a:r>
            <a:r>
              <a:rPr lang="en-US" dirty="0" smtClean="0">
                <a:solidFill>
                  <a:srgbClr val="0000FF"/>
                </a:solidFill>
              </a:rPr>
              <a:t>R6-160108</a:t>
            </a:r>
          </a:p>
          <a:p>
            <a:r>
              <a:rPr lang="en-US" dirty="0"/>
              <a:t>CR </a:t>
            </a:r>
            <a:r>
              <a:rPr lang="en-US" dirty="0" smtClean="0"/>
              <a:t>45.001 </a:t>
            </a:r>
            <a:r>
              <a:rPr lang="en-US" dirty="0"/>
              <a:t>Clarification of PEO Code Point Usage </a:t>
            </a:r>
            <a:r>
              <a:rPr lang="en-US" dirty="0" smtClean="0"/>
              <a:t>in </a:t>
            </a:r>
            <a:r>
              <a:rPr lang="en-US" dirty="0" smtClean="0">
                <a:solidFill>
                  <a:srgbClr val="0000FF"/>
                </a:solidFill>
              </a:rPr>
              <a:t>R6-160122</a:t>
            </a:r>
          </a:p>
          <a:p>
            <a:r>
              <a:rPr lang="en-US" dirty="0" smtClean="0"/>
              <a:t>CR 45.002 </a:t>
            </a:r>
            <a:r>
              <a:rPr lang="en-US" dirty="0"/>
              <a:t>Clarification of PEO Code Point Usage </a:t>
            </a:r>
            <a:r>
              <a:rPr lang="en-US" dirty="0" smtClean="0"/>
              <a:t>in </a:t>
            </a:r>
            <a:r>
              <a:rPr lang="en-US" dirty="0" smtClean="0">
                <a:solidFill>
                  <a:srgbClr val="0000FF"/>
                </a:solidFill>
              </a:rPr>
              <a:t>R6-160106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5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 smtClean="0"/>
              <a:t>Miscellaneous </a:t>
            </a:r>
            <a:r>
              <a:rPr lang="en-US" dirty="0"/>
              <a:t>corrections to </a:t>
            </a:r>
            <a:r>
              <a:rPr lang="en-US" dirty="0" smtClean="0"/>
              <a:t>EC-GSM-IoT agreed to 43.022 in </a:t>
            </a:r>
            <a:r>
              <a:rPr lang="en-US" dirty="0" smtClean="0">
                <a:solidFill>
                  <a:srgbClr val="0000FF"/>
                </a:solidFill>
              </a:rPr>
              <a:t>R6-160065</a:t>
            </a:r>
            <a:r>
              <a:rPr lang="en-US" dirty="0" smtClean="0"/>
              <a:t> </a:t>
            </a:r>
          </a:p>
          <a:p>
            <a:r>
              <a:rPr lang="en-US" dirty="0"/>
              <a:t>Corrections to EC-GSM-IoT agreed to 45.001 in </a:t>
            </a:r>
            <a:r>
              <a:rPr lang="en-US" dirty="0" smtClean="0">
                <a:solidFill>
                  <a:srgbClr val="0000FF"/>
                </a:solidFill>
              </a:rPr>
              <a:t>R6-160116</a:t>
            </a:r>
            <a:endParaRPr lang="en-US" dirty="0" smtClean="0"/>
          </a:p>
          <a:p>
            <a:r>
              <a:rPr lang="en-US" dirty="0" smtClean="0"/>
              <a:t>Miscellaneous </a:t>
            </a:r>
            <a:r>
              <a:rPr lang="en-US" dirty="0"/>
              <a:t>corrections to EC-GSM-IoT agreed to </a:t>
            </a:r>
            <a:r>
              <a:rPr lang="en-US" dirty="0" smtClean="0"/>
              <a:t>45.002 </a:t>
            </a:r>
            <a:r>
              <a:rPr lang="en-US" dirty="0"/>
              <a:t>in in </a:t>
            </a:r>
            <a:r>
              <a:rPr lang="en-US" dirty="0" smtClean="0">
                <a:solidFill>
                  <a:srgbClr val="0000FF"/>
                </a:solidFill>
              </a:rPr>
              <a:t>R6-160067</a:t>
            </a:r>
          </a:p>
          <a:p>
            <a:r>
              <a:rPr lang="en-US" dirty="0"/>
              <a:t>Corrections to EC-GSM-IoT agreed to 45.002 in </a:t>
            </a:r>
            <a:r>
              <a:rPr lang="en-US" dirty="0" smtClean="0">
                <a:solidFill>
                  <a:srgbClr val="0000FF"/>
                </a:solidFill>
              </a:rPr>
              <a:t>R6-160130</a:t>
            </a:r>
          </a:p>
          <a:p>
            <a:r>
              <a:rPr lang="en-US" dirty="0"/>
              <a:t>Miscellaneous corrections to EC-GSM-IoT agreed to 45.003 in in </a:t>
            </a:r>
            <a:r>
              <a:rPr lang="en-US" dirty="0" smtClean="0">
                <a:solidFill>
                  <a:srgbClr val="0000FF"/>
                </a:solidFill>
              </a:rPr>
              <a:t>R6-160099</a:t>
            </a:r>
          </a:p>
          <a:p>
            <a:r>
              <a:rPr lang="en-US" dirty="0"/>
              <a:t>Miscellaneous corrections to EC-GSM-IoT agreed to </a:t>
            </a:r>
            <a:r>
              <a:rPr lang="en-US" dirty="0" smtClean="0"/>
              <a:t>45.008 </a:t>
            </a:r>
            <a:r>
              <a:rPr lang="en-US" dirty="0"/>
              <a:t>in in </a:t>
            </a:r>
            <a:r>
              <a:rPr lang="en-US" dirty="0" smtClean="0">
                <a:solidFill>
                  <a:srgbClr val="0000FF"/>
                </a:solidFill>
              </a:rPr>
              <a:t>R6-160110</a:t>
            </a:r>
          </a:p>
          <a:p>
            <a:r>
              <a:rPr lang="en-US" dirty="0" smtClean="0"/>
              <a:t>Corrections </a:t>
            </a:r>
            <a:r>
              <a:rPr lang="en-US" dirty="0"/>
              <a:t>to EC-GSM-IoT agreed to </a:t>
            </a:r>
            <a:r>
              <a:rPr lang="en-US" dirty="0" smtClean="0"/>
              <a:t>45.008 </a:t>
            </a:r>
            <a:r>
              <a:rPr lang="en-US" dirty="0"/>
              <a:t>in </a:t>
            </a:r>
            <a:r>
              <a:rPr lang="en-US" dirty="0" smtClean="0">
                <a:solidFill>
                  <a:srgbClr val="0000FF"/>
                </a:solidFill>
              </a:rPr>
              <a:t>R6-160114</a:t>
            </a:r>
          </a:p>
          <a:p>
            <a:r>
              <a:rPr lang="en-US" dirty="0"/>
              <a:t>Corrections to EC-GSM-IoT agreed to </a:t>
            </a:r>
            <a:r>
              <a:rPr lang="en-US" dirty="0" smtClean="0"/>
              <a:t>45.010 </a:t>
            </a:r>
            <a:r>
              <a:rPr lang="en-US" dirty="0"/>
              <a:t>in </a:t>
            </a:r>
            <a:r>
              <a:rPr lang="en-US" dirty="0" smtClean="0">
                <a:solidFill>
                  <a:srgbClr val="0000FF"/>
                </a:solidFill>
              </a:rPr>
              <a:t>R6-160118</a:t>
            </a:r>
            <a:endParaRPr lang="en-US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dirty="0" smtClean="0"/>
              <a:t>5.2.1 EC-GSM-IoT, Radio aspects   (1/2)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55987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5.2.1 EC-GSM-IoT, Radio aspects  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/>
              <a:t>Corrections to EC-GSM-IoT agreed to 45.004 in </a:t>
            </a:r>
            <a:r>
              <a:rPr lang="en-US" dirty="0" smtClean="0">
                <a:solidFill>
                  <a:srgbClr val="0000FF"/>
                </a:solidFill>
              </a:rPr>
              <a:t>R6-160117</a:t>
            </a:r>
          </a:p>
          <a:p>
            <a:r>
              <a:rPr lang="en-US" dirty="0" smtClean="0"/>
              <a:t>Miscellaneous </a:t>
            </a:r>
            <a:r>
              <a:rPr lang="en-US" dirty="0"/>
              <a:t>corrections to </a:t>
            </a:r>
            <a:r>
              <a:rPr lang="en-US" dirty="0" smtClean="0"/>
              <a:t>EC-GSM-IoT agreed to 45.005 in </a:t>
            </a:r>
            <a:r>
              <a:rPr lang="en-US" dirty="0" smtClean="0">
                <a:solidFill>
                  <a:srgbClr val="0000FF"/>
                </a:solidFill>
              </a:rPr>
              <a:t>R6-160134 </a:t>
            </a:r>
          </a:p>
          <a:p>
            <a:r>
              <a:rPr lang="en-US" dirty="0"/>
              <a:t>Corrections to EC-GSM-IoT agreed to </a:t>
            </a:r>
            <a:r>
              <a:rPr lang="en-US" dirty="0" smtClean="0"/>
              <a:t>45.005 </a:t>
            </a:r>
            <a:r>
              <a:rPr lang="en-US" dirty="0"/>
              <a:t>in </a:t>
            </a:r>
            <a:r>
              <a:rPr lang="en-US" dirty="0" smtClean="0">
                <a:solidFill>
                  <a:srgbClr val="0000FF"/>
                </a:solidFill>
              </a:rPr>
              <a:t>R6-160135</a:t>
            </a:r>
          </a:p>
        </p:txBody>
      </p:sp>
    </p:spTree>
    <p:extLst>
      <p:ext uri="{BB962C8B-B14F-4D97-AF65-F5344CB8AC3E}">
        <p14:creationId xmlns:p14="http://schemas.microsoft.com/office/powerpoint/2010/main" val="6429129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de-DE" dirty="0" smtClean="0">
                <a:solidFill>
                  <a:srgbClr val="000000"/>
                </a:solidFill>
              </a:rPr>
              <a:t>MS Rx performance requirements in 45.005 agreed in             </a:t>
            </a:r>
            <a:r>
              <a:rPr lang="de-DE" dirty="0" smtClean="0">
                <a:solidFill>
                  <a:srgbClr val="0000FF"/>
                </a:solidFill>
              </a:rPr>
              <a:t>R6-160082</a:t>
            </a:r>
            <a:endParaRPr lang="en-US" dirty="0">
              <a:solidFill>
                <a:srgbClr val="0000FF"/>
              </a:solidFill>
            </a:endParaRPr>
          </a:p>
          <a:p>
            <a:r>
              <a:rPr lang="de-DE" dirty="0" smtClean="0">
                <a:solidFill>
                  <a:srgbClr val="000000"/>
                </a:solidFill>
              </a:rPr>
              <a:t>BTS </a:t>
            </a:r>
            <a:r>
              <a:rPr lang="de-DE" dirty="0">
                <a:solidFill>
                  <a:srgbClr val="000000"/>
                </a:solidFill>
              </a:rPr>
              <a:t>sensitivity performance in 45.005 agreed in </a:t>
            </a:r>
            <a:r>
              <a:rPr lang="de-DE" dirty="0" smtClean="0">
                <a:solidFill>
                  <a:srgbClr val="0000FF"/>
                </a:solidFill>
              </a:rPr>
              <a:t>R6-160111</a:t>
            </a:r>
          </a:p>
          <a:p>
            <a:r>
              <a:rPr lang="de-DE" dirty="0">
                <a:solidFill>
                  <a:srgbClr val="000000"/>
                </a:solidFill>
              </a:rPr>
              <a:t>BTS </a:t>
            </a:r>
            <a:r>
              <a:rPr lang="de-DE" dirty="0" smtClean="0">
                <a:solidFill>
                  <a:srgbClr val="000000"/>
                </a:solidFill>
              </a:rPr>
              <a:t>interference </a:t>
            </a:r>
            <a:r>
              <a:rPr lang="de-DE" dirty="0">
                <a:solidFill>
                  <a:srgbClr val="000000"/>
                </a:solidFill>
              </a:rPr>
              <a:t>performance in 45.005 agreed in </a:t>
            </a:r>
            <a:r>
              <a:rPr lang="de-DE" dirty="0" smtClean="0">
                <a:solidFill>
                  <a:srgbClr val="0000FF"/>
                </a:solidFill>
              </a:rPr>
              <a:t>R6-160112</a:t>
            </a:r>
            <a:endParaRPr lang="en-US" dirty="0">
              <a:solidFill>
                <a:srgbClr val="0000FF"/>
              </a:solidFill>
            </a:endParaRPr>
          </a:p>
          <a:p>
            <a:r>
              <a:rPr lang="de-DE" dirty="0">
                <a:solidFill>
                  <a:srgbClr val="000000"/>
                </a:solidFill>
              </a:rPr>
              <a:t>BTS </a:t>
            </a:r>
            <a:r>
              <a:rPr lang="de-DE" dirty="0" smtClean="0">
                <a:solidFill>
                  <a:srgbClr val="000000"/>
                </a:solidFill>
              </a:rPr>
              <a:t>sensitivity </a:t>
            </a:r>
            <a:r>
              <a:rPr lang="de-DE" dirty="0">
                <a:solidFill>
                  <a:srgbClr val="000000"/>
                </a:solidFill>
              </a:rPr>
              <a:t>performance </a:t>
            </a:r>
            <a:r>
              <a:rPr lang="de-DE" dirty="0" smtClean="0">
                <a:solidFill>
                  <a:srgbClr val="000000"/>
                </a:solidFill>
              </a:rPr>
              <a:t>for OL-CDMA in </a:t>
            </a:r>
            <a:r>
              <a:rPr lang="de-DE" dirty="0">
                <a:solidFill>
                  <a:srgbClr val="000000"/>
                </a:solidFill>
              </a:rPr>
              <a:t>45.005 agreed in </a:t>
            </a:r>
            <a:r>
              <a:rPr lang="de-DE" dirty="0" smtClean="0">
                <a:solidFill>
                  <a:srgbClr val="0000FF"/>
                </a:solidFill>
              </a:rPr>
              <a:t>R6-160136</a:t>
            </a:r>
          </a:p>
          <a:p>
            <a:r>
              <a:rPr lang="de-DE" dirty="0" smtClean="0"/>
              <a:t>Incremental </a:t>
            </a:r>
            <a:r>
              <a:rPr lang="de-DE" dirty="0"/>
              <a:t>redundancy requirement for </a:t>
            </a:r>
            <a:r>
              <a:rPr lang="de-DE" dirty="0" smtClean="0"/>
              <a:t>EC-GSM-IoT, </a:t>
            </a:r>
            <a:r>
              <a:rPr lang="en-US" dirty="0" smtClean="0">
                <a:solidFill>
                  <a:srgbClr val="0000FF"/>
                </a:solidFill>
              </a:rPr>
              <a:t>R6-160013. </a:t>
            </a:r>
            <a:r>
              <a:rPr lang="en-GB" dirty="0" smtClean="0"/>
              <a:t>CR to 45.005 agreed in </a:t>
            </a:r>
            <a:r>
              <a:rPr lang="en-US" dirty="0" smtClean="0">
                <a:solidFill>
                  <a:srgbClr val="0000FF"/>
                </a:solidFill>
              </a:rPr>
              <a:t>R6-160093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EC-GSM-IoT</a:t>
            </a:r>
            <a:r>
              <a:rPr lang="en-US" dirty="0">
                <a:solidFill>
                  <a:srgbClr val="000000"/>
                </a:solidFill>
              </a:rPr>
              <a:t>, Normalized Coherency Error Requirement for </a:t>
            </a:r>
            <a:r>
              <a:rPr lang="en-US" dirty="0" smtClean="0">
                <a:solidFill>
                  <a:srgbClr val="000000"/>
                </a:solidFill>
              </a:rPr>
              <a:t>MS</a:t>
            </a:r>
            <a:r>
              <a:rPr lang="de-DE" dirty="0" smtClean="0">
                <a:solidFill>
                  <a:srgbClr val="000000"/>
                </a:solidFill>
              </a:rPr>
              <a:t>, </a:t>
            </a:r>
            <a:r>
              <a:rPr lang="en-US" dirty="0" smtClean="0">
                <a:solidFill>
                  <a:srgbClr val="0000FF"/>
                </a:solidFill>
              </a:rPr>
              <a:t>R6-160027. </a:t>
            </a:r>
            <a:r>
              <a:rPr lang="en-GB" dirty="0"/>
              <a:t>CR to 45.005 agreed in </a:t>
            </a:r>
            <a:r>
              <a:rPr lang="en-US" dirty="0" smtClean="0">
                <a:solidFill>
                  <a:srgbClr val="0000FF"/>
                </a:solidFill>
              </a:rPr>
              <a:t>R6-160094</a:t>
            </a:r>
          </a:p>
          <a:p>
            <a:r>
              <a:rPr lang="en-US" dirty="0"/>
              <a:t>Corrections to EC-GSM-IoT agreed to </a:t>
            </a:r>
            <a:r>
              <a:rPr lang="en-US" dirty="0" smtClean="0"/>
              <a:t>51.021 </a:t>
            </a:r>
            <a:r>
              <a:rPr lang="en-US" dirty="0"/>
              <a:t>in </a:t>
            </a:r>
            <a:r>
              <a:rPr lang="en-US" dirty="0" smtClean="0">
                <a:solidFill>
                  <a:srgbClr val="0000FF"/>
                </a:solidFill>
              </a:rPr>
              <a:t>R6-160098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dirty="0" smtClean="0"/>
              <a:t>5.2.2 EC-GSM-IoT, Perf. aspects   (1/1)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51306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380998"/>
            <a:ext cx="8388350" cy="4830763"/>
          </a:xfrm>
        </p:spPr>
        <p:txBody>
          <a:bodyPr/>
          <a:lstStyle/>
          <a:p>
            <a:r>
              <a:rPr lang="en-US" dirty="0"/>
              <a:t>Misc EC-GSM IoT Changes </a:t>
            </a:r>
            <a:r>
              <a:rPr lang="en-US" dirty="0" smtClean="0"/>
              <a:t>agreed to 44.014 in </a:t>
            </a:r>
            <a:r>
              <a:rPr lang="en-US" dirty="0" smtClean="0">
                <a:solidFill>
                  <a:srgbClr val="0000FF"/>
                </a:solidFill>
              </a:rPr>
              <a:t>R6-160056</a:t>
            </a:r>
            <a:r>
              <a:rPr lang="en-US" dirty="0" smtClean="0"/>
              <a:t> </a:t>
            </a:r>
          </a:p>
          <a:p>
            <a:pPr lvl="1"/>
            <a:r>
              <a:rPr lang="de-DE" dirty="0" smtClean="0"/>
              <a:t>Related to test of FUA with SS</a:t>
            </a:r>
            <a:endParaRPr lang="en-US" dirty="0" smtClean="0"/>
          </a:p>
          <a:p>
            <a:r>
              <a:rPr lang="en-US" dirty="0"/>
              <a:t>Misc EC-GSM IoT Changes agreed </a:t>
            </a:r>
            <a:r>
              <a:rPr lang="en-US" dirty="0" smtClean="0"/>
              <a:t>to 44.018 </a:t>
            </a:r>
            <a:r>
              <a:rPr lang="en-US" dirty="0"/>
              <a:t>in in </a:t>
            </a:r>
            <a:r>
              <a:rPr lang="en-US" dirty="0" smtClean="0">
                <a:solidFill>
                  <a:srgbClr val="0000FF"/>
                </a:solidFill>
              </a:rPr>
              <a:t>R6-160100</a:t>
            </a:r>
          </a:p>
          <a:p>
            <a:r>
              <a:rPr lang="en-US" dirty="0" smtClean="0"/>
              <a:t>Misc </a:t>
            </a:r>
            <a:r>
              <a:rPr lang="en-US" dirty="0"/>
              <a:t>EC-GSM IoT Changes</a:t>
            </a:r>
            <a:r>
              <a:rPr lang="en-US" dirty="0" smtClean="0"/>
              <a:t> </a:t>
            </a:r>
            <a:r>
              <a:rPr lang="en-US" dirty="0"/>
              <a:t>agreed to </a:t>
            </a:r>
            <a:r>
              <a:rPr lang="en-US" dirty="0" smtClean="0"/>
              <a:t>44.060 in </a:t>
            </a:r>
            <a:r>
              <a:rPr lang="en-US" dirty="0" smtClean="0">
                <a:solidFill>
                  <a:srgbClr val="0000FF"/>
                </a:solidFill>
              </a:rPr>
              <a:t>R6-160058 </a:t>
            </a:r>
          </a:p>
          <a:p>
            <a:r>
              <a:rPr lang="en-US" dirty="0" smtClean="0"/>
              <a:t>Misc EC-GSM IoT Changes </a:t>
            </a:r>
            <a:r>
              <a:rPr lang="en-US" dirty="0"/>
              <a:t>agreed to </a:t>
            </a:r>
            <a:r>
              <a:rPr lang="en-US" dirty="0" smtClean="0"/>
              <a:t>48.018 </a:t>
            </a:r>
            <a:r>
              <a:rPr lang="en-US" dirty="0"/>
              <a:t>in </a:t>
            </a:r>
            <a:r>
              <a:rPr lang="en-US" dirty="0" smtClean="0">
                <a:solidFill>
                  <a:srgbClr val="0000FF"/>
                </a:solidFill>
              </a:rPr>
              <a:t>R6-160059 </a:t>
            </a:r>
          </a:p>
          <a:p>
            <a:r>
              <a:rPr lang="de-DE" dirty="0" smtClean="0"/>
              <a:t>Miscellaneous Corrections to 44.018 in </a:t>
            </a:r>
            <a:r>
              <a:rPr lang="de-DE" dirty="0" smtClean="0">
                <a:solidFill>
                  <a:srgbClr val="0000FF"/>
                </a:solidFill>
              </a:rPr>
              <a:t>R6-160119</a:t>
            </a:r>
          </a:p>
          <a:p>
            <a:r>
              <a:rPr lang="de-DE" dirty="0"/>
              <a:t>Miscellaneous Corrections to </a:t>
            </a:r>
            <a:r>
              <a:rPr lang="de-DE" dirty="0" smtClean="0"/>
              <a:t>44.060 </a:t>
            </a:r>
            <a:r>
              <a:rPr lang="de-DE" dirty="0"/>
              <a:t>in </a:t>
            </a:r>
            <a:r>
              <a:rPr lang="de-DE" dirty="0" smtClean="0">
                <a:solidFill>
                  <a:srgbClr val="0000FF"/>
                </a:solidFill>
              </a:rPr>
              <a:t>R6-160121</a:t>
            </a:r>
            <a:endParaRPr lang="en-US" dirty="0">
              <a:solidFill>
                <a:srgbClr val="0000FF"/>
              </a:solidFill>
            </a:endParaRPr>
          </a:p>
          <a:p>
            <a:r>
              <a:rPr lang="de-DE" dirty="0"/>
              <a:t>Miscellaneous Corrections to </a:t>
            </a:r>
            <a:r>
              <a:rPr lang="de-DE" dirty="0" smtClean="0"/>
              <a:t>48.018 </a:t>
            </a:r>
            <a:r>
              <a:rPr lang="de-DE" dirty="0"/>
              <a:t>in </a:t>
            </a:r>
            <a:r>
              <a:rPr lang="de-DE" dirty="0" smtClean="0">
                <a:solidFill>
                  <a:srgbClr val="0000FF"/>
                </a:solidFill>
              </a:rPr>
              <a:t>R6-160132</a:t>
            </a:r>
            <a:endParaRPr lang="en-US" dirty="0" smtClean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dirty="0" smtClean="0"/>
              <a:t>5.2.3 EC-GSM-IoT, Prot. aspects   (1/2)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1242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31041</TotalTime>
  <Words>1113</Words>
  <Application>Microsoft Office PowerPoint</Application>
  <PresentationFormat>On-screen Show (4:3)</PresentationFormat>
  <Paragraphs>145</Paragraphs>
  <Slides>25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Times New Roman</vt:lpstr>
      <vt:lpstr>Office Theme</vt:lpstr>
      <vt:lpstr>Worksheet</vt:lpstr>
      <vt:lpstr>R6-160138:  Outcome of TSG RAN WG6 #1</vt:lpstr>
      <vt:lpstr>Document allocation</vt:lpstr>
      <vt:lpstr>3 General Matters</vt:lpstr>
      <vt:lpstr>4 Liaisons / reports from other groups / meetings</vt:lpstr>
      <vt:lpstr>5.1 eDRX_GSM</vt:lpstr>
      <vt:lpstr>5.2.1 EC-GSM-IoT, Radio aspects   (1/2)</vt:lpstr>
      <vt:lpstr>5.2.1 EC-GSM-IoT, Radio aspects   (2/2)</vt:lpstr>
      <vt:lpstr>5.2.2 EC-GSM-IoT, Perf. aspects   (1/1)</vt:lpstr>
      <vt:lpstr>5.2.3 EC-GSM-IoT, Prot. aspects   (1/2)</vt:lpstr>
      <vt:lpstr>5.2.3 EC-GSM-IoT, Prot. aspects   (2/2)</vt:lpstr>
      <vt:lpstr>5.3 CSPS_Coord_GERAN   (1/1)</vt:lpstr>
      <vt:lpstr>5.4 Any other documents related to Rel-13 or earlier features</vt:lpstr>
      <vt:lpstr>6.1 ePOS_GERAN    (1/3)</vt:lpstr>
      <vt:lpstr>6.1 ePOS_GERAN    (2/3)</vt:lpstr>
      <vt:lpstr>6.1 ePOS_GERAN    (3/3)</vt:lpstr>
      <vt:lpstr>6.2 DECOR_GERAN    (1/1)</vt:lpstr>
      <vt:lpstr>6.3 Small technical enhancements and improvements (work item TEI)</vt:lpstr>
      <vt:lpstr>6.4 Downlink MIMO for GERAN (study item DOMIMO)</vt:lpstr>
      <vt:lpstr>6.5 Any other Rel-14 documents </vt:lpstr>
      <vt:lpstr>7 Any other technical work</vt:lpstr>
      <vt:lpstr>9 Work Plan</vt:lpstr>
      <vt:lpstr>8 Letters to other groups</vt:lpstr>
      <vt:lpstr>10 Future meetings</vt:lpstr>
      <vt:lpstr>Annex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Hofmann, Juergen (Nokia - DE/Munich)</cp:lastModifiedBy>
  <cp:revision>1117</cp:revision>
  <dcterms:created xsi:type="dcterms:W3CDTF">2008-08-30T09:32:10Z</dcterms:created>
  <dcterms:modified xsi:type="dcterms:W3CDTF">2016-08-26T10:02:12Z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1697655044</vt:i4>
  </property>
  <property fmtid="{D5CDD505-2E9C-101B-9397-08002B2CF9AE}" pid="3" name="_NewReviewCycle">
    <vt:lpwstr/>
  </property>
  <property fmtid="{D5CDD505-2E9C-101B-9397-08002B2CF9AE}" pid="4" name="_EmailSubject">
    <vt:lpwstr>G1 meeting report</vt:lpwstr>
  </property>
  <property fmtid="{D5CDD505-2E9C-101B-9397-08002B2CF9AE}" pid="5" name="_AuthorEmail">
    <vt:lpwstr>wkreuzer@blackberry.com</vt:lpwstr>
  </property>
  <property fmtid="{D5CDD505-2E9C-101B-9397-08002B2CF9AE}" pid="6" name="_AuthorEmailDisplayName">
    <vt:lpwstr>Werner Kreuzer</vt:lpwstr>
  </property>
</Properties>
</file>