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731" r:id="rId3"/>
    <p:sldId id="750" r:id="rId4"/>
    <p:sldId id="748" r:id="rId5"/>
    <p:sldId id="739" r:id="rId6"/>
    <p:sldId id="749" r:id="rId7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50" autoAdjust="0"/>
    <p:restoredTop sz="92621" autoAdjust="0"/>
  </p:normalViewPr>
  <p:slideViewPr>
    <p:cSldViewPr snapToGrid="0">
      <p:cViewPr varScale="1">
        <p:scale>
          <a:sx n="86" d="100"/>
          <a:sy n="86" d="100"/>
        </p:scale>
        <p:origin x="161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531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8/22/2016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8/22/2016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8248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TSG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RAN WG6#1, Agenda 3.1          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R6-160063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2016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list.etsi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08_Los_Cabos/Docs/S2-150746.zip" TargetMode="External"/><Relationship Id="rId2" Type="http://schemas.openxmlformats.org/officeDocument/2006/relationships/hyperlink" Target="https://portal.3gpp.org/Home.aspx?tbid=373&amp;SubTB=84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TSG RAN WG6 Meeting Organization </a:t>
            </a:r>
            <a:br>
              <a:rPr lang="en-US" sz="3600" b="1" dirty="0" smtClean="0"/>
            </a:br>
            <a:r>
              <a:rPr lang="en-US" sz="3600" b="1" dirty="0" smtClean="0"/>
              <a:t>and Way of Working</a:t>
            </a:r>
            <a:br>
              <a:rPr lang="en-US" sz="3600" b="1" dirty="0" smtClean="0"/>
            </a:br>
            <a:endParaRPr lang="en-GB" sz="2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Juergen Hofmann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sz="2000" dirty="0" smtClean="0">
                <a:latin typeface="Arial" charset="0"/>
              </a:rPr>
              <a:t>Nokia Networks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Meeting Organization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The Meeting is organized as one joint session covering GERAN</a:t>
            </a:r>
          </a:p>
          <a:p>
            <a:pPr lvl="1"/>
            <a:r>
              <a:rPr lang="sv-SE" dirty="0" smtClean="0"/>
              <a:t>Radio aspects</a:t>
            </a:r>
          </a:p>
          <a:p>
            <a:pPr lvl="1"/>
            <a:r>
              <a:rPr lang="sv-SE" dirty="0" smtClean="0"/>
              <a:t>Protocol aspects </a:t>
            </a:r>
          </a:p>
          <a:p>
            <a:pPr lvl="1"/>
            <a:r>
              <a:rPr lang="sv-SE" dirty="0" smtClean="0"/>
              <a:t>Performance aspects</a:t>
            </a:r>
          </a:p>
          <a:p>
            <a:pPr lvl="1"/>
            <a:r>
              <a:rPr lang="sv-SE" dirty="0" smtClean="0"/>
              <a:t>BTS conformance aspects</a:t>
            </a:r>
          </a:p>
          <a:p>
            <a:pPr marL="457200" lvl="1" indent="0">
              <a:buNone/>
            </a:pPr>
            <a:r>
              <a:rPr lang="en-GB" dirty="0" smtClean="0"/>
              <a:t>This setup will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widely avoid the need for joint sessions in case of subgroups,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avoid mutual endorsement of CRs, and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allow Delegates to join other 3GPP meetings if not following all aspects.</a:t>
            </a:r>
          </a:p>
          <a:p>
            <a:pPr marL="457200" lvl="1" indent="0">
              <a:buNone/>
            </a:pP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Meeting Organization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On the first day common matters will be dealt with</a:t>
            </a:r>
          </a:p>
          <a:p>
            <a:pPr lvl="1"/>
            <a:r>
              <a:rPr lang="en-GB" dirty="0"/>
              <a:t>G</a:t>
            </a:r>
            <a:r>
              <a:rPr lang="en-GB" dirty="0" smtClean="0"/>
              <a:t>eneral matters  </a:t>
            </a:r>
          </a:p>
          <a:p>
            <a:pPr lvl="1"/>
            <a:r>
              <a:rPr lang="en-GB" dirty="0"/>
              <a:t>A</a:t>
            </a:r>
            <a:r>
              <a:rPr lang="en-GB" dirty="0" smtClean="0"/>
              <a:t>pproval of last meeting report</a:t>
            </a:r>
          </a:p>
          <a:p>
            <a:pPr lvl="1"/>
            <a:r>
              <a:rPr lang="en-GB" dirty="0" smtClean="0"/>
              <a:t>Incoming liaisons</a:t>
            </a:r>
          </a:p>
          <a:p>
            <a:r>
              <a:rPr lang="en-GB" dirty="0"/>
              <a:t>On the last day common matters will be dealt with</a:t>
            </a:r>
          </a:p>
          <a:p>
            <a:pPr lvl="1"/>
            <a:r>
              <a:rPr lang="en-GB" dirty="0"/>
              <a:t>Work plan progress </a:t>
            </a:r>
          </a:p>
          <a:p>
            <a:pPr lvl="1"/>
            <a:r>
              <a:rPr lang="en-GB" dirty="0"/>
              <a:t>Outcome of the meeting</a:t>
            </a:r>
          </a:p>
          <a:p>
            <a:pPr lvl="1"/>
            <a:r>
              <a:rPr lang="en-GB" dirty="0"/>
              <a:t>Outgoing liaisons</a:t>
            </a:r>
          </a:p>
          <a:p>
            <a:r>
              <a:rPr lang="sv-SE" dirty="0"/>
              <a:t>The Working Group session will treat all incoming documents and then leave time for revisions or offline discussions. </a:t>
            </a:r>
          </a:p>
          <a:p>
            <a:pPr lvl="1"/>
            <a:endParaRPr lang="en-GB" dirty="0" smtClean="0"/>
          </a:p>
          <a:p>
            <a:pPr marL="457200" lvl="1" indent="0">
              <a:buNone/>
            </a:pP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255139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Meeting Organization 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The Leadership will consist of </a:t>
            </a:r>
          </a:p>
          <a:p>
            <a:pPr lvl="1"/>
            <a:r>
              <a:rPr lang="sv-SE" dirty="0" smtClean="0"/>
              <a:t>Chairman</a:t>
            </a:r>
          </a:p>
          <a:p>
            <a:pPr lvl="1"/>
            <a:r>
              <a:rPr lang="sv-SE" dirty="0" smtClean="0"/>
              <a:t>1 or 2 Vice Chairmen</a:t>
            </a:r>
          </a:p>
          <a:p>
            <a:pPr lvl="1"/>
            <a:r>
              <a:rPr lang="sv-SE" dirty="0" smtClean="0"/>
              <a:t>Secretary</a:t>
            </a:r>
            <a:endParaRPr lang="en-GB" dirty="0" smtClean="0"/>
          </a:p>
          <a:p>
            <a:pPr lvl="1"/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18035343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Way of Working (1/2)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dirty="0" smtClean="0"/>
              <a:t>Use of reflectors </a:t>
            </a:r>
          </a:p>
          <a:p>
            <a:pPr marL="355600" indent="0">
              <a:buNone/>
            </a:pPr>
            <a:r>
              <a:rPr lang="de-DE" sz="2000" dirty="0"/>
              <a:t>Two reflectors (exploder lists) are available </a:t>
            </a:r>
            <a:r>
              <a:rPr lang="en-US" sz="2000" dirty="0" smtClean="0"/>
              <a:t>for </a:t>
            </a:r>
            <a:r>
              <a:rPr lang="en-US" sz="2000" dirty="0"/>
              <a:t>this group. </a:t>
            </a:r>
            <a:endParaRPr lang="de-DE" dirty="0" smtClean="0"/>
          </a:p>
          <a:p>
            <a:pPr lvl="1"/>
            <a:r>
              <a:rPr lang="en-US" b="1" dirty="0" smtClean="0"/>
              <a:t>'3GPP_TSG_RAN_WG6@LIST.ETSI.ORG</a:t>
            </a:r>
            <a:r>
              <a:rPr lang="en-US" b="1" dirty="0"/>
              <a:t>'</a:t>
            </a:r>
            <a:r>
              <a:rPr lang="en-US" dirty="0"/>
              <a:t>                         </a:t>
            </a:r>
          </a:p>
          <a:p>
            <a:pPr marL="720725" indent="0">
              <a:buNone/>
            </a:pPr>
            <a:r>
              <a:rPr lang="en-US" sz="2000" dirty="0" smtClean="0"/>
              <a:t>for </a:t>
            </a:r>
            <a:r>
              <a:rPr lang="en-US" sz="2000" dirty="0"/>
              <a:t>main </a:t>
            </a:r>
            <a:r>
              <a:rPr lang="en-US" sz="2000" dirty="0" smtClean="0"/>
              <a:t>communication referring </a:t>
            </a:r>
            <a:r>
              <a:rPr lang="en-US" sz="2000" dirty="0"/>
              <a:t>both to organizational topics and technical topics</a:t>
            </a:r>
            <a:r>
              <a:rPr lang="en-US" sz="2000" dirty="0" smtClean="0"/>
              <a:t>.</a:t>
            </a:r>
            <a:endParaRPr lang="de-DE" dirty="0"/>
          </a:p>
          <a:p>
            <a:pPr lvl="1"/>
            <a:r>
              <a:rPr lang="en-US" b="1" dirty="0" smtClean="0"/>
              <a:t>'3GPP_TSG_RAN_WG6_DRAFTS@LIST.ETSI.ORG</a:t>
            </a:r>
            <a:r>
              <a:rPr lang="en-US" b="1" dirty="0"/>
              <a:t>'</a:t>
            </a:r>
            <a:r>
              <a:rPr lang="en-US" dirty="0"/>
              <a:t>                         </a:t>
            </a:r>
          </a:p>
          <a:p>
            <a:pPr marL="720725" indent="0">
              <a:buNone/>
            </a:pPr>
            <a:r>
              <a:rPr lang="en-US" sz="2000" dirty="0" smtClean="0"/>
              <a:t>for </a:t>
            </a:r>
            <a:r>
              <a:rPr lang="en-US" sz="2000" dirty="0"/>
              <a:t>sending and discussing draft Tdocs before submission </a:t>
            </a:r>
            <a:endParaRPr lang="en-US" sz="2000" dirty="0" smtClean="0"/>
          </a:p>
          <a:p>
            <a:pPr marL="720725" indent="0">
              <a:buNone/>
            </a:pPr>
            <a:r>
              <a:rPr lang="en-US" sz="2000" dirty="0" smtClean="0"/>
              <a:t>Note </a:t>
            </a:r>
            <a:r>
              <a:rPr lang="en-US" sz="2000" dirty="0"/>
              <a:t>3GU is used for Tdoc upload to a meeting.</a:t>
            </a:r>
          </a:p>
          <a:p>
            <a:pPr marL="355600" indent="0">
              <a:buNone/>
            </a:pPr>
            <a:r>
              <a:rPr lang="en-US" sz="2000" dirty="0"/>
              <a:t>Please visit the exploder list area at </a:t>
            </a:r>
            <a:r>
              <a:rPr lang="en-US" sz="2000" u="sng" dirty="0">
                <a:hlinkClick r:id="rId2"/>
              </a:rPr>
              <a:t>list.etsi.org</a:t>
            </a:r>
            <a:r>
              <a:rPr lang="en-US" sz="2000" dirty="0"/>
              <a:t> in order to subscribe to these exploder </a:t>
            </a:r>
            <a:r>
              <a:rPr lang="en-US" sz="2000" dirty="0" smtClean="0"/>
              <a:t>lists in case not yet done.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Way of Working (2/2)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dirty="0" smtClean="0"/>
              <a:t>3GU </a:t>
            </a:r>
            <a:r>
              <a:rPr lang="de-DE" dirty="0"/>
              <a:t>Tdoc submission </a:t>
            </a:r>
          </a:p>
          <a:p>
            <a:pPr lvl="1"/>
            <a:r>
              <a:rPr lang="en-US" dirty="0"/>
              <a:t>Link to RAN WG6#1 in the 3GU Portal:  </a:t>
            </a:r>
          </a:p>
          <a:p>
            <a:pPr marL="720725" lvl="2" indent="0">
              <a:buNone/>
            </a:pPr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portal.3gpp.org/Home.aspx?tbid=373&amp;SubTB=843</a:t>
            </a:r>
            <a:endParaRPr lang="de-DE" dirty="0" smtClean="0"/>
          </a:p>
          <a:p>
            <a:pPr lvl="1"/>
            <a:r>
              <a:rPr lang="en-US" dirty="0" smtClean="0"/>
              <a:t>Link </a:t>
            </a:r>
            <a:r>
              <a:rPr lang="en-US" dirty="0"/>
              <a:t>to RAN WG6#1 in the 3GU Portal:  </a:t>
            </a:r>
          </a:p>
          <a:p>
            <a:pPr marL="720725" lvl="2" indent="0">
              <a:buNone/>
            </a:pP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portal.3gpp.org/Home.aspx?tbid=373&amp;SubTB=843</a:t>
            </a:r>
            <a:endParaRPr lang="de-DE" dirty="0"/>
          </a:p>
          <a:p>
            <a:pPr lvl="1"/>
            <a:r>
              <a:rPr lang="de-DE" dirty="0"/>
              <a:t>Used for reservation and uploading Tdocs (see </a:t>
            </a:r>
            <a:r>
              <a:rPr lang="de-DE" dirty="0">
                <a:hlinkClick r:id="rId3"/>
              </a:rPr>
              <a:t>3GU tutorial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Tdoc reservation ends at submission deadline (Wednesday before meeting at 4 a.m. CEST</a:t>
            </a:r>
            <a:r>
              <a:rPr lang="de-DE" dirty="0" smtClean="0"/>
              <a:t>), </a:t>
            </a:r>
            <a:r>
              <a:rPr lang="en-US" dirty="0"/>
              <a:t>Tdocs submitted thereafter will be marked as </a:t>
            </a:r>
            <a:r>
              <a:rPr lang="en-US" dirty="0" smtClean="0">
                <a:solidFill>
                  <a:srgbClr val="FF0000"/>
                </a:solidFill>
              </a:rPr>
              <a:t>late</a:t>
            </a:r>
            <a:r>
              <a:rPr lang="en-US" dirty="0" smtClean="0"/>
              <a:t>.</a:t>
            </a:r>
            <a:endParaRPr lang="de-DE" dirty="0"/>
          </a:p>
          <a:p>
            <a:pPr lvl="1"/>
            <a:r>
              <a:rPr lang="de-DE" dirty="0" smtClean="0"/>
              <a:t>After the submission deadline no revision of contributions is possible.</a:t>
            </a:r>
          </a:p>
          <a:p>
            <a:r>
              <a:rPr lang="de-DE" dirty="0" smtClean="0"/>
              <a:t>Additional meetings</a:t>
            </a:r>
          </a:p>
          <a:p>
            <a:pPr lvl="1"/>
            <a:r>
              <a:rPr lang="de-DE" dirty="0" smtClean="0"/>
              <a:t>No physical meetings are foreseen. It</a:t>
            </a:r>
            <a:r>
              <a:rPr lang="de-DE" dirty="0"/>
              <a:t> </a:t>
            </a:r>
            <a:r>
              <a:rPr lang="de-DE" dirty="0" smtClean="0"/>
              <a:t>will be covered by electronic meetings, that have informal character</a:t>
            </a:r>
            <a:r>
              <a:rPr lang="de-DE" dirty="0"/>
              <a:t>.</a:t>
            </a:r>
            <a:endParaRPr lang="de-DE" dirty="0" smtClean="0"/>
          </a:p>
          <a:p>
            <a:pPr lvl="1"/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  <a:endParaRPr lang="en-US" dirty="0"/>
          </a:p>
          <a:p>
            <a:pPr marL="720725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76579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30785</TotalTime>
  <Words>185</Words>
  <Application>Microsoft Office PowerPoint</Application>
  <PresentationFormat>On-screen Show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TSG RAN WG6 Meeting Organization  and Way of Working </vt:lpstr>
      <vt:lpstr>Meeting Organization (1/3)</vt:lpstr>
      <vt:lpstr>Meeting Organization (2/3)</vt:lpstr>
      <vt:lpstr>Meeting Organization (3/3)</vt:lpstr>
      <vt:lpstr>Way of Working (1/2) </vt:lpstr>
      <vt:lpstr>Way of Working (2/2)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Hofmann, Juergen (Nokia - DE/Munich)</cp:lastModifiedBy>
  <cp:revision>1091</cp:revision>
  <dcterms:created xsi:type="dcterms:W3CDTF">2008-08-30T09:32:10Z</dcterms:created>
  <dcterms:modified xsi:type="dcterms:W3CDTF">2016-08-22T10:55:11Z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