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8" r:id="rId5"/>
    <p:sldId id="266" r:id="rId6"/>
    <p:sldId id="265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905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GB" b="1" dirty="0"/>
              <a:t>Reno, Nevada, USA</a:t>
            </a:r>
            <a:r>
              <a:rPr lang="en-US" b="1" dirty="0"/>
              <a:t>, 18 – 22 November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R5-198302</a:t>
            </a:r>
            <a:r>
              <a:rPr lang="fr-FR" b="1" dirty="0">
                <a:solidFill>
                  <a:srgbClr val="00B050"/>
                </a:solidFill>
              </a:rPr>
              <a:t>r2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Telecom Italia, Orange, Vodafone, Apple, Qualcomm, Ericsson, NTT DOCOMO, AT&amp;T,</a:t>
            </a:r>
          </a:p>
          <a:p>
            <a:r>
              <a:rPr lang="en-US" dirty="0">
                <a:solidFill>
                  <a:srgbClr val="00B050"/>
                </a:solidFill>
              </a:rPr>
              <a:t> China Unicom, China telecom, CMCC, Verizon, T-Mobile US, KDDI</a:t>
            </a:r>
            <a:r>
              <a:rPr lang="en-GB" dirty="0">
                <a:solidFill>
                  <a:srgbClr val="00B050"/>
                </a:solidFill>
              </a:rPr>
              <a:t>, Samsung</a:t>
            </a:r>
            <a:endParaRPr lang="en-GB" noProof="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</a:p>
          <a:p>
            <a:r>
              <a:rPr lang="en-US" dirty="0"/>
              <a:t>At RAN5#83 Agreed SEM MUs and TTs </a:t>
            </a:r>
            <a:r>
              <a:rPr lang="en-GB" dirty="0"/>
              <a:t>(R5-195159, R5-195158)</a:t>
            </a:r>
            <a:endParaRPr lang="en-US" dirty="0"/>
          </a:p>
          <a:p>
            <a:r>
              <a:rPr lang="en-US" dirty="0"/>
              <a:t>At RAN5#84 </a:t>
            </a:r>
            <a:r>
              <a:rPr lang="en-GB" dirty="0"/>
              <a:t>Quiet Zone sizes and MU changes (R5-197498, R5-197505, R5-197501) and new CA TCs</a:t>
            </a: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TT WF </a:t>
            </a:r>
            <a:r>
              <a:rPr lang="en-GB" dirty="0">
                <a:solidFill>
                  <a:srgbClr val="FF0000"/>
                </a:solidFill>
              </a:rPr>
              <a:t>RAN5#81 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/>
              <a:t>TT</a:t>
            </a:r>
            <a:r>
              <a:rPr lang="en-US" sz="1400" baseline="-25000" dirty="0"/>
              <a:t>UL CA</a:t>
            </a:r>
            <a:r>
              <a:rPr lang="en-US" sz="1400" dirty="0"/>
              <a:t> = TT</a:t>
            </a:r>
            <a:r>
              <a:rPr lang="en-US" sz="1400" baseline="-25000" dirty="0"/>
              <a:t>SINGLE for CA</a:t>
            </a:r>
            <a:r>
              <a:rPr lang="en-US" sz="1400" dirty="0"/>
              <a:t> configuration that aggregated BW ≤ 400MHz (agreed in R5-195150) for Intra-band contiguous CA and Priority 1, 2 transmit test cases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9C19F-6404-4E75-A939-3CC1ABA2C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FR2 TT WF Update at RAN5#85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1076E-B3E4-4039-ABCE-C324CB17D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>
                <a:solidFill>
                  <a:srgbClr val="00B050"/>
                </a:solidFill>
              </a:rPr>
              <a:t>The RAN5#81 WF have been revised (R5-199353r2)</a:t>
            </a:r>
          </a:p>
          <a:p>
            <a:r>
              <a:rPr lang="en-GB" dirty="0">
                <a:solidFill>
                  <a:srgbClr val="00B050"/>
                </a:solidFill>
              </a:rPr>
              <a:t>The following TTs have been updated in the attached spreadsheet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Min Peak EIRP: TT=0.6MU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Max TRP: TT=0.6MU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Reference Sensitivity: TT=0.45MU</a:t>
            </a:r>
          </a:p>
          <a:p>
            <a:r>
              <a:rPr lang="en-GB" dirty="0">
                <a:solidFill>
                  <a:srgbClr val="00B050"/>
                </a:solidFill>
              </a:rPr>
              <a:t>the following have been added in the attached spreadsheet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EIRP Spherical Coverage: </a:t>
            </a:r>
            <a:r>
              <a:rPr lang="en-US" dirty="0">
                <a:solidFill>
                  <a:srgbClr val="00B050"/>
                </a:solidFill>
              </a:rPr>
              <a:t>TT=[0.6]MU</a:t>
            </a:r>
            <a:endParaRPr lang="en-GB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EIS Spherical Coverage: TT=[0.45]MU</a:t>
            </a:r>
          </a:p>
          <a:p>
            <a:pPr lvl="1"/>
            <a:r>
              <a:rPr lang="fr-FR" dirty="0" err="1">
                <a:solidFill>
                  <a:srgbClr val="00B050"/>
                </a:solidFill>
              </a:rPr>
              <a:t>bracket</a:t>
            </a:r>
            <a:r>
              <a:rPr lang="fr-FR" dirty="0">
                <a:solidFill>
                  <a:srgbClr val="00B050"/>
                </a:solidFill>
              </a:rPr>
              <a:t> for TT </a:t>
            </a:r>
            <a:r>
              <a:rPr lang="fr-FR" dirty="0" err="1">
                <a:solidFill>
                  <a:srgbClr val="00B050"/>
                </a:solidFill>
              </a:rPr>
              <a:t>will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dirty="0" err="1">
                <a:solidFill>
                  <a:srgbClr val="00B050"/>
                </a:solidFill>
              </a:rPr>
              <a:t>be</a:t>
            </a:r>
            <a:r>
              <a:rPr lang="fr-FR" dirty="0">
                <a:solidFill>
                  <a:srgbClr val="00B050"/>
                </a:solidFill>
              </a:rPr>
              <a:t> </a:t>
            </a:r>
            <a:r>
              <a:rPr lang="fr-FR" dirty="0" err="1">
                <a:solidFill>
                  <a:srgbClr val="00B050"/>
                </a:solidFill>
              </a:rPr>
              <a:t>removed</a:t>
            </a:r>
            <a:r>
              <a:rPr lang="fr-FR" dirty="0">
                <a:solidFill>
                  <a:srgbClr val="00B050"/>
                </a:solidFill>
              </a:rPr>
              <a:t> </a:t>
            </a:r>
            <a:r>
              <a:rPr lang="fr-FR" b="1" dirty="0" err="1">
                <a:solidFill>
                  <a:srgbClr val="00B050"/>
                </a:solidFill>
              </a:rPr>
              <a:t>after</a:t>
            </a:r>
            <a:r>
              <a:rPr lang="fr-FR" b="1" dirty="0">
                <a:solidFill>
                  <a:srgbClr val="00B050"/>
                </a:solidFill>
              </a:rPr>
              <a:t> MU </a:t>
            </a:r>
            <a:r>
              <a:rPr lang="fr-FR" b="1" dirty="0" err="1">
                <a:solidFill>
                  <a:srgbClr val="00B050"/>
                </a:solidFill>
              </a:rPr>
              <a:t>is</a:t>
            </a:r>
            <a:r>
              <a:rPr lang="fr-FR" b="1" dirty="0">
                <a:solidFill>
                  <a:srgbClr val="00B050"/>
                </a:solidFill>
              </a:rPr>
              <a:t> </a:t>
            </a:r>
            <a:r>
              <a:rPr lang="fr-FR" b="1" dirty="0" err="1">
                <a:solidFill>
                  <a:srgbClr val="00B050"/>
                </a:solidFill>
              </a:rPr>
              <a:t>finalized</a:t>
            </a:r>
            <a:endParaRPr lang="en-GB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This TT way forward is applicable for NTC only</a:t>
            </a:r>
            <a:endParaRPr lang="en-GB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784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A2033-FDBE-4036-86F6-04D20B542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FF0000"/>
                </a:solidFill>
              </a:rPr>
              <a:t>TT and systematic error agreement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29CED-EF70-4CA1-80E0-5F5AB1187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77500" lnSpcReduction="20000"/>
          </a:bodyPr>
          <a:lstStyle/>
          <a:p>
            <a:r>
              <a:rPr lang="sv-SE" dirty="0">
                <a:solidFill>
                  <a:srgbClr val="FF0000"/>
                </a:solidFill>
              </a:rPr>
              <a:t>MTSU in Annex F.1 is defined for two purposes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>
                <a:solidFill>
                  <a:srgbClr val="FF0000"/>
                </a:solidFill>
              </a:rPr>
              <a:t>Requirements on test system </a:t>
            </a:r>
          </a:p>
          <a:p>
            <a:pPr marL="971550" lvl="1" indent="-514350">
              <a:buFont typeface="+mj-lt"/>
              <a:buAutoNum type="arabicPeriod"/>
            </a:pPr>
            <a:r>
              <a:rPr lang="sv-SE" dirty="0">
                <a:solidFill>
                  <a:srgbClr val="FF0000"/>
                </a:solidFill>
              </a:rPr>
              <a:t>Basis for calculating TT</a:t>
            </a:r>
          </a:p>
          <a:p>
            <a:r>
              <a:rPr lang="sv-SE" dirty="0">
                <a:solidFill>
                  <a:srgbClr val="FF0000"/>
                </a:solidFill>
              </a:rPr>
              <a:t>With regard of bullet 1 above, MTSU defined in Annex F.1 will be a symmetric value regardless of whether there exist systematic errors or not (observation 1 in R5-198446r1)</a:t>
            </a:r>
          </a:p>
          <a:p>
            <a:r>
              <a:rPr lang="sv-SE" dirty="0">
                <a:solidFill>
                  <a:srgbClr val="FF0000"/>
                </a:solidFill>
              </a:rPr>
              <a:t>For derivation of TT (Annex F.3) it is agreed that systematic errors in MTSU do not always have a negative effect on the UE fail rate. In such a case it should not be included in the TT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This is valid for </a:t>
            </a:r>
            <a:r>
              <a:rPr lang="sv-SE" dirty="0">
                <a:solidFill>
                  <a:srgbClr val="00B050"/>
                </a:solidFill>
              </a:rPr>
              <a:t>for Min Paek EIRP and EIRP Spherical Coverage</a:t>
            </a:r>
            <a:endParaRPr lang="sv-SE" dirty="0">
              <a:solidFill>
                <a:srgbClr val="FF0000"/>
              </a:solidFill>
            </a:endParaRPr>
          </a:p>
          <a:p>
            <a:pPr lvl="2"/>
            <a:r>
              <a:rPr lang="sv-SE" dirty="0">
                <a:solidFill>
                  <a:srgbClr val="FF0000"/>
                </a:solidFill>
              </a:rPr>
              <a:t>Annex F.1 MTSU = +/-X dB (including systematic error of Y dB due to noise)</a:t>
            </a:r>
          </a:p>
          <a:p>
            <a:pPr lvl="2"/>
            <a:r>
              <a:rPr lang="sv-SE" dirty="0">
                <a:solidFill>
                  <a:srgbClr val="FF0000"/>
                </a:solidFill>
              </a:rPr>
              <a:t>Annex F.3 TT: Calculated using MTSU but substracting influence of noise: TT = (TT ratio) * (X- Y)</a:t>
            </a:r>
          </a:p>
          <a:p>
            <a:pPr lvl="3"/>
            <a:endParaRPr lang="sv-SE" dirty="0"/>
          </a:p>
          <a:p>
            <a:pPr lvl="2"/>
            <a:endParaRPr lang="sv-SE" dirty="0"/>
          </a:p>
          <a:p>
            <a:pPr lvl="2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74438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dirty="0"/>
              <a:t>FR2 TT After RAN5#84</a:t>
            </a:r>
          </a:p>
          <a:p>
            <a:pPr lvl="1"/>
            <a:r>
              <a:rPr lang="en-GB" dirty="0"/>
              <a:t>Quiet Zone sizes and MU changes (R5-197498, R5-197505, R5-197501)</a:t>
            </a:r>
          </a:p>
          <a:p>
            <a:pPr lvl="1"/>
            <a:r>
              <a:rPr lang="en-GB" dirty="0"/>
              <a:t>New TCs:</a:t>
            </a:r>
          </a:p>
          <a:p>
            <a:pPr lvl="2"/>
            <a:r>
              <a:rPr lang="en-GB" dirty="0"/>
              <a:t>Additional Spurious emission</a:t>
            </a:r>
          </a:p>
          <a:p>
            <a:pPr lvl="2"/>
            <a:r>
              <a:rPr lang="en-GB" dirty="0"/>
              <a:t>New CA TCs</a:t>
            </a:r>
          </a:p>
          <a:p>
            <a:r>
              <a:rPr lang="en-GB" dirty="0">
                <a:solidFill>
                  <a:srgbClr val="00B050"/>
                </a:solidFill>
              </a:rPr>
              <a:t>FR2 TT After RAN5#85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Spherical coverage MU (R5-198456)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New TT WF (R5-199353r2)</a:t>
            </a:r>
          </a:p>
          <a:p>
            <a:pPr marL="0" indent="0">
              <a:buNone/>
            </a:pPr>
            <a:endParaRPr lang="en-US" dirty="0"/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pPr lvl="2"/>
            <a:endParaRPr lang="en-GB" dirty="0"/>
          </a:p>
          <a:p>
            <a:pPr lvl="3"/>
            <a:endParaRPr lang="en-GB" dirty="0"/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803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6737</TotalTime>
  <Words>765</Words>
  <Application>Microsoft Office PowerPoint</Application>
  <PresentationFormat>On-screen Show (4:3)</PresentationFormat>
  <Paragraphs>76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TT WF RAN5#81 </vt:lpstr>
      <vt:lpstr>FR2 TT WF Update at RAN5#85</vt:lpstr>
      <vt:lpstr>TT and systematic error agreement 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260</cp:revision>
  <dcterms:created xsi:type="dcterms:W3CDTF">2018-05-23T08:39:00Z</dcterms:created>
  <dcterms:modified xsi:type="dcterms:W3CDTF">2019-11-22T03:56:28Z</dcterms:modified>
</cp:coreProperties>
</file>