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7">
  <p:sldMasterIdLst>
    <p:sldMasterId id="2147483648" r:id="rId1"/>
  </p:sldMasterIdLst>
  <p:notesMasterIdLst>
    <p:notesMasterId r:id="rId10"/>
  </p:notesMasterIdLst>
  <p:sldIdLst>
    <p:sldId id="290" r:id="rId2"/>
    <p:sldId id="360" r:id="rId3"/>
    <p:sldId id="362" r:id="rId4"/>
    <p:sldId id="367" r:id="rId5"/>
    <p:sldId id="359" r:id="rId6"/>
    <p:sldId id="370" r:id="rId7"/>
    <p:sldId id="368" r:id="rId8"/>
    <p:sldId id="293" r:id="rId9"/>
  </p:sldIdLst>
  <p:sldSz cx="12190413" cy="6859588"/>
  <p:notesSz cx="6858000" cy="9144000"/>
  <p:custDataLst>
    <p:tags r:id="rId11"/>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15" autoAdjust="0"/>
    <p:restoredTop sz="74516" autoAdjust="0"/>
  </p:normalViewPr>
  <p:slideViewPr>
    <p:cSldViewPr snapToGrid="0">
      <p:cViewPr varScale="1">
        <p:scale>
          <a:sx n="52" d="100"/>
          <a:sy n="52" d="100"/>
        </p:scale>
        <p:origin x="1316" y="52"/>
      </p:cViewPr>
      <p:guideLst>
        <p:guide orient="horz" pos="2186"/>
        <p:guide pos="382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2025/11/21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15419105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3469193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934594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256528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497726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2004438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586613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2488948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11/21/2025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11/21/2025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Discussion on test frequency simplification for inter-band CA and DC band combinations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 Huawei</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#109</a:t>
            </a:r>
            <a:r>
              <a:rPr lang="en-US" altLang="en-GB" sz="2400" b="1" dirty="0" smtClean="0"/>
              <a:t>   </a:t>
            </a:r>
            <a:r>
              <a:rPr lang="en-US" sz="2400" kern="0" dirty="0" smtClean="0"/>
              <a:t> 						            </a:t>
            </a:r>
            <a:r>
              <a:rPr lang="en-US" sz="2400" b="1" dirty="0" smtClean="0"/>
              <a:t>R5-256701</a:t>
            </a:r>
            <a:endParaRPr lang="en-US" sz="2400" b="1" dirty="0" smtClean="0">
              <a:solidFill>
                <a:srgbClr val="0070C0"/>
              </a:solidFill>
              <a:highlight>
                <a:srgbClr val="FFFF00"/>
              </a:highlight>
            </a:endParaRPr>
          </a:p>
          <a:p>
            <a:pPr>
              <a:lnSpc>
                <a:spcPct val="100000"/>
              </a:lnSpc>
              <a:defRPr/>
            </a:pPr>
            <a:r>
              <a:rPr lang="en-US" altLang="zh-CN" sz="2400" b="1" dirty="0" smtClean="0"/>
              <a:t>Dallas</a:t>
            </a:r>
            <a:r>
              <a:rPr lang="en-GB" altLang="zh-CN" sz="2400" b="1" dirty="0" smtClean="0"/>
              <a:t>, US, November 17</a:t>
            </a:r>
            <a:r>
              <a:rPr lang="en-US" altLang="en-GB" sz="2400" b="1" dirty="0" smtClean="0"/>
              <a:t>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81280" y="628391"/>
            <a:ext cx="12109133" cy="4169410"/>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test frequencies are specified for bands and band </a:t>
            </a:r>
            <a:r>
              <a:rPr lang="en-US" altLang="zh-CN" sz="2000" dirty="0">
                <a:solidFill>
                  <a:prstClr val="black"/>
                </a:solidFill>
                <a:latin typeface="Calibri" panose="020F0502020204030204"/>
                <a:sym typeface="+mn-ea"/>
              </a:rPr>
              <a:t>combinations.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For inter-band CA configurations, the test frequencies are specified by NR CA downlink / uplink configuration component bands / band combinations and applicable for protocol testing. The single component band and intra-band CA test frequencies can be further referred to the related test frequency tables in the spec. For example, for three bands inter-band CA_n1A-n3A-n78A,  the test frequencies can be shown as below, in which the reference test frequencies for n1, n3 and n78 are further specified in </a:t>
            </a:r>
            <a:r>
              <a:rPr lang="en-US" altLang="zh-CN" sz="2000" dirty="0">
                <a:solidFill>
                  <a:prstClr val="black"/>
                </a:solidFill>
                <a:latin typeface="Calibri" panose="020F0502020204030204"/>
                <a:sym typeface="+mn-ea"/>
              </a:rPr>
              <a:t>clause </a:t>
            </a:r>
            <a:r>
              <a:rPr lang="en-GB" altLang="zh-CN" sz="2000" dirty="0" smtClean="0">
                <a:solidFill>
                  <a:prstClr val="black"/>
                </a:solidFill>
                <a:latin typeface="Calibri" panose="020F0502020204030204"/>
              </a:rPr>
              <a:t>4.3.1.1.1.1/3/78 respectively</a:t>
            </a:r>
            <a:r>
              <a:rPr lang="en-US" altLang="zh-CN" sz="2000" dirty="0" smtClean="0">
                <a:solidFill>
                  <a:prstClr val="black"/>
                </a:solidFill>
                <a:latin typeface="Calibri" panose="020F0502020204030204"/>
                <a:sym typeface="+mn-ea"/>
              </a:rPr>
              <a:t>. However, it can also be seen that in Table 4.3.1.1.2.2-1 most cases have similar test frequencies for </a:t>
            </a:r>
            <a:r>
              <a:rPr lang="en-US" altLang="zh-CN" sz="2000" dirty="0" err="1" smtClean="0">
                <a:solidFill>
                  <a:prstClr val="black"/>
                </a:solidFill>
                <a:latin typeface="Calibri" panose="020F0502020204030204"/>
                <a:sym typeface="+mn-ea"/>
              </a:rPr>
              <a:t>CA_nXA-nYA-nZA</a:t>
            </a:r>
            <a:r>
              <a:rPr lang="en-US" altLang="zh-CN" sz="2000" dirty="0" smtClean="0">
                <a:solidFill>
                  <a:prstClr val="black"/>
                </a:solidFill>
                <a:latin typeface="Calibri" panose="020F0502020204030204"/>
                <a:sym typeface="+mn-ea"/>
              </a:rPr>
              <a:t> with similar downlink and uplink configurations.</a:t>
            </a: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pic>
        <p:nvPicPr>
          <p:cNvPr id="4" name="图片 3"/>
          <p:cNvPicPr>
            <a:picLocks noChangeAspect="1"/>
          </p:cNvPicPr>
          <p:nvPr/>
        </p:nvPicPr>
        <p:blipFill>
          <a:blip r:embed="rId4"/>
          <a:stretch>
            <a:fillRect/>
          </a:stretch>
        </p:blipFill>
        <p:spPr>
          <a:xfrm>
            <a:off x="294125" y="3235691"/>
            <a:ext cx="6434216" cy="1771248"/>
          </a:xfrm>
          <a:prstGeom prst="rect">
            <a:avLst/>
          </a:prstGeom>
        </p:spPr>
      </p:pic>
      <p:sp>
        <p:nvSpPr>
          <p:cNvPr id="5" name="矩形 4"/>
          <p:cNvSpPr/>
          <p:nvPr/>
        </p:nvSpPr>
        <p:spPr>
          <a:xfrm>
            <a:off x="352743" y="5105147"/>
            <a:ext cx="11397841" cy="1277273"/>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1</a:t>
            </a:r>
            <a:r>
              <a:rPr lang="en-US" altLang="zh-CN" dirty="0">
                <a:solidFill>
                  <a:prstClr val="black"/>
                </a:solidFill>
                <a:latin typeface="Calibri" panose="020F0502020204030204"/>
                <a:sym typeface="+mn-ea"/>
              </a:rPr>
              <a:t>  </a:t>
            </a:r>
            <a:r>
              <a:rPr lang="en-US" altLang="zh-CN" dirty="0" smtClean="0">
                <a:solidFill>
                  <a:prstClr val="black"/>
                </a:solidFill>
                <a:latin typeface="Calibri" panose="020F0502020204030204"/>
                <a:sym typeface="+mn-ea"/>
              </a:rPr>
              <a:t>In TS 38.508-1, test frequencies for inter-band NR CA band combinations are specified by </a:t>
            </a:r>
            <a:r>
              <a:rPr lang="en-US" altLang="zh-CN" dirty="0">
                <a:solidFill>
                  <a:prstClr val="black"/>
                </a:solidFill>
                <a:latin typeface="Calibri" panose="020F0502020204030204"/>
                <a:sym typeface="+mn-ea"/>
              </a:rPr>
              <a:t>NR CA downlink / uplink configuration component bands / band combinations and applicable for protocol testing. </a:t>
            </a:r>
            <a:endParaRPr lang="en-US" altLang="zh-CN" dirty="0" smtClean="0">
              <a:solidFill>
                <a:prstClr val="black"/>
              </a:solidFill>
              <a:latin typeface="Calibri" panose="020F0502020204030204"/>
              <a:sym typeface="+mn-ea"/>
            </a:endParaRPr>
          </a:p>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2</a:t>
            </a:r>
            <a:r>
              <a:rPr lang="en-US" altLang="zh-CN" dirty="0" smtClean="0">
                <a:solidFill>
                  <a:prstClr val="black"/>
                </a:solidFill>
                <a:latin typeface="Calibri" panose="020F0502020204030204"/>
                <a:sym typeface="+mn-ea"/>
              </a:rPr>
              <a:t>  All “Applicable for protocol testing” are “no” for inter-band NR CA/DC with three or more bands,  “no” for EN-DC within FR1 with four or more bands, “no” for EN-DC including FR2 with three or more bands.</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5"/>
          <a:stretch>
            <a:fillRect/>
          </a:stretch>
        </p:blipFill>
        <p:spPr>
          <a:xfrm>
            <a:off x="6941185" y="2937195"/>
            <a:ext cx="4951095" cy="2058035"/>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153735" y="835566"/>
            <a:ext cx="11965558" cy="3862596"/>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many typos are found in the test frequency tables for inter-band CA due to the redundant contents. </a:t>
            </a: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CA_n8A-n78(2A)</a:t>
            </a:r>
          </a:p>
          <a:p>
            <a:pPr>
              <a:spcBef>
                <a:spcPts val="0"/>
              </a:spcBef>
              <a:spcAft>
                <a:spcPts val="600"/>
              </a:spcAft>
            </a:pPr>
            <a:r>
              <a:rPr lang="en-US" altLang="zh-CN" sz="2000" dirty="0" smtClean="0">
                <a:solidFill>
                  <a:prstClr val="black"/>
                </a:solidFill>
                <a:latin typeface="Calibri" panose="020F0502020204030204"/>
                <a:sym typeface="+mn-ea"/>
              </a:rPr>
              <a:t>                              (TS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CA_n29A-n66B</a:t>
            </a:r>
            <a:endParaRPr lang="en-US" altLang="zh-CN" sz="2000" dirty="0">
              <a:solidFill>
                <a:prstClr val="black"/>
              </a:solidFill>
              <a:latin typeface="Calibri" panose="020F0502020204030204"/>
              <a:sym typeface="+mn-ea"/>
            </a:endParaRPr>
          </a:p>
          <a:p>
            <a:pPr>
              <a:spcBef>
                <a:spcPts val="0"/>
              </a:spcBef>
              <a:spcAft>
                <a:spcPts val="600"/>
              </a:spcAft>
            </a:pP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sp>
        <p:nvSpPr>
          <p:cNvPr id="5" name="矩形 4"/>
          <p:cNvSpPr/>
          <p:nvPr/>
        </p:nvSpPr>
        <p:spPr>
          <a:xfrm>
            <a:off x="300673" y="5645883"/>
            <a:ext cx="1119111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3</a:t>
            </a:r>
            <a:r>
              <a:rPr lang="en-US" altLang="zh-CN" dirty="0" smtClean="0">
                <a:solidFill>
                  <a:prstClr val="black"/>
                </a:solidFill>
                <a:latin typeface="Calibri" panose="020F0502020204030204"/>
                <a:sym typeface="+mn-ea"/>
              </a:rPr>
              <a:t>  In TS 38.508-1, there are many typos in the test frequency tables due to the redundant contents are collected in different specs and different tables.</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4"/>
          <a:stretch>
            <a:fillRect/>
          </a:stretch>
        </p:blipFill>
        <p:spPr>
          <a:xfrm>
            <a:off x="300673" y="2000551"/>
            <a:ext cx="5295754" cy="1018019"/>
          </a:xfrm>
          <a:prstGeom prst="rect">
            <a:avLst/>
          </a:prstGeom>
        </p:spPr>
      </p:pic>
      <p:pic>
        <p:nvPicPr>
          <p:cNvPr id="6" name="图片 5"/>
          <p:cNvPicPr>
            <a:picLocks noChangeAspect="1"/>
          </p:cNvPicPr>
          <p:nvPr/>
        </p:nvPicPr>
        <p:blipFill>
          <a:blip r:embed="rId5"/>
          <a:stretch>
            <a:fillRect/>
          </a:stretch>
        </p:blipFill>
        <p:spPr>
          <a:xfrm>
            <a:off x="5801846" y="2073062"/>
            <a:ext cx="6183148" cy="746553"/>
          </a:xfrm>
          <a:prstGeom prst="rect">
            <a:avLst/>
          </a:prstGeom>
        </p:spPr>
      </p:pic>
      <p:pic>
        <p:nvPicPr>
          <p:cNvPr id="7" name="图片 6"/>
          <p:cNvPicPr>
            <a:picLocks noChangeAspect="1"/>
          </p:cNvPicPr>
          <p:nvPr/>
        </p:nvPicPr>
        <p:blipFill>
          <a:blip r:embed="rId6"/>
          <a:stretch>
            <a:fillRect/>
          </a:stretch>
        </p:blipFill>
        <p:spPr>
          <a:xfrm>
            <a:off x="300673" y="3915567"/>
            <a:ext cx="5338554" cy="1602083"/>
          </a:xfrm>
          <a:prstGeom prst="rect">
            <a:avLst/>
          </a:prstGeom>
        </p:spPr>
      </p:pic>
      <p:pic>
        <p:nvPicPr>
          <p:cNvPr id="8" name="图片 7"/>
          <p:cNvPicPr>
            <a:picLocks noChangeAspect="1"/>
          </p:cNvPicPr>
          <p:nvPr/>
        </p:nvPicPr>
        <p:blipFill>
          <a:blip r:embed="rId7"/>
          <a:stretch>
            <a:fillRect/>
          </a:stretch>
        </p:blipFill>
        <p:spPr>
          <a:xfrm>
            <a:off x="5883583" y="3968170"/>
            <a:ext cx="6040466" cy="1426790"/>
          </a:xfrm>
          <a:prstGeom prst="rect">
            <a:avLst/>
          </a:prstGeom>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00673" y="727710"/>
            <a:ext cx="11889740" cy="5709255"/>
          </a:xfrm>
          <a:prstGeom prst="rect">
            <a:avLst/>
          </a:prstGeom>
          <a:noFill/>
        </p:spPr>
        <p:txBody>
          <a:bodyPr wrap="square" rtlCol="0" anchor="t">
            <a:spAutoFit/>
          </a:bodyPr>
          <a:lstStyle/>
          <a:p>
            <a:pPr>
              <a:spcBef>
                <a:spcPts val="0"/>
              </a:spcBef>
              <a:spcAft>
                <a:spcPts val="600"/>
              </a:spcAft>
            </a:pPr>
            <a:r>
              <a:rPr lang="en-US" altLang="en-GB" sz="2000" dirty="0" smtClean="0">
                <a:latin typeface="Calibri" panose="020F0502020204030204"/>
              </a:rPr>
              <a:t>However, it is also noted that the test frequency tables for inter-band CA/DC band combinations are also essential in signalling as they specify which combinations are applicable and are used for the TTCN implementation. There are some concerns for signalling test if the explicit CA, NR-DC and EN-DC combinations are lost. To simplify the test frequency tables, it is suggested to </a:t>
            </a:r>
          </a:p>
          <a:p>
            <a:pPr marL="457200" indent="-457200">
              <a:spcBef>
                <a:spcPts val="0"/>
              </a:spcBef>
              <a:spcAft>
                <a:spcPts val="600"/>
              </a:spcAft>
              <a:buAutoNum type="arabicParenBoth"/>
            </a:pPr>
            <a:r>
              <a:rPr lang="en-US" altLang="en-GB" sz="2000" dirty="0" smtClean="0">
                <a:latin typeface="Calibri" panose="020F0502020204030204"/>
              </a:rPr>
              <a:t>Keep all combinations with the “Applicable for protocol testing” = “Yes”.</a:t>
            </a:r>
          </a:p>
          <a:p>
            <a:pPr marL="457200" indent="-457200">
              <a:spcBef>
                <a:spcPts val="0"/>
              </a:spcBef>
              <a:spcAft>
                <a:spcPts val="600"/>
              </a:spcAft>
              <a:buFontTx/>
              <a:buAutoNum type="arabicParenBoth"/>
            </a:pPr>
            <a:r>
              <a:rPr lang="en-GB" altLang="zh-CN" sz="2000" dirty="0" smtClean="0">
                <a:latin typeface="Calibri" panose="020F0502020204030204"/>
              </a:rPr>
              <a:t>For </a:t>
            </a:r>
            <a:r>
              <a:rPr lang="en-GB" altLang="zh-CN" sz="2000" dirty="0">
                <a:latin typeface="Calibri" panose="020F0502020204030204"/>
              </a:rPr>
              <a:t>configurations with “Applicable for protocol testing” having values “No”, the general rule for deciding test frequencies apply if no explicit value defined. The inter-band CA configurations are represented by symbolic CA configurations using </a:t>
            </a:r>
            <a:r>
              <a:rPr lang="en-GB" altLang="zh-CN" sz="2000" dirty="0" err="1">
                <a:latin typeface="Calibri" panose="020F0502020204030204"/>
              </a:rPr>
              <a:t>nX</a:t>
            </a:r>
            <a:r>
              <a:rPr lang="en-GB" altLang="zh-CN" sz="2000" dirty="0">
                <a:latin typeface="Calibri" panose="020F0502020204030204"/>
              </a:rPr>
              <a:t> and </a:t>
            </a:r>
            <a:r>
              <a:rPr lang="en-GB" altLang="zh-CN" sz="2000" dirty="0" err="1">
                <a:latin typeface="Calibri" panose="020F0502020204030204"/>
              </a:rPr>
              <a:t>nY</a:t>
            </a:r>
            <a:r>
              <a:rPr lang="en-GB" altLang="zh-CN" sz="2000" dirty="0">
                <a:latin typeface="Calibri" panose="020F0502020204030204"/>
              </a:rPr>
              <a:t> as the different bands in the CA Configuration E.g. </a:t>
            </a:r>
            <a:r>
              <a:rPr lang="en-GB" altLang="zh-CN" sz="2000" dirty="0" err="1">
                <a:latin typeface="Calibri" panose="020F0502020204030204"/>
              </a:rPr>
              <a:t>CA_nXA-nY</a:t>
            </a:r>
            <a:r>
              <a:rPr lang="en-GB" altLang="zh-CN" sz="2000" dirty="0">
                <a:latin typeface="Calibri" panose="020F0502020204030204"/>
              </a:rPr>
              <a:t>(2A) could be representing the </a:t>
            </a:r>
            <a:r>
              <a:rPr lang="en-GB" altLang="zh-CN" sz="2000" dirty="0" err="1" smtClean="0">
                <a:latin typeface="Calibri" panose="020F0502020204030204"/>
              </a:rPr>
              <a:t>configur</a:t>
            </a:r>
            <a:r>
              <a:rPr lang="en-US" altLang="zh-CN" sz="2000" dirty="0" smtClean="0">
                <a:latin typeface="Calibri" panose="020F0502020204030204"/>
              </a:rPr>
              <a:t>a</a:t>
            </a:r>
            <a:r>
              <a:rPr lang="en-GB" altLang="zh-CN" sz="2000" dirty="0" err="1" smtClean="0">
                <a:latin typeface="Calibri" panose="020F0502020204030204"/>
              </a:rPr>
              <a:t>tion</a:t>
            </a:r>
            <a:r>
              <a:rPr lang="en-GB" altLang="zh-CN" sz="2000" dirty="0" smtClean="0">
                <a:latin typeface="Calibri" panose="020F0502020204030204"/>
              </a:rPr>
              <a:t> </a:t>
            </a:r>
            <a:r>
              <a:rPr lang="en-GB" altLang="zh-CN" sz="2000" dirty="0">
                <a:latin typeface="Calibri" panose="020F0502020204030204"/>
              </a:rPr>
              <a:t>CA_n1A-n78(2A) by interpreting of </a:t>
            </a:r>
            <a:r>
              <a:rPr lang="en-GB" altLang="zh-CN" sz="2000" dirty="0" err="1">
                <a:latin typeface="Calibri" panose="020F0502020204030204"/>
              </a:rPr>
              <a:t>nX</a:t>
            </a:r>
            <a:r>
              <a:rPr lang="en-GB" altLang="zh-CN" sz="2000" dirty="0">
                <a:latin typeface="Calibri" panose="020F0502020204030204"/>
              </a:rPr>
              <a:t>=n1, </a:t>
            </a:r>
            <a:r>
              <a:rPr lang="en-GB" altLang="zh-CN" sz="2000" dirty="0" err="1">
                <a:latin typeface="Calibri" panose="020F0502020204030204"/>
              </a:rPr>
              <a:t>nY</a:t>
            </a:r>
            <a:r>
              <a:rPr lang="en-GB" altLang="zh-CN" sz="2000" dirty="0">
                <a:latin typeface="Calibri" panose="020F0502020204030204"/>
              </a:rPr>
              <a:t>=n78</a:t>
            </a:r>
            <a:r>
              <a:rPr lang="en-GB" altLang="zh-CN" sz="2000" dirty="0" smtClean="0">
                <a:latin typeface="Calibri" panose="020F0502020204030204"/>
              </a:rPr>
              <a:t>.</a:t>
            </a:r>
          </a:p>
          <a:p>
            <a:pPr marL="457200" indent="-457200">
              <a:spcBef>
                <a:spcPts val="0"/>
              </a:spcBef>
              <a:spcAft>
                <a:spcPts val="600"/>
              </a:spcAft>
              <a:buFontTx/>
              <a:buAutoNum type="arabicParenBoth"/>
            </a:pPr>
            <a:r>
              <a:rPr lang="en-GB" altLang="en-US" sz="2000" dirty="0" smtClean="0">
                <a:solidFill>
                  <a:srgbClr val="0070C0"/>
                </a:solidFill>
                <a:latin typeface="Calibri" panose="020F0502020204030204"/>
              </a:rPr>
              <a:t>The general rules for deciding test frequencies applied to</a:t>
            </a:r>
          </a:p>
          <a:p>
            <a:pPr marL="800100" lvl="1" indent="-342900">
              <a:spcBef>
                <a:spcPts val="0"/>
              </a:spcBef>
              <a:spcAft>
                <a:spcPts val="600"/>
              </a:spcAft>
              <a:buFont typeface="Arial" panose="020B0604020202020204" pitchFamily="34" charset="0"/>
              <a:buChar char="•"/>
            </a:pPr>
            <a:r>
              <a:rPr lang="en-US" altLang="en-US" sz="2000" dirty="0" smtClean="0">
                <a:solidFill>
                  <a:srgbClr val="0070C0"/>
                </a:solidFill>
                <a:latin typeface="Calibri" panose="020F0502020204030204"/>
              </a:rPr>
              <a:t>Inter-band NR CA within FR1 for </a:t>
            </a:r>
            <a:r>
              <a:rPr lang="en-US" altLang="en-US" sz="2000" dirty="0" smtClean="0">
                <a:solidFill>
                  <a:srgbClr val="0070C0"/>
                </a:solidFill>
                <a:latin typeface="宋体" panose="02010600030101010101" pitchFamily="2" charset="-122"/>
              </a:rPr>
              <a:t>≥ </a:t>
            </a:r>
            <a:r>
              <a:rPr lang="en-GB" altLang="en-US" sz="2000" dirty="0" smtClean="0">
                <a:solidFill>
                  <a:srgbClr val="0070C0"/>
                </a:solidFill>
                <a:latin typeface="Calibri" panose="020F0502020204030204"/>
              </a:rPr>
              <a:t>3 bands.</a:t>
            </a:r>
          </a:p>
          <a:p>
            <a:pPr marL="800100" lvl="1" indent="-342900">
              <a:spcBef>
                <a:spcPts val="0"/>
              </a:spcBef>
              <a:spcAft>
                <a:spcPts val="600"/>
              </a:spcAft>
              <a:buFont typeface="Arial" panose="020B0604020202020204" pitchFamily="34" charset="0"/>
              <a:buChar char="•"/>
            </a:pPr>
            <a:r>
              <a:rPr lang="en-GB" altLang="en-US" sz="2000" dirty="0" smtClean="0">
                <a:solidFill>
                  <a:srgbClr val="0070C0"/>
                </a:solidFill>
                <a:latin typeface="Calibri" panose="020F0502020204030204"/>
              </a:rPr>
              <a:t>Inter-band EN-DC within FR1 for </a:t>
            </a:r>
            <a:r>
              <a:rPr lang="en-US" altLang="en-US" sz="2000" dirty="0">
                <a:solidFill>
                  <a:srgbClr val="0070C0"/>
                </a:solidFill>
                <a:latin typeface="宋体" panose="02010600030101010101" pitchFamily="2" charset="-122"/>
              </a:rPr>
              <a:t>≥ </a:t>
            </a:r>
            <a:r>
              <a:rPr lang="en-GB" altLang="en-US" sz="2000" dirty="0" smtClean="0">
                <a:solidFill>
                  <a:srgbClr val="0070C0"/>
                </a:solidFill>
                <a:latin typeface="Calibri" panose="020F0502020204030204"/>
              </a:rPr>
              <a:t>4 </a:t>
            </a:r>
            <a:r>
              <a:rPr lang="en-GB" altLang="en-US" sz="2000" dirty="0">
                <a:solidFill>
                  <a:srgbClr val="0070C0"/>
                </a:solidFill>
                <a:latin typeface="Calibri" panose="020F0502020204030204"/>
              </a:rPr>
              <a:t>bands</a:t>
            </a:r>
            <a:r>
              <a:rPr lang="en-GB" altLang="en-US" sz="2000" dirty="0" smtClean="0">
                <a:solidFill>
                  <a:srgbClr val="0070C0"/>
                </a:solidFill>
                <a:latin typeface="Calibri" panose="020F0502020204030204"/>
              </a:rPr>
              <a:t>.</a:t>
            </a:r>
          </a:p>
          <a:p>
            <a:pPr marL="800100" lvl="1" indent="-342900">
              <a:spcBef>
                <a:spcPts val="0"/>
              </a:spcBef>
              <a:spcAft>
                <a:spcPts val="600"/>
              </a:spcAft>
              <a:buFont typeface="Arial" panose="020B0604020202020204" pitchFamily="34" charset="0"/>
              <a:buChar char="•"/>
            </a:pPr>
            <a:r>
              <a:rPr lang="en-GB" altLang="en-US" sz="2000" dirty="0" smtClean="0">
                <a:solidFill>
                  <a:srgbClr val="0070C0"/>
                </a:solidFill>
                <a:latin typeface="Calibri" panose="020F0502020204030204"/>
              </a:rPr>
              <a:t>Inter-band EN-DC including FR2 for </a:t>
            </a:r>
            <a:r>
              <a:rPr lang="en-US" altLang="en-US" sz="2000" dirty="0">
                <a:solidFill>
                  <a:srgbClr val="0070C0"/>
                </a:solidFill>
                <a:latin typeface="宋体" panose="02010600030101010101" pitchFamily="2" charset="-122"/>
              </a:rPr>
              <a:t>≥ </a:t>
            </a:r>
            <a:r>
              <a:rPr lang="en-GB" altLang="en-US" sz="2000" dirty="0">
                <a:solidFill>
                  <a:srgbClr val="0070C0"/>
                </a:solidFill>
                <a:latin typeface="Calibri" panose="020F0502020204030204"/>
              </a:rPr>
              <a:t>3 bands.</a:t>
            </a:r>
          </a:p>
          <a:p>
            <a:pPr marL="800100" lvl="1" indent="-342900">
              <a:spcBef>
                <a:spcPts val="0"/>
              </a:spcBef>
              <a:spcAft>
                <a:spcPts val="600"/>
              </a:spcAft>
              <a:buFont typeface="Arial" panose="020B0604020202020204" pitchFamily="34" charset="0"/>
              <a:buChar char="•"/>
            </a:pPr>
            <a:endParaRPr lang="en-GB" altLang="en-US" sz="2000" dirty="0">
              <a:solidFill>
                <a:srgbClr val="FF0000"/>
              </a:solidFill>
              <a:latin typeface="Calibri" panose="020F0502020204030204"/>
            </a:endParaRPr>
          </a:p>
          <a:p>
            <a:pPr marL="800100" lvl="1" indent="-342900">
              <a:spcBef>
                <a:spcPts val="0"/>
              </a:spcBef>
              <a:spcAft>
                <a:spcPts val="600"/>
              </a:spcAft>
              <a:buFont typeface="Arial" panose="020B0604020202020204" pitchFamily="34" charset="0"/>
              <a:buChar char="•"/>
            </a:pPr>
            <a:endParaRPr lang="en-GB" altLang="en-US" sz="2000" dirty="0">
              <a:solidFill>
                <a:srgbClr val="FF0000"/>
              </a:solidFill>
              <a:latin typeface="Calibri" panose="020F0502020204030204"/>
            </a:endParaRPr>
          </a:p>
          <a:p>
            <a:pPr marL="800100" lvl="1" indent="-342900">
              <a:spcBef>
                <a:spcPts val="0"/>
              </a:spcBef>
              <a:spcAft>
                <a:spcPts val="600"/>
              </a:spcAft>
              <a:buFont typeface="Arial" panose="020B0604020202020204" pitchFamily="34" charset="0"/>
              <a:buChar char="•"/>
            </a:pPr>
            <a:endParaRPr lang="en-US" altLang="en-US" sz="2000" dirty="0">
              <a:solidFill>
                <a:srgbClr val="FF0000"/>
              </a:solidFill>
              <a:latin typeface="Calibri" panose="020F0502020204030204"/>
            </a:endParaRPr>
          </a:p>
        </p:txBody>
      </p:sp>
      <p:sp>
        <p:nvSpPr>
          <p:cNvPr id="8" name="矩形 7"/>
          <p:cNvSpPr/>
          <p:nvPr/>
        </p:nvSpPr>
        <p:spPr>
          <a:xfrm>
            <a:off x="414870" y="5395329"/>
            <a:ext cx="10975501" cy="923330"/>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4</a:t>
            </a:r>
            <a:r>
              <a:rPr lang="en-US" altLang="zh-CN" dirty="0" smtClean="0">
                <a:solidFill>
                  <a:prstClr val="black"/>
                </a:solidFill>
                <a:latin typeface="Calibri" panose="020F0502020204030204"/>
                <a:sym typeface="+mn-ea"/>
              </a:rPr>
              <a:t>  </a:t>
            </a:r>
            <a:r>
              <a:rPr lang="en-US" altLang="zh-CN"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T</a:t>
            </a:r>
            <a:r>
              <a:rPr lang="en-US" altLang="en-GB"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est frequency tables for inter-band CA/DC band combinations are also essential in signalling as they specify which combinations are applicable and are used for the TTCN implementation. </a:t>
            </a:r>
            <a:r>
              <a:rPr lang="en-US" altLang="en-GB" dirty="0" smtClean="0">
                <a:ln/>
                <a:solidFill>
                  <a:srgbClr val="0070C0"/>
                </a:solidFill>
                <a:effectLst>
                  <a:outerShdw blurRad="38100" dist="25400" dir="5400000" algn="ctr" rotWithShape="0">
                    <a:srgbClr val="6E747A">
                      <a:alpha val="43000"/>
                    </a:srgbClr>
                  </a:outerShdw>
                </a:effectLst>
                <a:latin typeface="Calibri" panose="020F0502020204030204"/>
                <a:sym typeface="+mn-ea"/>
              </a:rPr>
              <a:t>The general rules for deciding test frequencies applied to different cases for NR CA and EN-DC.</a:t>
            </a:r>
            <a:endParaRPr lang="en-US" altLang="zh-CN" dirty="0" smtClean="0">
              <a:solidFill>
                <a:srgbClr val="0070C0"/>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p>
        </p:txBody>
      </p:sp>
      <p:sp>
        <p:nvSpPr>
          <p:cNvPr id="2" name="文本框 1"/>
          <p:cNvSpPr txBox="1"/>
          <p:nvPr/>
        </p:nvSpPr>
        <p:spPr>
          <a:xfrm>
            <a:off x="300038" y="575194"/>
            <a:ext cx="11889740" cy="267765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1</a:t>
            </a:r>
            <a:r>
              <a:rPr lang="en-US" altLang="zh-CN" sz="2000" dirty="0" smtClean="0">
                <a:solidFill>
                  <a:prstClr val="black"/>
                </a:solidFill>
                <a:latin typeface="Calibri" panose="020F0502020204030204"/>
                <a:sym typeface="+mn-ea"/>
              </a:rPr>
              <a:t>  It is suggested to simplify the inter-band CA test frequency table with the general rules for inter-band NR CA within FR1 for </a:t>
            </a:r>
            <a:r>
              <a:rPr lang="en-US" altLang="en-US" sz="2000" dirty="0">
                <a:solidFill>
                  <a:srgbClr val="0070C0"/>
                </a:solidFill>
                <a:latin typeface="宋体" panose="02010600030101010101" pitchFamily="2" charset="-122"/>
              </a:rPr>
              <a:t>≥ </a:t>
            </a:r>
            <a:r>
              <a:rPr lang="en-GB" altLang="en-US" sz="2000" dirty="0">
                <a:solidFill>
                  <a:srgbClr val="0070C0"/>
                </a:solidFill>
              </a:rPr>
              <a:t>3 </a:t>
            </a:r>
            <a:r>
              <a:rPr lang="en-GB" altLang="en-US" sz="2000" dirty="0" smtClean="0">
                <a:solidFill>
                  <a:srgbClr val="0070C0"/>
                </a:solidFill>
              </a:rPr>
              <a:t>bands</a:t>
            </a:r>
            <a:r>
              <a:rPr lang="en-US" altLang="zh-CN" sz="2000" dirty="0" smtClean="0">
                <a:solidFill>
                  <a:prstClr val="black"/>
                </a:solidFill>
                <a:latin typeface="Calibri" panose="020F0502020204030204"/>
                <a:sym typeface="+mn-ea"/>
              </a:rPr>
              <a:t>.</a:t>
            </a:r>
          </a:p>
          <a:p>
            <a:pPr marL="342900" indent="-342900">
              <a:spcBef>
                <a:spcPts val="0"/>
              </a:spcBef>
              <a:spcAft>
                <a:spcPts val="600"/>
              </a:spcAft>
              <a:buFont typeface="Arial" panose="020B0604020202020204" pitchFamily="34" charset="0"/>
              <a:buChar char="•"/>
            </a:pPr>
            <a:r>
              <a:rPr lang="en-GB" altLang="zh-CN" dirty="0"/>
              <a:t>The general rule for deciding test frequencies for inter-band CA configurations are represented by symbolic CA configurations using </a:t>
            </a:r>
            <a:r>
              <a:rPr lang="en-GB" altLang="zh-CN" dirty="0" err="1"/>
              <a:t>nX</a:t>
            </a:r>
            <a:r>
              <a:rPr lang="en-GB" altLang="zh-CN" dirty="0"/>
              <a:t>, </a:t>
            </a:r>
            <a:r>
              <a:rPr lang="en-GB" altLang="zh-CN" dirty="0" err="1"/>
              <a:t>nY</a:t>
            </a:r>
            <a:r>
              <a:rPr lang="en-GB" altLang="zh-CN" dirty="0"/>
              <a:t> and </a:t>
            </a:r>
            <a:r>
              <a:rPr lang="en-GB" altLang="zh-CN" dirty="0" err="1"/>
              <a:t>nZ</a:t>
            </a:r>
            <a:r>
              <a:rPr lang="en-GB" altLang="zh-CN" dirty="0"/>
              <a:t> as the different bands in the CA Configuration. E.g. </a:t>
            </a:r>
            <a:r>
              <a:rPr lang="en-GB" altLang="zh-CN" dirty="0" err="1"/>
              <a:t>CA_nXA-nYA-nZA</a:t>
            </a:r>
            <a:r>
              <a:rPr lang="en-GB" altLang="zh-CN" dirty="0"/>
              <a:t> could be representing the </a:t>
            </a:r>
            <a:r>
              <a:rPr lang="en-GB" altLang="zh-CN" dirty="0" err="1"/>
              <a:t>configuraion</a:t>
            </a:r>
            <a:r>
              <a:rPr lang="en-GB" altLang="zh-CN" dirty="0"/>
              <a:t> CA_n1A-n3A-n78A by interpreting of </a:t>
            </a:r>
            <a:r>
              <a:rPr lang="en-GB" altLang="zh-CN" dirty="0" err="1"/>
              <a:t>nX</a:t>
            </a:r>
            <a:r>
              <a:rPr lang="en-GB" altLang="zh-CN" dirty="0"/>
              <a:t>=n1, </a:t>
            </a:r>
            <a:r>
              <a:rPr lang="en-GB" altLang="zh-CN" dirty="0" err="1"/>
              <a:t>nY</a:t>
            </a:r>
            <a:r>
              <a:rPr lang="en-GB" altLang="zh-CN" dirty="0"/>
              <a:t>=n3 and </a:t>
            </a:r>
            <a:r>
              <a:rPr lang="en-GB" altLang="zh-CN" dirty="0" err="1"/>
              <a:t>nZ</a:t>
            </a:r>
            <a:r>
              <a:rPr lang="en-GB" altLang="zh-CN" dirty="0"/>
              <a:t>=n78</a:t>
            </a:r>
            <a:r>
              <a:rPr lang="en-GB" altLang="zh-CN" dirty="0" smtClean="0"/>
              <a:t>.</a:t>
            </a:r>
            <a:endParaRPr lang="en-US" altLang="zh-CN" dirty="0">
              <a:solidFill>
                <a:prstClr val="black"/>
              </a:solidFill>
              <a:sym typeface="+mn-ea"/>
            </a:endParaRPr>
          </a:p>
          <a:p>
            <a:pPr marL="342900" indent="-342900">
              <a:spcBef>
                <a:spcPts val="0"/>
              </a:spcBef>
              <a:spcAft>
                <a:spcPts val="600"/>
              </a:spcAft>
              <a:buFont typeface="Arial" panose="020B0604020202020204" pitchFamily="34" charset="0"/>
              <a:buChar char="•"/>
            </a:pPr>
            <a:r>
              <a:rPr lang="en-GB" altLang="zh-CN" dirty="0"/>
              <a:t>The specified NR inter-band CA configurations can be found in 38.521-1 clauses 5.5A.3</a:t>
            </a:r>
            <a:r>
              <a:rPr lang="en-US" altLang="zh-CN" dirty="0" smtClean="0">
                <a:solidFill>
                  <a:prstClr val="black"/>
                </a:solidFill>
                <a:sym typeface="+mn-ea"/>
              </a:rPr>
              <a:t>.</a:t>
            </a:r>
          </a:p>
          <a:p>
            <a:pPr marL="342900" indent="-342900">
              <a:spcBef>
                <a:spcPts val="0"/>
              </a:spcBef>
              <a:spcAft>
                <a:spcPts val="600"/>
              </a:spcAft>
              <a:buFont typeface="Arial" panose="020B0604020202020204" pitchFamily="34" charset="0"/>
              <a:buChar char="•"/>
            </a:pPr>
            <a:r>
              <a:rPr lang="en-US" altLang="zh-CN" dirty="0" smtClean="0">
                <a:sym typeface="+mn-ea"/>
              </a:rPr>
              <a:t>Remove all the configurations if the general rule applies.</a:t>
            </a:r>
          </a:p>
          <a:p>
            <a:pPr marL="342900" indent="-342900">
              <a:spcBef>
                <a:spcPts val="0"/>
              </a:spcBef>
              <a:spcAft>
                <a:spcPts val="600"/>
              </a:spcAft>
              <a:buFont typeface="Arial" panose="020B0604020202020204" pitchFamily="34" charset="0"/>
              <a:buChar char="•"/>
            </a:pPr>
            <a:r>
              <a:rPr lang="en-US" altLang="zh-CN" dirty="0" smtClean="0">
                <a:sym typeface="+mn-ea"/>
              </a:rPr>
              <a:t>Any CA configurations not applying the general rule could be listed separately in the table.</a:t>
            </a:r>
            <a:endParaRPr lang="en-GB" altLang="zh-CN" dirty="0" smtClean="0">
              <a:solidFill>
                <a:schemeClr val="accent5"/>
              </a:solidFill>
              <a:latin typeface="Calibri" panose="020F0502020204030204"/>
            </a:endParaRPr>
          </a:p>
        </p:txBody>
      </p:sp>
      <p:pic>
        <p:nvPicPr>
          <p:cNvPr id="6" name="图片 5"/>
          <p:cNvPicPr>
            <a:picLocks noChangeAspect="1"/>
          </p:cNvPicPr>
          <p:nvPr/>
        </p:nvPicPr>
        <p:blipFill>
          <a:blip r:embed="rId4"/>
          <a:stretch>
            <a:fillRect/>
          </a:stretch>
        </p:blipFill>
        <p:spPr>
          <a:xfrm>
            <a:off x="817351" y="3421754"/>
            <a:ext cx="7334413" cy="2818407"/>
          </a:xfrm>
          <a:prstGeom prst="rect">
            <a:avLst/>
          </a:prstGeom>
        </p:spPr>
      </p:pic>
      <p:sp>
        <p:nvSpPr>
          <p:cNvPr id="9" name="文本框 8"/>
          <p:cNvSpPr txBox="1"/>
          <p:nvPr/>
        </p:nvSpPr>
        <p:spPr>
          <a:xfrm>
            <a:off x="9024720" y="4646291"/>
            <a:ext cx="1519556" cy="646331"/>
          </a:xfrm>
          <a:prstGeom prst="rect">
            <a:avLst/>
          </a:prstGeom>
          <a:noFill/>
        </p:spPr>
        <p:txBody>
          <a:bodyPr wrap="square" rtlCol="0">
            <a:spAutoFit/>
          </a:bodyPr>
          <a:lstStyle/>
          <a:p>
            <a:r>
              <a:rPr lang="en-US" altLang="zh-CN" b="1" dirty="0" smtClean="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rPr>
              <a:t>General rule Example </a:t>
            </a:r>
            <a:endParaRPr lang="zh-CN" altLang="en-US" b="1" dirty="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Example for inter-band NR CA/DC test frequency tables</a:t>
            </a:r>
            <a:endParaRPr lang="en-US" altLang="zh-CN" sz="3200" b="1" dirty="0" smtClean="0">
              <a:solidFill>
                <a:schemeClr val="tx1"/>
              </a:solidFill>
            </a:endParaRPr>
          </a:p>
        </p:txBody>
      </p:sp>
      <p:pic>
        <p:nvPicPr>
          <p:cNvPr id="3" name="图片 2"/>
          <p:cNvPicPr>
            <a:picLocks noChangeAspect="1"/>
          </p:cNvPicPr>
          <p:nvPr/>
        </p:nvPicPr>
        <p:blipFill>
          <a:blip r:embed="rId4"/>
          <a:stretch>
            <a:fillRect/>
          </a:stretch>
        </p:blipFill>
        <p:spPr>
          <a:xfrm>
            <a:off x="409132" y="915590"/>
            <a:ext cx="8968066" cy="4768518"/>
          </a:xfrm>
          <a:prstGeom prst="rect">
            <a:avLst/>
          </a:prstGeom>
        </p:spPr>
      </p:pic>
      <p:sp>
        <p:nvSpPr>
          <p:cNvPr id="4" name="矩形标注 3"/>
          <p:cNvSpPr/>
          <p:nvPr/>
        </p:nvSpPr>
        <p:spPr>
          <a:xfrm>
            <a:off x="7722970" y="6058928"/>
            <a:ext cx="2040973" cy="589008"/>
          </a:xfrm>
          <a:prstGeom prst="wedgeRectCallout">
            <a:avLst>
              <a:gd name="adj1" fmla="val -58510"/>
              <a:gd name="adj2" fmla="val -131264"/>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General rules for test frequencies</a:t>
            </a:r>
            <a:endParaRPr lang="zh-CN" altLang="en-US" dirty="0">
              <a:solidFill>
                <a:schemeClr val="tx1"/>
              </a:solidFill>
            </a:endParaRPr>
          </a:p>
        </p:txBody>
      </p:sp>
      <p:sp>
        <p:nvSpPr>
          <p:cNvPr id="9" name="矩形标注 8"/>
          <p:cNvSpPr/>
          <p:nvPr/>
        </p:nvSpPr>
        <p:spPr>
          <a:xfrm>
            <a:off x="9897761" y="4423720"/>
            <a:ext cx="2040973" cy="902042"/>
          </a:xfrm>
          <a:prstGeom prst="wedgeRectCallout">
            <a:avLst>
              <a:gd name="adj1" fmla="val -81517"/>
              <a:gd name="adj2" fmla="val -33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When general rule does not apply. Keep it in the table.</a:t>
            </a:r>
            <a:endParaRPr lang="zh-CN" altLang="en-US" dirty="0">
              <a:solidFill>
                <a:schemeClr val="tx1"/>
              </a:solidFill>
            </a:endParaRPr>
          </a:p>
        </p:txBody>
      </p:sp>
      <p:sp>
        <p:nvSpPr>
          <p:cNvPr id="10" name="矩形标注 9"/>
          <p:cNvSpPr/>
          <p:nvPr/>
        </p:nvSpPr>
        <p:spPr>
          <a:xfrm>
            <a:off x="9897761" y="2248931"/>
            <a:ext cx="2040973" cy="1013254"/>
          </a:xfrm>
          <a:prstGeom prst="wedgeRectCallout">
            <a:avLst>
              <a:gd name="adj1" fmla="val -81517"/>
              <a:gd name="adj2" fmla="val -33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When general rule applies, remove configurations</a:t>
            </a:r>
            <a:endParaRPr lang="zh-CN" altLang="en-US" dirty="0">
              <a:solidFill>
                <a:schemeClr val="tx1"/>
              </a:solidFill>
            </a:endParaRPr>
          </a:p>
        </p:txBody>
      </p:sp>
      <p:sp>
        <p:nvSpPr>
          <p:cNvPr id="11" name="矩形标注 10"/>
          <p:cNvSpPr/>
          <p:nvPr/>
        </p:nvSpPr>
        <p:spPr>
          <a:xfrm>
            <a:off x="3198181" y="6058928"/>
            <a:ext cx="2040973" cy="589008"/>
          </a:xfrm>
          <a:prstGeom prst="wedgeRectCallout">
            <a:avLst>
              <a:gd name="adj1" fmla="val 94060"/>
              <a:gd name="adj2" fmla="val -12497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Refer to 38.521-1</a:t>
            </a:r>
            <a:endParaRPr lang="zh-CN" altLang="en-US" dirty="0">
              <a:solidFill>
                <a:schemeClr val="tx1"/>
              </a:solidFill>
            </a:endParaRPr>
          </a:p>
        </p:txBody>
      </p:sp>
    </p:spTree>
    <p:custDataLst>
      <p:tags r:id="rId1"/>
    </p:custDataLst>
    <p:extLst>
      <p:ext uri="{BB962C8B-B14F-4D97-AF65-F5344CB8AC3E}">
        <p14:creationId xmlns:p14="http://schemas.microsoft.com/office/powerpoint/2010/main" val="41194066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Benefits from the test frequency simplification approach</a:t>
            </a:r>
            <a:endParaRPr lang="en-US" altLang="zh-CN" sz="3200" b="1" dirty="0" smtClean="0">
              <a:solidFill>
                <a:schemeClr val="tx1"/>
              </a:solidFill>
            </a:endParaRPr>
          </a:p>
        </p:txBody>
      </p:sp>
      <p:sp>
        <p:nvSpPr>
          <p:cNvPr id="2" name="文本框 1"/>
          <p:cNvSpPr txBox="1"/>
          <p:nvPr/>
        </p:nvSpPr>
        <p:spPr>
          <a:xfrm>
            <a:off x="224855" y="982967"/>
            <a:ext cx="11118648" cy="2092881"/>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Observation </a:t>
            </a:r>
            <a:r>
              <a:rPr lang="en-US" altLang="zh-CN" sz="2000" b="1" dirty="0">
                <a:solidFill>
                  <a:prstClr val="black"/>
                </a:solidFill>
                <a:latin typeface="Calibri" panose="020F0502020204030204"/>
                <a:sym typeface="+mn-ea"/>
              </a:rPr>
              <a:t>5</a:t>
            </a:r>
            <a:r>
              <a:rPr lang="en-US" altLang="zh-CN" sz="2000" dirty="0" smtClean="0">
                <a:solidFill>
                  <a:prstClr val="black"/>
                </a:solidFill>
                <a:latin typeface="Calibri" panose="020F0502020204030204"/>
                <a:sym typeface="+mn-ea"/>
              </a:rPr>
              <a:t>  At least the following benefits can be seen from the test frequency simplification approach.</a:t>
            </a: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Special configurations such as with different </a:t>
            </a:r>
            <a:r>
              <a:rPr lang="en-GB" altLang="zh-CN" dirty="0" err="1" smtClean="0">
                <a:latin typeface="Calibri" panose="020F0502020204030204"/>
              </a:rPr>
              <a:t>Pcell</a:t>
            </a:r>
            <a:r>
              <a:rPr lang="en-GB" altLang="zh-CN" dirty="0" smtClean="0">
                <a:latin typeface="Calibri" panose="020F0502020204030204"/>
              </a:rPr>
              <a:t> configured configurations will be highlighted.</a:t>
            </a: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No need to specify the test frequencies for the future </a:t>
            </a:r>
            <a:r>
              <a:rPr lang="en-US" altLang="en-US" dirty="0">
                <a:latin typeface="Calibri" panose="020F0502020204030204"/>
              </a:rPr>
              <a:t>≥ </a:t>
            </a:r>
            <a:r>
              <a:rPr lang="en-GB" altLang="en-US" dirty="0">
                <a:latin typeface="Calibri" panose="020F0502020204030204"/>
              </a:rPr>
              <a:t>3 bands NR CA </a:t>
            </a:r>
            <a:r>
              <a:rPr lang="en-GB" altLang="zh-CN" dirty="0" smtClean="0">
                <a:latin typeface="Calibri" panose="020F0502020204030204"/>
              </a:rPr>
              <a:t>configuration explicitly if the general rules have already been defined. </a:t>
            </a: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No more errors or redundant info for the specified configurations since it refers to TS 38.521-1.</a:t>
            </a: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The size of the table will be reduced.</a:t>
            </a:r>
          </a:p>
        </p:txBody>
      </p:sp>
      <p:sp>
        <p:nvSpPr>
          <p:cNvPr id="6" name="文本框 5"/>
          <p:cNvSpPr txBox="1"/>
          <p:nvPr/>
        </p:nvSpPr>
        <p:spPr>
          <a:xfrm>
            <a:off x="224855" y="3452833"/>
            <a:ext cx="11889740" cy="1862048"/>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2</a:t>
            </a: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It is suggested to simplify </a:t>
            </a:r>
            <a:r>
              <a:rPr lang="en-US" altLang="zh-CN" sz="2000" dirty="0" smtClean="0">
                <a:solidFill>
                  <a:prstClr val="black"/>
                </a:solidFill>
                <a:latin typeface="Calibri" panose="020F0502020204030204"/>
                <a:sym typeface="+mn-ea"/>
              </a:rPr>
              <a:t>the inter-band EN-DC </a:t>
            </a:r>
            <a:r>
              <a:rPr lang="en-US" altLang="zh-CN" sz="2000" dirty="0">
                <a:solidFill>
                  <a:prstClr val="black"/>
                </a:solidFill>
                <a:latin typeface="Calibri" panose="020F0502020204030204"/>
                <a:sym typeface="+mn-ea"/>
              </a:rPr>
              <a:t>test frequency table with the </a:t>
            </a:r>
            <a:r>
              <a:rPr lang="en-US" altLang="zh-CN" sz="2000" dirty="0" smtClean="0">
                <a:solidFill>
                  <a:prstClr val="black"/>
                </a:solidFill>
                <a:latin typeface="Calibri" panose="020F0502020204030204"/>
                <a:sym typeface="+mn-ea"/>
              </a:rPr>
              <a:t>similar general </a:t>
            </a:r>
            <a:r>
              <a:rPr lang="en-US" altLang="zh-CN" sz="2000" dirty="0">
                <a:solidFill>
                  <a:prstClr val="black"/>
                </a:solidFill>
                <a:latin typeface="Calibri" panose="020F0502020204030204"/>
                <a:sym typeface="+mn-ea"/>
              </a:rPr>
              <a:t>rules as </a:t>
            </a:r>
            <a:r>
              <a:rPr lang="en-US" altLang="zh-CN" sz="2000" dirty="0" smtClean="0">
                <a:solidFill>
                  <a:prstClr val="black"/>
                </a:solidFill>
                <a:latin typeface="Calibri" panose="020F0502020204030204"/>
                <a:sym typeface="+mn-ea"/>
              </a:rPr>
              <a:t>CA configurations.</a:t>
            </a:r>
            <a:r>
              <a:rPr lang="en-GB" altLang="zh-CN" sz="2000" dirty="0" smtClean="0"/>
              <a:t> </a:t>
            </a:r>
          </a:p>
          <a:p>
            <a:pPr marL="800100" lvl="1" indent="-342900">
              <a:spcBef>
                <a:spcPts val="0"/>
              </a:spcBef>
              <a:spcAft>
                <a:spcPts val="600"/>
              </a:spcAft>
              <a:buFont typeface="Arial" panose="020B0604020202020204" pitchFamily="34" charset="0"/>
              <a:buChar char="•"/>
            </a:pPr>
            <a:r>
              <a:rPr lang="en-GB" altLang="en-US" sz="2000" dirty="0">
                <a:latin typeface="Calibri" panose="020F0502020204030204"/>
              </a:rPr>
              <a:t>Inter-band EN-DC within FR1 for </a:t>
            </a:r>
            <a:r>
              <a:rPr lang="en-US" altLang="en-US" sz="2000" dirty="0">
                <a:latin typeface="宋体" panose="02010600030101010101" pitchFamily="2" charset="-122"/>
              </a:rPr>
              <a:t>≥ </a:t>
            </a:r>
            <a:r>
              <a:rPr lang="en-GB" altLang="en-US" sz="2000" dirty="0">
                <a:latin typeface="Calibri" panose="020F0502020204030204"/>
              </a:rPr>
              <a:t>4 bands.</a:t>
            </a:r>
          </a:p>
          <a:p>
            <a:pPr marL="800100" lvl="1" indent="-342900">
              <a:spcBef>
                <a:spcPts val="0"/>
              </a:spcBef>
              <a:spcAft>
                <a:spcPts val="600"/>
              </a:spcAft>
              <a:buFont typeface="Arial" panose="020B0604020202020204" pitchFamily="34" charset="0"/>
              <a:buChar char="•"/>
            </a:pPr>
            <a:r>
              <a:rPr lang="en-GB" altLang="en-US" sz="2000" dirty="0">
                <a:latin typeface="Calibri" panose="020F0502020204030204"/>
              </a:rPr>
              <a:t>Inter-band EN-DC including FR2 for </a:t>
            </a:r>
            <a:r>
              <a:rPr lang="en-US" altLang="en-US" sz="2000" dirty="0">
                <a:latin typeface="宋体" panose="02010600030101010101" pitchFamily="2" charset="-122"/>
              </a:rPr>
              <a:t>≥ </a:t>
            </a:r>
            <a:r>
              <a:rPr lang="en-GB" altLang="en-US" sz="2000" dirty="0">
                <a:latin typeface="Calibri" panose="020F0502020204030204"/>
              </a:rPr>
              <a:t>3 bands.</a:t>
            </a:r>
          </a:p>
          <a:p>
            <a:pPr>
              <a:spcBef>
                <a:spcPts val="0"/>
              </a:spcBef>
              <a:spcAft>
                <a:spcPts val="600"/>
              </a:spcAft>
            </a:pPr>
            <a:endParaRPr lang="en-US" altLang="zh-CN" sz="2000" dirty="0" smtClean="0">
              <a:solidFill>
                <a:prstClr val="black"/>
              </a:solidFill>
              <a:latin typeface="Calibri" panose="020F0502020204030204"/>
              <a:sym typeface="+mn-ea"/>
            </a:endParaRPr>
          </a:p>
        </p:txBody>
      </p:sp>
    </p:spTree>
    <p:custDataLst>
      <p:tags r:id="rId1"/>
    </p:custDataLst>
    <p:extLst>
      <p:ext uri="{BB962C8B-B14F-4D97-AF65-F5344CB8AC3E}">
        <p14:creationId xmlns:p14="http://schemas.microsoft.com/office/powerpoint/2010/main" val="20681953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 name="OPFI" val=""/>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870</Words>
  <Application>Microsoft Office PowerPoint</Application>
  <PresentationFormat>自定义</PresentationFormat>
  <Paragraphs>60</Paragraphs>
  <Slides>8</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宋体</vt:lpstr>
      <vt:lpstr>Arial</vt:lpstr>
      <vt:lpstr>Calibri</vt:lpstr>
      <vt:lpstr>Calibri Light</vt:lpstr>
      <vt:lpstr>Wingdings</vt:lpstr>
      <vt:lpstr>Office 主题</vt:lpstr>
      <vt:lpstr>Discussion on test frequency simplification for inter-band CA and DC band combinations</vt:lpstr>
      <vt:lpstr>Overview on test frequencies for inter-band CA/DC band combinations</vt:lpstr>
      <vt:lpstr>Overview on test frequencies for inter-band CA/DC band combinations</vt:lpstr>
      <vt:lpstr>Overview on test frequencies for inter-band CA/DC band combinations</vt:lpstr>
      <vt:lpstr>Simplification on inter-band CA/DC test frequency tables</vt:lpstr>
      <vt:lpstr>Example for inter-band NR CA/DC test frequency tables</vt:lpstr>
      <vt:lpstr>Benefits from the test frequency simplification approach</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1502</cp:revision>
  <dcterms:created xsi:type="dcterms:W3CDTF">2018-09-20T03:53:00Z</dcterms:created>
  <dcterms:modified xsi:type="dcterms:W3CDTF">2025-11-20T20:44:55Z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2052-11.8.2.12085</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