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9" r:id="rId6"/>
    <p:sldId id="295" r:id="rId7"/>
    <p:sldId id="292" r:id="rId8"/>
    <p:sldId id="300" r:id="rId9"/>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65AB78-C252-4543-B1F8-3273EC8EB8CA}" v="4" dt="2025-08-15T15:01:22.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5" d="100"/>
          <a:sy n="125" d="100"/>
        </p:scale>
        <p:origin x="546"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las Weiler" userId="15f39c7b-d9a9-4905-9221-26f26c51fae5" providerId="ADAL" clId="{B765AB78-C252-4543-B1F8-3273EC8EB8CA}"/>
    <pc:docChg chg="custSel modSld">
      <pc:chgData name="Niclas Weiler" userId="15f39c7b-d9a9-4905-9221-26f26c51fae5" providerId="ADAL" clId="{B765AB78-C252-4543-B1F8-3273EC8EB8CA}" dt="2025-08-15T15:22:52.979" v="987" actId="20577"/>
      <pc:docMkLst>
        <pc:docMk/>
      </pc:docMkLst>
      <pc:sldChg chg="modSp mod">
        <pc:chgData name="Niclas Weiler" userId="15f39c7b-d9a9-4905-9221-26f26c51fae5" providerId="ADAL" clId="{B765AB78-C252-4543-B1F8-3273EC8EB8CA}" dt="2025-08-15T15:22:52.979" v="987" actId="20577"/>
        <pc:sldMkLst>
          <pc:docMk/>
          <pc:sldMk cId="2197608168" sldId="292"/>
        </pc:sldMkLst>
        <pc:spChg chg="mod">
          <ac:chgData name="Niclas Weiler" userId="15f39c7b-d9a9-4905-9221-26f26c51fae5" providerId="ADAL" clId="{B765AB78-C252-4543-B1F8-3273EC8EB8CA}" dt="2025-08-15T15:22:52.979" v="987" actId="20577"/>
          <ac:spMkLst>
            <pc:docMk/>
            <pc:sldMk cId="2197608168" sldId="292"/>
            <ac:spMk id="4" creationId="{17996C5C-02BF-E986-30F9-7B309430C55E}"/>
          </ac:spMkLst>
        </pc:spChg>
      </pc:sldChg>
      <pc:sldChg chg="modSp mod">
        <pc:chgData name="Niclas Weiler" userId="15f39c7b-d9a9-4905-9221-26f26c51fae5" providerId="ADAL" clId="{B765AB78-C252-4543-B1F8-3273EC8EB8CA}" dt="2025-08-15T15:15:56.343" v="977" actId="20577"/>
        <pc:sldMkLst>
          <pc:docMk/>
          <pc:sldMk cId="1489420717" sldId="295"/>
        </pc:sldMkLst>
        <pc:spChg chg="mod">
          <ac:chgData name="Niclas Weiler" userId="15f39c7b-d9a9-4905-9221-26f26c51fae5" providerId="ADAL" clId="{B765AB78-C252-4543-B1F8-3273EC8EB8CA}" dt="2025-08-15T15:15:56.343" v="977" actId="20577"/>
          <ac:spMkLst>
            <pc:docMk/>
            <pc:sldMk cId="1489420717" sldId="295"/>
            <ac:spMk id="3" creationId="{9B266F63-91AC-735E-9086-D1057EBD9290}"/>
          </ac:spMkLst>
        </pc:spChg>
      </pc:sldChg>
      <pc:sldChg chg="modSp mod">
        <pc:chgData name="Niclas Weiler" userId="15f39c7b-d9a9-4905-9221-26f26c51fae5" providerId="ADAL" clId="{B765AB78-C252-4543-B1F8-3273EC8EB8CA}" dt="2025-08-15T15:13:08.327" v="963" actId="20577"/>
        <pc:sldMkLst>
          <pc:docMk/>
          <pc:sldMk cId="2681875096" sldId="299"/>
        </pc:sldMkLst>
        <pc:spChg chg="mod">
          <ac:chgData name="Niclas Weiler" userId="15f39c7b-d9a9-4905-9221-26f26c51fae5" providerId="ADAL" clId="{B765AB78-C252-4543-B1F8-3273EC8EB8CA}" dt="2025-08-15T15:13:08.327" v="963" actId="20577"/>
          <ac:spMkLst>
            <pc:docMk/>
            <pc:sldMk cId="2681875096" sldId="299"/>
            <ac:spMk id="3" creationId="{9B266F63-91AC-735E-9086-D1057EBD9290}"/>
          </ac:spMkLst>
        </pc:spChg>
      </pc:sldChg>
      <pc:sldChg chg="modSp mod">
        <pc:chgData name="Niclas Weiler" userId="15f39c7b-d9a9-4905-9221-26f26c51fae5" providerId="ADAL" clId="{B765AB78-C252-4543-B1F8-3273EC8EB8CA}" dt="2025-08-15T13:35:10.404" v="11" actId="20577"/>
        <pc:sldMkLst>
          <pc:docMk/>
          <pc:sldMk cId="2419586813" sldId="300"/>
        </pc:sldMkLst>
        <pc:spChg chg="mod">
          <ac:chgData name="Niclas Weiler" userId="15f39c7b-d9a9-4905-9221-26f26c51fae5" providerId="ADAL" clId="{B765AB78-C252-4543-B1F8-3273EC8EB8CA}" dt="2025-08-15T13:35:10.404" v="11" actId="20577"/>
          <ac:spMkLst>
            <pc:docMk/>
            <pc:sldMk cId="2419586813" sldId="300"/>
            <ac:spMk id="4" creationId="{E9C50723-6CA7-2E20-AC03-C586BD31ABB6}"/>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2F070-3977-40A7-2154-C2D7DF03C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E2678E92-5624-0B6D-F298-8DEEF768D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29F41305-E5CA-CE23-1E8A-186BEEB65982}"/>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5" name="Footer Placeholder 4">
            <a:extLst>
              <a:ext uri="{FF2B5EF4-FFF2-40B4-BE49-F238E27FC236}">
                <a16:creationId xmlns:a16="http://schemas.microsoft.com/office/drawing/2014/main" id="{8740ECCA-8209-DDCA-EC12-C1DEA545D79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2BB6FF0-C17F-6906-9800-ED9FCBACC740}"/>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172203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48B9-D17B-E12B-4C88-A287A759CF72}"/>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A14842F7-3141-8D29-33C2-98193A8D94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6C6419FE-4317-259D-6C7B-A79CEE804335}"/>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5" name="Footer Placeholder 4">
            <a:extLst>
              <a:ext uri="{FF2B5EF4-FFF2-40B4-BE49-F238E27FC236}">
                <a16:creationId xmlns:a16="http://schemas.microsoft.com/office/drawing/2014/main" id="{2D282234-6AF3-382D-6563-91DA6D12927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6EC2B48-44F2-8B83-C9EB-E8C266793D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98460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D1B64-49B8-1224-BBD7-9885EE07B6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0348FFF-AB85-CB02-5EFA-F55D21537E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FD54DF50-D4C1-A61C-185D-C90A6100A4CA}"/>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5" name="Footer Placeholder 4">
            <a:extLst>
              <a:ext uri="{FF2B5EF4-FFF2-40B4-BE49-F238E27FC236}">
                <a16:creationId xmlns:a16="http://schemas.microsoft.com/office/drawing/2014/main" id="{4C51BA42-6A01-378A-291B-3207DD945CD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902B55D-B3C9-FE88-A577-AD014A77D07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67611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B692-4E90-6B2D-B377-44F2E53AD92A}"/>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917AB99B-D3FF-0EAD-32A2-C685D703C2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AE13BCBC-B016-9B8D-BCCE-23E808A14B4E}"/>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5" name="Footer Placeholder 4">
            <a:extLst>
              <a:ext uri="{FF2B5EF4-FFF2-40B4-BE49-F238E27FC236}">
                <a16:creationId xmlns:a16="http://schemas.microsoft.com/office/drawing/2014/main" id="{749CA743-85D2-BFAA-21E6-B1CDD70337E2}"/>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E855352-F823-0E8A-B94B-F46E2CDC682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48630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6180-E90B-D886-0160-47F9FF011D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1913DC2B-CDC7-4976-F191-B2C5CBAF0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32514-7592-B365-306D-1BE7E5A85420}"/>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5" name="Footer Placeholder 4">
            <a:extLst>
              <a:ext uri="{FF2B5EF4-FFF2-40B4-BE49-F238E27FC236}">
                <a16:creationId xmlns:a16="http://schemas.microsoft.com/office/drawing/2014/main" id="{03CD7398-0467-61A1-61C2-9CFDE226F6B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4AFA3C-111A-8B1A-90D5-183ED0580E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85276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A7DD4-8A28-95E3-A75A-6EFDD43448FC}"/>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77C701C0-73E0-2D15-3BD8-814FD2A6CC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95EECC8A-9E44-86E3-8528-012F51CA01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4AC4F693-7657-40E6-BF32-98DD0BCEC05B}"/>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6" name="Footer Placeholder 5">
            <a:extLst>
              <a:ext uri="{FF2B5EF4-FFF2-40B4-BE49-F238E27FC236}">
                <a16:creationId xmlns:a16="http://schemas.microsoft.com/office/drawing/2014/main" id="{2899A91E-5D3A-20AB-5934-5BEABE57045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F219A25-D722-89C9-BD0D-49F2963C7FB2}"/>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564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EA00-D783-EE85-31C5-BC75ED443BFB}"/>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D2C524E-CE78-CDCC-44FE-2BB22B3465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EF323F-04FB-0B2A-982B-CBBA375DD1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5DD815EE-0B0D-E489-7CC4-53DFAD71EB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96BBD6-5F6B-4184-7C41-9228F5575F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4D57E9BD-5A84-5BC2-B21E-3F304DB4C888}"/>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8" name="Footer Placeholder 7">
            <a:extLst>
              <a:ext uri="{FF2B5EF4-FFF2-40B4-BE49-F238E27FC236}">
                <a16:creationId xmlns:a16="http://schemas.microsoft.com/office/drawing/2014/main" id="{03AE0832-02E3-5095-9B45-0852393865D0}"/>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C90D8727-9861-CBF5-F509-38744E86F508}"/>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4442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1D19-D40C-E6DE-1590-D9CB5C64EF8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32EEC4EA-9CE5-D243-FEA9-672EB3C49361}"/>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4" name="Footer Placeholder 3">
            <a:extLst>
              <a:ext uri="{FF2B5EF4-FFF2-40B4-BE49-F238E27FC236}">
                <a16:creationId xmlns:a16="http://schemas.microsoft.com/office/drawing/2014/main" id="{69B4C908-A226-50AA-6FB4-E9645B081565}"/>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41F39DA8-35E7-7039-0F3D-BE14268416DC}"/>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93712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885FD2-1F1E-59DC-9BA0-92DEED38F229}"/>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3" name="Footer Placeholder 2">
            <a:extLst>
              <a:ext uri="{FF2B5EF4-FFF2-40B4-BE49-F238E27FC236}">
                <a16:creationId xmlns:a16="http://schemas.microsoft.com/office/drawing/2014/main" id="{54F340FD-3A9E-20F4-9D68-F6A54C233D6B}"/>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81C02EFC-43CA-03B0-0281-C25E964E0FDB}"/>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407016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411F-681D-DD28-C0A2-F6949EC97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7928CD3A-8E78-8091-31A4-EF0240B19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F8FEC74F-A8AD-FE4D-F957-79F2795C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65F090-C61D-20A9-A7EF-3F9450EFB78B}"/>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6" name="Footer Placeholder 5">
            <a:extLst>
              <a:ext uri="{FF2B5EF4-FFF2-40B4-BE49-F238E27FC236}">
                <a16:creationId xmlns:a16="http://schemas.microsoft.com/office/drawing/2014/main" id="{D5EEB605-4916-0112-4A89-9616AADEBD0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54B671DD-394E-5EF2-B2F1-C39F6AC180E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925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D8A5C-7F97-56F4-2C11-38CA5A9FC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5D565A5E-8242-2030-FE5D-8F96F453E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3A9CAE03-6628-9A0D-D840-0D9DE3935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36FA1-6D05-8C18-142A-CE678381FC4A}"/>
              </a:ext>
            </a:extLst>
          </p:cNvPr>
          <p:cNvSpPr>
            <a:spLocks noGrp="1"/>
          </p:cNvSpPr>
          <p:nvPr>
            <p:ph type="dt" sz="half" idx="10"/>
          </p:nvPr>
        </p:nvSpPr>
        <p:spPr/>
        <p:txBody>
          <a:bodyPr/>
          <a:lstStyle/>
          <a:p>
            <a:fld id="{D0B9BC97-687A-4368-B742-7C759E4F63EC}" type="datetimeFigureOut">
              <a:rPr lang="en-SE" smtClean="0"/>
              <a:t>2025-08-15</a:t>
            </a:fld>
            <a:endParaRPr lang="en-SE"/>
          </a:p>
        </p:txBody>
      </p:sp>
      <p:sp>
        <p:nvSpPr>
          <p:cNvPr id="6" name="Footer Placeholder 5">
            <a:extLst>
              <a:ext uri="{FF2B5EF4-FFF2-40B4-BE49-F238E27FC236}">
                <a16:creationId xmlns:a16="http://schemas.microsoft.com/office/drawing/2014/main" id="{8B33FD07-3AD0-9F46-F1D9-D2CB6562CB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8F6533C9-BCD9-D7F0-358E-3BE94C38124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39646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A5A20-CF15-0745-E20B-6F32B4DE28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48FE846B-4903-A81C-135F-D21176737B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00F1603-F4B5-8A8E-B8B1-EA60D8457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9BC97-687A-4368-B742-7C759E4F63EC}" type="datetimeFigureOut">
              <a:rPr lang="en-SE" smtClean="0"/>
              <a:t>2025-08-15</a:t>
            </a:fld>
            <a:endParaRPr lang="en-SE"/>
          </a:p>
        </p:txBody>
      </p:sp>
      <p:sp>
        <p:nvSpPr>
          <p:cNvPr id="5" name="Footer Placeholder 4">
            <a:extLst>
              <a:ext uri="{FF2B5EF4-FFF2-40B4-BE49-F238E27FC236}">
                <a16:creationId xmlns:a16="http://schemas.microsoft.com/office/drawing/2014/main" id="{48A6FA8A-A9BF-A98D-9FF8-94ADD19DF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4E47D501-3A81-D390-FA87-10009B59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9716D-8F9B-4914-8207-FB6C16D80A19}" type="slidenum">
              <a:rPr lang="en-SE" smtClean="0"/>
              <a:t>‹#›</a:t>
            </a:fld>
            <a:endParaRPr lang="en-SE"/>
          </a:p>
        </p:txBody>
      </p:sp>
    </p:spTree>
    <p:extLst>
      <p:ext uri="{BB962C8B-B14F-4D97-AF65-F5344CB8AC3E}">
        <p14:creationId xmlns:p14="http://schemas.microsoft.com/office/powerpoint/2010/main" val="3823637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C16E-39A9-6672-7180-531B32AA08A8}"/>
              </a:ext>
            </a:extLst>
          </p:cNvPr>
          <p:cNvSpPr>
            <a:spLocks noGrp="1"/>
          </p:cNvSpPr>
          <p:nvPr>
            <p:ph type="ctrTitle"/>
          </p:nvPr>
        </p:nvSpPr>
        <p:spPr/>
        <p:txBody>
          <a:bodyPr>
            <a:normAutofit/>
          </a:bodyPr>
          <a:lstStyle/>
          <a:p>
            <a:r>
              <a:rPr lang="en-US" sz="4400" dirty="0"/>
              <a:t>Handling of test frequency tables containing too many BW combinations.</a:t>
            </a:r>
            <a:endParaRPr lang="en-SE" sz="4400" dirty="0"/>
          </a:p>
        </p:txBody>
      </p:sp>
      <p:sp>
        <p:nvSpPr>
          <p:cNvPr id="3" name="Subtitle 2">
            <a:extLst>
              <a:ext uri="{FF2B5EF4-FFF2-40B4-BE49-F238E27FC236}">
                <a16:creationId xmlns:a16="http://schemas.microsoft.com/office/drawing/2014/main" id="{5ECA276C-62A6-B4C2-E0F1-F23F16B919BC}"/>
              </a:ext>
            </a:extLst>
          </p:cNvPr>
          <p:cNvSpPr>
            <a:spLocks noGrp="1"/>
          </p:cNvSpPr>
          <p:nvPr>
            <p:ph type="subTitle" idx="1"/>
          </p:nvPr>
        </p:nvSpPr>
        <p:spPr>
          <a:xfrm>
            <a:off x="1524000" y="3693478"/>
            <a:ext cx="9144000" cy="1655762"/>
          </a:xfrm>
        </p:spPr>
        <p:txBody>
          <a:bodyPr/>
          <a:lstStyle/>
          <a:p>
            <a:r>
              <a:rPr lang="en-US" dirty="0"/>
              <a:t>Document for discussion and endorsement.</a:t>
            </a:r>
          </a:p>
          <a:p>
            <a:r>
              <a:rPr lang="en-US" dirty="0"/>
              <a:t>Agenda Item:5.3.3.10</a:t>
            </a:r>
            <a:endParaRPr lang="en-SE" dirty="0"/>
          </a:p>
        </p:txBody>
      </p:sp>
      <p:sp>
        <p:nvSpPr>
          <p:cNvPr id="10" name="TextBox 9">
            <a:extLst>
              <a:ext uri="{FF2B5EF4-FFF2-40B4-BE49-F238E27FC236}">
                <a16:creationId xmlns:a16="http://schemas.microsoft.com/office/drawing/2014/main" id="{57F3AE33-4323-781C-CCBF-00BD3CF4EF00}"/>
              </a:ext>
            </a:extLst>
          </p:cNvPr>
          <p:cNvSpPr txBox="1"/>
          <p:nvPr/>
        </p:nvSpPr>
        <p:spPr>
          <a:xfrm>
            <a:off x="9486901" y="182227"/>
            <a:ext cx="2460756" cy="646331"/>
          </a:xfrm>
          <a:prstGeom prst="rect">
            <a:avLst/>
          </a:prstGeom>
          <a:noFill/>
        </p:spPr>
        <p:txBody>
          <a:bodyPr wrap="square" rtlCol="0">
            <a:spAutoFit/>
          </a:bodyPr>
          <a:lstStyle/>
          <a:p>
            <a:pPr algn="l"/>
            <a:r>
              <a:rPr lang="en-GB" b="1" dirty="0">
                <a:latin typeface="Times New Roman" panose="02020603050405020304" pitchFamily="18" charset="0"/>
                <a:ea typeface="Times New Roman" panose="02020603050405020304" pitchFamily="18" charset="0"/>
                <a:cs typeface="Times New Roman" panose="02020603050405020304" pitchFamily="18" charset="0"/>
              </a:rPr>
              <a:t>R5-254694</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
        <p:nvSpPr>
          <p:cNvPr id="11" name="TextBox 10">
            <a:extLst>
              <a:ext uri="{FF2B5EF4-FFF2-40B4-BE49-F238E27FC236}">
                <a16:creationId xmlns:a16="http://schemas.microsoft.com/office/drawing/2014/main" id="{05F3CF98-C562-7AAB-8339-4FF277B47562}"/>
              </a:ext>
            </a:extLst>
          </p:cNvPr>
          <p:cNvSpPr txBox="1"/>
          <p:nvPr/>
        </p:nvSpPr>
        <p:spPr>
          <a:xfrm>
            <a:off x="312420" y="259676"/>
            <a:ext cx="3341684" cy="923330"/>
          </a:xfrm>
          <a:prstGeom prst="rect">
            <a:avLst/>
          </a:prstGeom>
          <a:noFill/>
        </p:spPr>
        <p:txBody>
          <a:bodyPr wrap="none" rtlCol="0">
            <a:spAutoFit/>
          </a:bodyPr>
          <a:lstStyle/>
          <a:p>
            <a:pPr algn="l"/>
            <a:r>
              <a:rPr lang="en-GB" sz="1800" b="1" dirty="0">
                <a:effectLst/>
                <a:latin typeface="Times New Roman" panose="02020603050405020304" pitchFamily="18" charset="0"/>
                <a:ea typeface="Times New Roman" panose="02020603050405020304" pitchFamily="18" charset="0"/>
              </a:rPr>
              <a:t>3GPP TSG-RAN5 Meeting #108</a:t>
            </a:r>
            <a:endParaRPr lang="en-US" sz="1800" b="1" dirty="0">
              <a:effectLst/>
              <a:latin typeface="Times New Roman" panose="02020603050405020304" pitchFamily="18" charset="0"/>
              <a:ea typeface="Times New Roman" panose="02020603050405020304" pitchFamily="18" charset="0"/>
            </a:endParaRPr>
          </a:p>
          <a:p>
            <a:pPr algn="l"/>
            <a:r>
              <a:rPr lang="en-GB" b="1" dirty="0">
                <a:latin typeface="Arial" panose="020B0604020202020204" pitchFamily="34" charset="0"/>
                <a:ea typeface="Times New Roman" panose="02020603050405020304" pitchFamily="18" charset="0"/>
                <a:cs typeface="Times New Roman" panose="02020603050405020304" pitchFamily="18" charset="0"/>
              </a:rPr>
              <a:t>Bangalore</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en-GB" b="1" dirty="0">
                <a:latin typeface="Arial" panose="020B0604020202020204" pitchFamily="34" charset="0"/>
                <a:ea typeface="Times New Roman" panose="02020603050405020304" pitchFamily="18" charset="0"/>
                <a:cs typeface="Times New Roman" panose="02020603050405020304" pitchFamily="18" charset="0"/>
              </a:rPr>
              <a:t>Aug</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25</a:t>
            </a:r>
            <a:r>
              <a:rPr lang="en-GB" b="1" dirty="0">
                <a:latin typeface="Arial" panose="020B0604020202020204" pitchFamily="34" charset="0"/>
                <a:ea typeface="Times New Roman" panose="02020603050405020304" pitchFamily="18" charset="0"/>
                <a:cs typeface="Times New Roman" panose="02020603050405020304" pitchFamily="18" charset="0"/>
              </a:rPr>
              <a:t>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29 2025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Tree>
    <p:extLst>
      <p:ext uri="{BB962C8B-B14F-4D97-AF65-F5344CB8AC3E}">
        <p14:creationId xmlns:p14="http://schemas.microsoft.com/office/powerpoint/2010/main" val="697815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Introduction</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0"/>
            <a:ext cx="6555347" cy="5546047"/>
          </a:xfrm>
        </p:spPr>
        <p:txBody>
          <a:bodyPr anchor="ctr">
            <a:normAutofit/>
          </a:bodyPr>
          <a:lstStyle/>
          <a:p>
            <a:pPr marL="0" indent="0">
              <a:buNone/>
            </a:pPr>
            <a:r>
              <a:rPr lang="en-US" sz="1800" dirty="0">
                <a:latin typeface="Aptos" panose="020B0004020202020204" pitchFamily="34" charset="0"/>
              </a:rPr>
              <a:t>This discussion paper are proposing a JSON format to represent a table with test frequencies for intra band noncontiguous CA combination, including UL CA.</a:t>
            </a:r>
          </a:p>
          <a:p>
            <a:pPr marL="0" indent="0">
              <a:buNone/>
            </a:pPr>
            <a:r>
              <a:rPr lang="en-US" sz="1800" dirty="0">
                <a:latin typeface="Aptos" panose="020B0004020202020204" pitchFamily="34" charset="0"/>
              </a:rPr>
              <a:t>The attached “</a:t>
            </a:r>
            <a:r>
              <a:rPr lang="en-US" sz="1800" dirty="0" err="1">
                <a:latin typeface="Aptos" panose="020B0004020202020204" pitchFamily="34" charset="0"/>
              </a:rPr>
              <a:t>jsonSchema</a:t>
            </a:r>
            <a:r>
              <a:rPr lang="en-US" sz="1800" dirty="0">
                <a:latin typeface="Aptos" panose="020B0004020202020204" pitchFamily="34" charset="0"/>
              </a:rPr>
              <a:t>” file is defining what is allowed and not allowed to add in the table. Among other tings, the type of the values can be restricted to “int”, “number”, “string” etc. The </a:t>
            </a:r>
            <a:r>
              <a:rPr lang="en-US" sz="1800" dirty="0" err="1">
                <a:latin typeface="Aptos" panose="020B0004020202020204" pitchFamily="34" charset="0"/>
              </a:rPr>
              <a:t>jsonSchema</a:t>
            </a:r>
            <a:r>
              <a:rPr lang="en-US" sz="1800" dirty="0">
                <a:latin typeface="Aptos" panose="020B0004020202020204" pitchFamily="34" charset="0"/>
              </a:rPr>
              <a:t> file will be a valuable tool to automatically review the table.</a:t>
            </a:r>
          </a:p>
          <a:p>
            <a:pPr marL="0" indent="0">
              <a:buNone/>
            </a:pPr>
            <a:r>
              <a:rPr lang="en-US" sz="1800" dirty="0">
                <a:latin typeface="Aptos" panose="020B0004020202020204" pitchFamily="34" charset="0"/>
              </a:rPr>
              <a:t>The .JSON file (attached in “dummy CR”) is representing all BW combinations for CA_n77(2A), including UL CA (for SCS = 30). Table 4.3.1.1.5.77.1-4 is already present in 38.508-1, however only containing a subset of the BW combinations.</a:t>
            </a:r>
          </a:p>
          <a:p>
            <a:pPr marL="0" indent="0">
              <a:buNone/>
            </a:pPr>
            <a:r>
              <a:rPr lang="en-US" sz="1800" dirty="0">
                <a:latin typeface="Aptos" panose="020B0004020202020204" pitchFamily="34" charset="0"/>
              </a:rPr>
              <a:t>The schema file are prepared to represent the Notes in table 4.3.1.1.5.77.1-4  however, at this stage, all Notes are not reflected properly in the JSON representation of the table.</a:t>
            </a:r>
          </a:p>
        </p:txBody>
      </p:sp>
    </p:spTree>
    <p:extLst>
      <p:ext uri="{BB962C8B-B14F-4D97-AF65-F5344CB8AC3E}">
        <p14:creationId xmlns:p14="http://schemas.microsoft.com/office/powerpoint/2010/main" val="268187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202679"/>
          </a:xfrm>
        </p:spPr>
        <p:txBody>
          <a:bodyPr anchor="ctr">
            <a:normAutofit/>
          </a:bodyPr>
          <a:lstStyle/>
          <a:p>
            <a:pPr marL="0" indent="0">
              <a:buNone/>
            </a:pPr>
            <a:r>
              <a:rPr lang="en-US" sz="2000" dirty="0"/>
              <a:t>Proposal 1:</a:t>
            </a:r>
          </a:p>
          <a:p>
            <a:pPr marL="0" indent="0">
              <a:buNone/>
            </a:pPr>
            <a:r>
              <a:rPr lang="en-US" sz="2000" dirty="0"/>
              <a:t>In case of too many BW combinations for a specific CA combination, a JSON file containing all possible BW combinations will be added to the standard and stored in the forge server. A subset of the BW combinations will be added to table in 38.508-1 and a reference to the JSON table will be provided in the table (see attached dummy CR).</a:t>
            </a:r>
          </a:p>
          <a:p>
            <a:pPr marL="0" indent="0">
              <a:buNone/>
            </a:pPr>
            <a:r>
              <a:rPr lang="en-US" sz="2000" dirty="0"/>
              <a:t>This proposal is based on proposal 1B in </a:t>
            </a:r>
            <a:r>
              <a:rPr lang="en-GB" sz="2000" dirty="0"/>
              <a:t>R5-253615, according to agreement in RAN5#107.</a:t>
            </a:r>
          </a:p>
          <a:p>
            <a:pPr marL="0" indent="0">
              <a:buNone/>
            </a:pPr>
            <a:r>
              <a:rPr lang="en-US" sz="2000" dirty="0"/>
              <a:t>Note that to be able to approve the first table in .JSON format, there is a need to also approve the “</a:t>
            </a:r>
            <a:r>
              <a:rPr lang="en-US" sz="2000" dirty="0" err="1"/>
              <a:t>jsonSchema</a:t>
            </a:r>
            <a:r>
              <a:rPr lang="en-US" sz="2000" dirty="0"/>
              <a:t>” that is generic for all tables representing that type of table. In this case a table for non contiguous CA including, UL CA.</a:t>
            </a:r>
            <a:endParaRPr lang="en-SE" sz="2000" dirty="0"/>
          </a:p>
          <a:p>
            <a:pPr marL="0" indent="0">
              <a:buNone/>
            </a:pPr>
            <a:endParaRPr lang="en-US" sz="2000" dirty="0"/>
          </a:p>
        </p:txBody>
      </p:sp>
    </p:spTree>
    <p:extLst>
      <p:ext uri="{BB962C8B-B14F-4D97-AF65-F5344CB8AC3E}">
        <p14:creationId xmlns:p14="http://schemas.microsoft.com/office/powerpoint/2010/main" val="1489420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kern="1200" dirty="0">
                <a:solidFill>
                  <a:schemeClr val="tx1"/>
                </a:solidFill>
                <a:latin typeface="+mj-lt"/>
                <a:ea typeface="+mj-ea"/>
                <a:cs typeface="+mj-cs"/>
              </a:rPr>
              <a:t>Way forward, proposal 1</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60" y="970547"/>
            <a:ext cx="4702848" cy="4238583"/>
          </a:xfrm>
          <a:prstGeom prst="rect">
            <a:avLst/>
          </a:prstGeom>
        </p:spPr>
        <p:txBody>
          <a:bodyPr vert="horz" lIns="91440" tIns="45720" rIns="91440" bIns="45720" rtlCol="0" anchor="ctr">
            <a:normAutofit fontScale="85000" lnSpcReduction="10000"/>
          </a:bodyPr>
          <a:lstStyle/>
          <a:p>
            <a:pPr marL="114300">
              <a:lnSpc>
                <a:spcPct val="90000"/>
              </a:lnSpc>
              <a:spcAft>
                <a:spcPts val="600"/>
              </a:spcAft>
            </a:pPr>
            <a:endParaRPr lang="en-US" sz="1500" dirty="0"/>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Create GIT repo</a:t>
            </a:r>
            <a:r>
              <a:rPr lang="en-US" dirty="0">
                <a:effectLst/>
                <a:latin typeface="Aptos" panose="020B0004020202020204" pitchFamily="34" charset="0"/>
                <a:ea typeface="Times New Roman" panose="02020603050405020304" pitchFamily="18" charset="0"/>
                <a:cs typeface="Times New Roman" panose="02020603050405020304" pitchFamily="18" charset="0"/>
              </a:rPr>
              <a:t> in Forge</a:t>
            </a:r>
            <a:r>
              <a:rPr lang="en-SE" dirty="0">
                <a:effectLst/>
                <a:latin typeface="Aptos" panose="020B0004020202020204" pitchFamily="34" charset="0"/>
                <a:ea typeface="Times New Roman" panose="02020603050405020304" pitchFamily="18" charset="0"/>
                <a:cs typeface="Times New Roman" panose="02020603050405020304" pitchFamily="18" charset="0"/>
              </a:rPr>
              <a:t> for RAN5 tables.</a:t>
            </a:r>
            <a:endParaRPr lang="en-US" dirty="0">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mj-lt"/>
              <a:buAutoNum type="arabicPeriod"/>
            </a:pPr>
            <a:r>
              <a:rPr lang="en-US" dirty="0">
                <a:effectLst/>
                <a:latin typeface="Aptos" panose="020B0004020202020204" pitchFamily="34" charset="0"/>
                <a:ea typeface="Aptos" panose="020B0004020202020204" pitchFamily="34" charset="0"/>
                <a:cs typeface="Times New Roman" panose="02020603050405020304" pitchFamily="18" charset="0"/>
              </a:rPr>
              <a:t>Define/Agree on naming convention for .JSON files. </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Define</a:t>
            </a:r>
            <a:r>
              <a:rPr lang="en-US" dirty="0">
                <a:effectLst/>
                <a:latin typeface="Aptos" panose="020B0004020202020204" pitchFamily="34" charset="0"/>
                <a:ea typeface="Times New Roman" panose="02020603050405020304" pitchFamily="18" charset="0"/>
                <a:cs typeface="Times New Roman" panose="02020603050405020304" pitchFamily="18" charset="0"/>
              </a:rPr>
              <a:t>/Agree</a:t>
            </a:r>
            <a:r>
              <a:rPr lang="en-SE" dirty="0">
                <a:effectLst/>
                <a:latin typeface="Aptos" panose="020B0004020202020204" pitchFamily="34" charset="0"/>
                <a:ea typeface="Times New Roman" panose="02020603050405020304" pitchFamily="18" charset="0"/>
                <a:cs typeface="Times New Roman" panose="02020603050405020304" pitchFamily="18" charset="0"/>
              </a:rPr>
              <a:t> CR process for adding JSON tables into standard/</a:t>
            </a:r>
            <a:r>
              <a:rPr lang="en-US" dirty="0">
                <a:latin typeface="Aptos" panose="020B0004020202020204" pitchFamily="34" charset="0"/>
                <a:ea typeface="Times New Roman" panose="02020603050405020304" pitchFamily="18" charset="0"/>
                <a:cs typeface="Times New Roman" panose="02020603050405020304" pitchFamily="18" charset="0"/>
              </a:rPr>
              <a:t>Forge server</a:t>
            </a:r>
            <a:r>
              <a:rPr lang="en-US" dirty="0">
                <a:effectLst/>
                <a:latin typeface="Aptos" panose="020B0004020202020204" pitchFamily="34" charset="0"/>
                <a:ea typeface="Times New Roman" panose="02020603050405020304" pitchFamily="18" charset="0"/>
                <a:cs typeface="Times New Roman" panose="02020603050405020304" pitchFamily="18" charset="0"/>
              </a:rPr>
              <a:t>.</a:t>
            </a:r>
          </a:p>
          <a:p>
            <a:pPr marL="342900" lvl="0" indent="-342900">
              <a:buFont typeface="+mj-lt"/>
              <a:buAutoNum type="arabicPeriod"/>
            </a:pPr>
            <a:r>
              <a:rPr lang="en-US" dirty="0">
                <a:latin typeface="Aptos" panose="020B0004020202020204" pitchFamily="34" charset="0"/>
                <a:ea typeface="Aptos" panose="020B0004020202020204" pitchFamily="34" charset="0"/>
                <a:cs typeface="Times New Roman" panose="02020603050405020304" pitchFamily="18" charset="0"/>
              </a:rPr>
              <a:t>Sort out and define how non 3GPP members will get access to the .JSON files stored in the Forge server.</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buFont typeface="+mj-lt"/>
              <a:buAutoNum type="arabicPeriod"/>
            </a:pPr>
            <a:r>
              <a:rPr lang="en-SE" dirty="0">
                <a:effectLst/>
                <a:latin typeface="Aptos" panose="020B0004020202020204" pitchFamily="34" charset="0"/>
                <a:ea typeface="Times New Roman" panose="02020603050405020304" pitchFamily="18" charset="0"/>
                <a:cs typeface="Times New Roman" panose="02020603050405020304" pitchFamily="18" charset="0"/>
              </a:rPr>
              <a:t>Introduce tables 4.3.1.1.5.77.1-3, 4.3.1.1.5.77.1-4, 4.3.1.1.5.78.1-3, 4.3.1.1.5.78.1-4 to the</a:t>
            </a:r>
            <a:r>
              <a:rPr lang="en-US" dirty="0">
                <a:effectLst/>
                <a:latin typeface="Aptos" panose="020B0004020202020204" pitchFamily="34" charset="0"/>
                <a:ea typeface="Times New Roman" panose="02020603050405020304" pitchFamily="18" charset="0"/>
                <a:cs typeface="Times New Roman" panose="02020603050405020304" pitchFamily="18" charset="0"/>
              </a:rPr>
              <a:t> </a:t>
            </a:r>
            <a:r>
              <a:rPr lang="en-SE" dirty="0">
                <a:effectLst/>
                <a:latin typeface="Aptos" panose="020B0004020202020204" pitchFamily="34" charset="0"/>
                <a:ea typeface="Times New Roman" panose="02020603050405020304" pitchFamily="18" charset="0"/>
                <a:cs typeface="Times New Roman" panose="02020603050405020304" pitchFamily="18" charset="0"/>
              </a:rPr>
              <a:t>standard/</a:t>
            </a:r>
            <a:r>
              <a:rPr lang="en-US" dirty="0">
                <a:latin typeface="Aptos" panose="020B0004020202020204" pitchFamily="34" charset="0"/>
                <a:ea typeface="Times New Roman" panose="02020603050405020304" pitchFamily="18" charset="0"/>
                <a:cs typeface="Times New Roman" panose="02020603050405020304" pitchFamily="18" charset="0"/>
              </a:rPr>
              <a:t>Forge server</a:t>
            </a:r>
            <a:r>
              <a:rPr lang="en-SE" dirty="0">
                <a:effectLst/>
                <a:latin typeface="Aptos" panose="020B0004020202020204" pitchFamily="34" charset="0"/>
                <a:ea typeface="Times New Roman" panose="02020603050405020304" pitchFamily="18" charset="0"/>
                <a:cs typeface="Times New Roman" panose="02020603050405020304" pitchFamily="18" charset="0"/>
              </a:rPr>
              <a:t>, including all BW combinations</a:t>
            </a:r>
            <a:r>
              <a:rPr lang="en-US" dirty="0">
                <a:latin typeface="Aptos" panose="020B0004020202020204" pitchFamily="34" charset="0"/>
                <a:ea typeface="Times New Roman" panose="02020603050405020304" pitchFamily="18" charset="0"/>
                <a:cs typeface="Times New Roman" panose="02020603050405020304" pitchFamily="18" charset="0"/>
              </a:rPr>
              <a:t>.</a:t>
            </a:r>
            <a:r>
              <a:rPr lang="en-US" dirty="0">
                <a:effectLst/>
                <a:latin typeface="Aptos" panose="020B0004020202020204" pitchFamily="34" charset="0"/>
                <a:ea typeface="Times New Roman" panose="02020603050405020304" pitchFamily="18" charset="0"/>
                <a:cs typeface="Times New Roman" panose="02020603050405020304" pitchFamily="18" charset="0"/>
              </a:rPr>
              <a:t> </a:t>
            </a:r>
            <a:r>
              <a:rPr lang="en-US" dirty="0">
                <a:latin typeface="Aptos" panose="020B0004020202020204" pitchFamily="34" charset="0"/>
                <a:ea typeface="Times New Roman" panose="02020603050405020304" pitchFamily="18" charset="0"/>
                <a:cs typeface="Times New Roman" panose="02020603050405020304" pitchFamily="18" charset="0"/>
              </a:rPr>
              <a:t>And i</a:t>
            </a:r>
            <a:r>
              <a:rPr lang="en-US" dirty="0">
                <a:effectLst/>
                <a:latin typeface="Aptos" panose="020B0004020202020204" pitchFamily="34" charset="0"/>
                <a:ea typeface="Times New Roman" panose="02020603050405020304" pitchFamily="18" charset="0"/>
                <a:cs typeface="Times New Roman" panose="02020603050405020304" pitchFamily="18" charset="0"/>
              </a:rPr>
              <a:t>nclude references to the Forge server in required tables, in 38.508-1 (see dummy CR in .zip file)</a:t>
            </a:r>
            <a:r>
              <a:rPr lang="en-SE" dirty="0">
                <a:effectLst/>
                <a:latin typeface="Aptos" panose="020B0004020202020204" pitchFamily="34" charset="0"/>
                <a:ea typeface="Times New Roman" panose="02020603050405020304" pitchFamily="18" charset="0"/>
                <a:cs typeface="Times New Roman" panose="02020603050405020304" pitchFamily="18" charset="0"/>
              </a:rPr>
              <a:t>.</a:t>
            </a:r>
            <a:endParaRPr lang="en-US"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buFont typeface="+mj-lt"/>
              <a:buAutoNum type="arabicPeriod"/>
            </a:pPr>
            <a:r>
              <a:rPr lang="en-US">
                <a:latin typeface="Aptos" panose="020B0004020202020204" pitchFamily="34" charset="0"/>
                <a:ea typeface="Aptos" panose="020B0004020202020204" pitchFamily="34" charset="0"/>
                <a:cs typeface="Times New Roman" panose="02020603050405020304" pitchFamily="18" charset="0"/>
              </a:rPr>
              <a:t>Longterm: Define</a:t>
            </a:r>
            <a:r>
              <a:rPr lang="en-US" dirty="0">
                <a:latin typeface="Aptos" panose="020B0004020202020204" pitchFamily="34" charset="0"/>
                <a:ea typeface="Aptos" panose="020B0004020202020204" pitchFamily="34" charset="0"/>
                <a:cs typeface="Times New Roman" panose="02020603050405020304" pitchFamily="18" charset="0"/>
              </a:rPr>
              <a:t>/Implement a (WEB ?) tool that will facilitate extraction of .JSON table information for non ETSI members? (related to bullet 4).</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197608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0D09C06-F74E-C143-585F-41BBF22D2481}"/>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3E7E28C5-35C5-E343-7512-74CE90EA5A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DA1E902-A800-FDDF-ECDC-290CC65FEC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37377E2C-726C-AB39-FDF0-47EE1A74A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6C461756-AC0E-D1CE-2EBD-20E116BA29E9}"/>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dirty="0"/>
              <a:t>References</a:t>
            </a:r>
            <a:endParaRPr lang="en-US" sz="4000" kern="1200" dirty="0">
              <a:solidFill>
                <a:schemeClr val="tx1"/>
              </a:solidFill>
              <a:latin typeface="+mj-lt"/>
              <a:ea typeface="+mj-ea"/>
              <a:cs typeface="+mj-cs"/>
            </a:endParaRPr>
          </a:p>
        </p:txBody>
      </p:sp>
      <p:cxnSp>
        <p:nvCxnSpPr>
          <p:cNvPr id="38" name="Straight Connector 37">
            <a:extLst>
              <a:ext uri="{FF2B5EF4-FFF2-40B4-BE49-F238E27FC236}">
                <a16:creationId xmlns:a16="http://schemas.microsoft.com/office/drawing/2014/main" id="{C7F4DEA4-D339-CCDA-21CD-D041F7AA1C9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E9C50723-6CA7-2E20-AC03-C586BD31ABB6}"/>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171450" lvl="0" indent="-171450">
              <a:buFont typeface="Arial" panose="020B0604020202020204" pitchFamily="34" charset="0"/>
              <a:buChar char="•"/>
            </a:pPr>
            <a:r>
              <a:rPr lang="en-GB" dirty="0"/>
              <a:t>R5-253615 (RAN5#107): </a:t>
            </a:r>
            <a:r>
              <a:rPr lang="en-US" dirty="0"/>
              <a:t>Handling of test frequency tables containing too many BW combinations.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GB"/>
              <a:t>R5-254695 </a:t>
            </a:r>
            <a:r>
              <a:rPr lang="en-GB" dirty="0"/>
              <a:t>(RAN5#108): Test frequency calculation tool, updates and way forward.</a:t>
            </a:r>
            <a:endParaRPr lang="en-SE"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4195868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BA8FEC6E16014C9C8AE11707D99D2B" ma:contentTypeVersion="13" ma:contentTypeDescription="Create a new document." ma:contentTypeScope="" ma:versionID="89d34a0efb5b0f6520d43c061667cd78">
  <xsd:schema xmlns:xsd="http://www.w3.org/2001/XMLSchema" xmlns:xs="http://www.w3.org/2001/XMLSchema" xmlns:p="http://schemas.microsoft.com/office/2006/metadata/properties" xmlns:ns2="667a4cda-c0b6-4763-85d5-d71c40529199" xmlns:ns3="2a30137f-e0bf-4e7e-83c6-70af91abb4cd" targetNamespace="http://schemas.microsoft.com/office/2006/metadata/properties" ma:root="true" ma:fieldsID="0fdc5a49979096797e5df388e5d6b269" ns2:_="" ns3:_="">
    <xsd:import namespace="667a4cda-c0b6-4763-85d5-d71c40529199"/>
    <xsd:import namespace="2a30137f-e0bf-4e7e-83c6-70af91abb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7a4cda-c0b6-4763-85d5-d71c405291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30137f-e0bf-4e7e-83c6-70af91abb4c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15851C-4918-4445-87C6-FD6253F3742D}">
  <ds:schemaRefs>
    <ds:schemaRef ds:uri="http://schemas.microsoft.com/sharepoint/v3/contenttype/forms"/>
  </ds:schemaRefs>
</ds:datastoreItem>
</file>

<file path=customXml/itemProps2.xml><?xml version="1.0" encoding="utf-8"?>
<ds:datastoreItem xmlns:ds="http://schemas.openxmlformats.org/officeDocument/2006/customXml" ds:itemID="{4BE014FB-E796-476C-A224-33B2EEF1F70D}">
  <ds:schemaRefs>
    <ds:schemaRef ds:uri="2a30137f-e0bf-4e7e-83c6-70af91abb4cd"/>
    <ds:schemaRef ds:uri="667a4cda-c0b6-4763-85d5-d71c405291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DA09C96-84BF-4C5B-85FD-AF49565D48DF}">
  <ds:schemaRefs>
    <ds:schemaRef ds:uri="http://www.w3.org/XML/1998/namespace"/>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2a30137f-e0bf-4e7e-83c6-70af91abb4cd"/>
    <ds:schemaRef ds:uri="667a4cda-c0b6-4763-85d5-d71c40529199"/>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23844</TotalTime>
  <Words>506</Words>
  <Application>Microsoft Office PowerPoint</Application>
  <PresentationFormat>Widescreen</PresentationFormat>
  <Paragraphs>31</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Aptos</vt:lpstr>
      <vt:lpstr>Arial</vt:lpstr>
      <vt:lpstr>Calibri</vt:lpstr>
      <vt:lpstr>Calibri Light</vt:lpstr>
      <vt:lpstr>Times New Roman</vt:lpstr>
      <vt:lpstr>Office Theme</vt:lpstr>
      <vt:lpstr>Handling of test frequency tables containing too many BW combinations.</vt:lpstr>
      <vt:lpstr>Introduction</vt:lpstr>
      <vt:lpstr>Proposal 1</vt:lpstr>
      <vt:lpstr>                                                              Way forward, proposal 1</vt:lpstr>
      <vt:lpstr>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dc:title>
  <dc:creator>niclas.weiler@ericsson.com</dc:creator>
  <cp:lastModifiedBy>Niclas Weiler</cp:lastModifiedBy>
  <cp:revision>9</cp:revision>
  <dcterms:created xsi:type="dcterms:W3CDTF">2024-04-10T05:10:23Z</dcterms:created>
  <dcterms:modified xsi:type="dcterms:W3CDTF">2025-08-15T15:22:54Z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0x010100D9BA8FEC6E16014C9C8AE11707D99D2B</vt:lpwstr>
  </property>
</Properties>
</file>