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0"/>
  </p:handoutMasterIdLst>
  <p:sldIdLst>
    <p:sldId id="6645202" r:id="rId4"/>
    <p:sldId id="6645235" r:id="rId6"/>
    <p:sldId id="6645238" r:id="rId7"/>
    <p:sldId id="6645237" r:id="rId8"/>
    <p:sldId id="6645224" r:id="rId9"/>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3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38"/>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5631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how to introduce NR band n104 PC2</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107</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Malta, MT, 19th May 2025 - 23rd May 2025</a:t>
            </a:r>
            <a:r>
              <a:rPr lang="en-US" sz="2400" kern="0" noProof="0" dirty="0">
                <a:ln>
                  <a:noFill/>
                </a:ln>
                <a:effectLst/>
                <a:uLnTx/>
                <a:uFillTx/>
                <a:sym typeface="+mn-ea"/>
              </a:rPr>
              <a:t>                                                                   </a:t>
            </a:r>
            <a:r>
              <a:rPr lang="en-US" altLang="zh-CN" sz="2400" b="1" noProof="0" dirty="0">
                <a:ln>
                  <a:noFill/>
                </a:ln>
                <a:effectLst/>
                <a:uLnTx/>
                <a:uFillTx/>
                <a:sym typeface="+mn-ea"/>
              </a:rPr>
              <a:t>R5-253414</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Band n104 PC2 was introduced under NR_6GHz WI in RAN4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 RAN4 has defined requirements for band n104 PC3 and PC2 under 6GHz NR licensed bands WI (WIC NR_6GHz).</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6763385" y="1727835"/>
            <a:ext cx="4596765" cy="2325370"/>
          </a:xfrm>
          <a:prstGeom prst="rect">
            <a:avLst/>
          </a:prstGeom>
        </p:spPr>
      </p:pic>
      <p:pic>
        <p:nvPicPr>
          <p:cNvPr id="11" name="图片 10"/>
          <p:cNvPicPr>
            <a:picLocks noChangeAspect="1"/>
          </p:cNvPicPr>
          <p:nvPr/>
        </p:nvPicPr>
        <p:blipFill>
          <a:blip r:embed="rId2"/>
          <a:stretch>
            <a:fillRect/>
          </a:stretch>
        </p:blipFill>
        <p:spPr>
          <a:xfrm>
            <a:off x="6763385" y="4053205"/>
            <a:ext cx="4615815" cy="2402205"/>
          </a:xfrm>
          <a:prstGeom prst="rect">
            <a:avLst/>
          </a:prstGeom>
        </p:spPr>
      </p:pic>
      <p:sp>
        <p:nvSpPr>
          <p:cNvPr id="2" name="文本框 1"/>
          <p:cNvSpPr txBox="1"/>
          <p:nvPr/>
        </p:nvSpPr>
        <p:spPr>
          <a:xfrm rot="300000">
            <a:off x="9792335" y="143002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R4-2211224</a:t>
            </a:r>
            <a:endParaRPr lang="en-US" altLang="zh-CN" sz="1600" b="1">
              <a:solidFill>
                <a:srgbClr val="C00000"/>
              </a:solidFill>
              <a:highlight>
                <a:srgbClr val="000000">
                  <a:alpha val="0"/>
                </a:srgbClr>
              </a:highlight>
            </a:endParaRPr>
          </a:p>
        </p:txBody>
      </p:sp>
      <p:sp>
        <p:nvSpPr>
          <p:cNvPr id="9" name="文本框 8"/>
          <p:cNvSpPr txBox="1"/>
          <p:nvPr/>
        </p:nvSpPr>
        <p:spPr>
          <a:xfrm rot="300000">
            <a:off x="4453890" y="1499870"/>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RP-221504</a:t>
            </a:r>
            <a:endParaRPr lang="en-US" altLang="zh-CN" sz="1600" b="1">
              <a:solidFill>
                <a:srgbClr val="C00000"/>
              </a:solidFill>
              <a:highlight>
                <a:srgbClr val="000000">
                  <a:alpha val="0"/>
                </a:srgbClr>
              </a:highlight>
              <a:sym typeface="+mn-ea"/>
            </a:endParaRPr>
          </a:p>
        </p:txBody>
      </p:sp>
      <p:pic>
        <p:nvPicPr>
          <p:cNvPr id="13" name="图片 12"/>
          <p:cNvPicPr>
            <a:picLocks noChangeAspect="1"/>
          </p:cNvPicPr>
          <p:nvPr/>
        </p:nvPicPr>
        <p:blipFill>
          <a:blip r:embed="rId3"/>
          <a:stretch>
            <a:fillRect/>
          </a:stretch>
        </p:blipFill>
        <p:spPr>
          <a:xfrm>
            <a:off x="407670" y="1840230"/>
            <a:ext cx="4910455" cy="2381250"/>
          </a:xfrm>
          <a:prstGeom prst="rect">
            <a:avLst/>
          </a:prstGeom>
        </p:spPr>
      </p:pic>
      <p:pic>
        <p:nvPicPr>
          <p:cNvPr id="14" name="图片 13"/>
          <p:cNvPicPr>
            <a:picLocks noChangeAspect="1"/>
          </p:cNvPicPr>
          <p:nvPr/>
        </p:nvPicPr>
        <p:blipFill>
          <a:blip r:embed="rId4"/>
          <a:stretch>
            <a:fillRect/>
          </a:stretch>
        </p:blipFill>
        <p:spPr>
          <a:xfrm>
            <a:off x="445135" y="4293235"/>
            <a:ext cx="4872990" cy="1564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The current status of band n104 in RAN5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Band n104 is introduced under NR_lic_bands_BW_R17-UEConTest WI in RAN5 since </a:t>
            </a:r>
            <a:r>
              <a:rPr lang="en-US" altLang="zh-CN" sz="1600" noProof="0" dirty="0">
                <a:solidFill>
                  <a:schemeClr val="tx1"/>
                </a:solidFill>
                <a:cs typeface="Arial" panose="020B0604020202020204" pitchFamily="34" charset="0"/>
                <a:sym typeface="+mn-ea"/>
              </a:rPr>
              <a:t>this</a:t>
            </a:r>
            <a:r>
              <a:rPr lang="en-US" altLang="zh-CN" sz="1600" noProof="0" dirty="0">
                <a:solidFill>
                  <a:schemeClr val="tx1"/>
                </a:solidFill>
                <a:cs typeface="Arial" panose="020B0604020202020204" pitchFamily="34" charset="0"/>
                <a:sym typeface="+mn-ea"/>
              </a:rPr>
              <a:t> WI contains NR_6GHz WI as one of the parent WIs</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However, there is no splitted items for power classes in WP. Thus, only band n104 PC3 is introduced into RAN5 and n104 PC2 has not been introduced into RAN5 yet due to no commerical interest.</a:t>
            </a:r>
            <a:endPar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407670" y="2060575"/>
            <a:ext cx="4443730" cy="2513330"/>
          </a:xfrm>
          <a:prstGeom prst="rect">
            <a:avLst/>
          </a:prstGeom>
        </p:spPr>
      </p:pic>
      <p:pic>
        <p:nvPicPr>
          <p:cNvPr id="5" name="图片 4"/>
          <p:cNvPicPr>
            <a:picLocks noChangeAspect="1"/>
          </p:cNvPicPr>
          <p:nvPr/>
        </p:nvPicPr>
        <p:blipFill>
          <a:blip r:embed="rId2"/>
          <a:stretch>
            <a:fillRect/>
          </a:stretch>
        </p:blipFill>
        <p:spPr>
          <a:xfrm>
            <a:off x="407670" y="4509135"/>
            <a:ext cx="4443730" cy="2052320"/>
          </a:xfrm>
          <a:prstGeom prst="rect">
            <a:avLst/>
          </a:prstGeom>
        </p:spPr>
      </p:pic>
      <p:pic>
        <p:nvPicPr>
          <p:cNvPr id="12" name="图片 11"/>
          <p:cNvPicPr>
            <a:picLocks noChangeAspect="1"/>
          </p:cNvPicPr>
          <p:nvPr/>
        </p:nvPicPr>
        <p:blipFill>
          <a:blip r:embed="rId3"/>
          <a:stretch>
            <a:fillRect/>
          </a:stretch>
        </p:blipFill>
        <p:spPr>
          <a:xfrm>
            <a:off x="5663565" y="1988820"/>
            <a:ext cx="6252210" cy="4427855"/>
          </a:xfrm>
          <a:prstGeom prst="rect">
            <a:avLst/>
          </a:prstGeom>
        </p:spPr>
      </p:pic>
      <p:sp>
        <p:nvSpPr>
          <p:cNvPr id="9" name="文本框 8"/>
          <p:cNvSpPr txBox="1"/>
          <p:nvPr/>
        </p:nvSpPr>
        <p:spPr>
          <a:xfrm rot="300000">
            <a:off x="3638550" y="2723515"/>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RP-223434</a:t>
            </a:r>
            <a:endParaRPr lang="en-US" altLang="zh-CN" sz="1600" b="1">
              <a:solidFill>
                <a:srgbClr val="C00000"/>
              </a:solidFill>
              <a:highlight>
                <a:srgbClr val="000000">
                  <a:alpha val="0"/>
                </a:srgbClr>
              </a:highlight>
              <a:sym typeface="+mn-ea"/>
            </a:endParaRPr>
          </a:p>
        </p:txBody>
      </p:sp>
      <p:sp>
        <p:nvSpPr>
          <p:cNvPr id="2" name="文本框 1"/>
          <p:cNvSpPr txBox="1"/>
          <p:nvPr/>
        </p:nvSpPr>
        <p:spPr>
          <a:xfrm rot="300000">
            <a:off x="9922510" y="178943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R5-226872</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How to </a:t>
            </a:r>
            <a:r>
              <a:rPr lang="en-US" altLang="zh-CN" sz="2400" noProof="0" dirty="0">
                <a:ln>
                  <a:noFill/>
                </a:ln>
                <a:effectLst/>
                <a:highlight>
                  <a:srgbClr val="000000">
                    <a:alpha val="0"/>
                  </a:srgbClr>
                </a:highlight>
                <a:uLnTx/>
                <a:uFillTx/>
                <a:latin typeface="+mn-lt"/>
                <a:sym typeface="+mn-ea"/>
              </a:rPr>
              <a:t>introduce NR band n104 PC2 in RAN5</a:t>
            </a:r>
            <a:endParaRPr lang="en-US" altLang="zh-CN" sz="2400" noProof="0" dirty="0">
              <a:ln>
                <a:noFill/>
              </a:ln>
              <a:effectLst/>
              <a:highlight>
                <a:srgbClr val="000000">
                  <a:alpha val="0"/>
                </a:srgbClr>
              </a:highlight>
              <a:uLnTx/>
              <a:uFillTx/>
              <a:latin typeface="+mn-lt"/>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ct val="150000"/>
              </a:lnSpc>
              <a:spcBef>
                <a:spcPts val="200"/>
              </a:spcBef>
              <a:spcAft>
                <a:spcPts val="200"/>
              </a:spcAft>
              <a:buClrTx/>
              <a:buSzTx/>
              <a:buFontTx/>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Considering n104 PC2 was not included in the scope of the original RAN5 R17 </a:t>
            </a:r>
            <a:r>
              <a:rPr lang="en-US" altLang="zh-CN" sz="1800" noProof="0" dirty="0">
                <a:solidFill>
                  <a:schemeClr val="tx1"/>
                </a:solidFill>
                <a:cs typeface="Arial" panose="020B0604020202020204" pitchFamily="34" charset="0"/>
                <a:sym typeface="+mn-ea"/>
              </a:rPr>
              <a:t>NR_lic_bands_BW_R17-UEConTest WI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and the WI is already closed, the following two proposals are given on how to introduce band n104 PC2 in RAN5:</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1:  </a:t>
            </a:r>
            <a:r>
              <a:rPr lang="en-US" altLang="zh-CN" sz="1800" noProof="0" dirty="0">
                <a:solidFill>
                  <a:schemeClr val="tx1"/>
                </a:solidFill>
                <a:cs typeface="Arial" panose="020B0604020202020204" pitchFamily="34" charset="0"/>
                <a:sym typeface="+mn-ea"/>
              </a:rPr>
              <a:t> It is proposed to introduce band n104 PC2 into RAN5 under maintenance WIC  TEI17_Test WI in PRD21.</a:t>
            </a:r>
            <a:endParaRPr lang="en-US" altLang="zh-CN" sz="1800" noProof="0" dirty="0">
              <a:solidFill>
                <a:schemeClr val="tx1"/>
              </a:solidFill>
              <a:cs typeface="Arial" panose="020B0604020202020204" pitchFamily="34" charset="0"/>
              <a:sym typeface="+mn-ea"/>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2:  </a:t>
            </a:r>
            <a:r>
              <a:rPr lang="en-US" altLang="zh-CN" sz="1800" noProof="0" dirty="0">
                <a:solidFill>
                  <a:schemeClr val="tx1"/>
                </a:solidFill>
                <a:cs typeface="Arial" panose="020B0604020202020204" pitchFamily="34" charset="0"/>
                <a:sym typeface="+mn-ea"/>
              </a:rPr>
              <a:t> It is proposed to accept the changes in related CRs R5-252084 (TS38.508-2 PICS), R5-252085 (TS38.521-1 Tx) and R5-252184 (MOP minimum conformance requirement) to complete band n104 PC2 in RAN5.</a:t>
            </a: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6" name="图片 5"/>
          <p:cNvPicPr>
            <a:picLocks noChangeAspect="1"/>
          </p:cNvPicPr>
          <p:nvPr/>
        </p:nvPicPr>
        <p:blipFill>
          <a:blip r:embed="rId1"/>
          <a:stretch>
            <a:fillRect/>
          </a:stretch>
        </p:blipFill>
        <p:spPr>
          <a:xfrm>
            <a:off x="66675" y="4220845"/>
            <a:ext cx="12032615" cy="744855"/>
          </a:xfrm>
          <a:prstGeom prst="rect">
            <a:avLst/>
          </a:prstGeom>
        </p:spPr>
      </p:pic>
      <p:sp>
        <p:nvSpPr>
          <p:cNvPr id="9" name="文本框 8"/>
          <p:cNvSpPr txBox="1"/>
          <p:nvPr/>
        </p:nvSpPr>
        <p:spPr>
          <a:xfrm rot="300000">
            <a:off x="9560560" y="3526790"/>
            <a:ext cx="2273935" cy="5264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draft PRD21 excel v1.13.0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1404</Words>
  <Application>WPS 演示</Application>
  <PresentationFormat>宽屏</PresentationFormat>
  <Paragraphs>56</Paragraphs>
  <Slides>5</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vt:i4>
      </vt:variant>
    </vt:vector>
  </HeadingPairs>
  <TitlesOfParts>
    <vt:vector size="18"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how to introduce NR band n104 PC2</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CMCC-Luyang Zhao</cp:lastModifiedBy>
  <cp:revision>5624</cp:revision>
  <cp:lastPrinted>2020-09-04T06:35:00Z</cp:lastPrinted>
  <dcterms:created xsi:type="dcterms:W3CDTF">2017-04-04T12:46:00Z</dcterms:created>
  <dcterms:modified xsi:type="dcterms:W3CDTF">2025-05-19T16:26:06Z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40FBEAEE23EA4D669BB035E0DE9ECE12</vt:lpwstr>
  </property>
</Properties>
</file>