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emf" ContentType="image/x-e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29"/>
  </p:handoutMasterIdLst>
  <p:sldIdLst>
    <p:sldId id="6645202" r:id="rId4"/>
    <p:sldId id="6645235" r:id="rId6"/>
    <p:sldId id="6645261" r:id="rId7"/>
    <p:sldId id="6645255" r:id="rId8"/>
    <p:sldId id="6645248" r:id="rId9"/>
    <p:sldId id="6645254" r:id="rId10"/>
    <p:sldId id="6645257" r:id="rId11"/>
    <p:sldId id="6645249" r:id="rId12"/>
    <p:sldId id="6645258" r:id="rId13"/>
    <p:sldId id="6645251" r:id="rId14"/>
    <p:sldId id="6645265" r:id="rId15"/>
    <p:sldId id="6645259" r:id="rId16"/>
    <p:sldId id="6645266" r:id="rId17"/>
    <p:sldId id="6645269" r:id="rId18"/>
    <p:sldId id="6645273" r:id="rId19"/>
    <p:sldId id="6645274" r:id="rId20"/>
    <p:sldId id="6645270" r:id="rId21"/>
    <p:sldId id="6645275" r:id="rId22"/>
    <p:sldId id="6645271" r:id="rId23"/>
    <p:sldId id="6645276" r:id="rId24"/>
    <p:sldId id="6645277" r:id="rId25"/>
    <p:sldId id="6645250" r:id="rId26"/>
    <p:sldId id="6645252" r:id="rId27"/>
    <p:sldId id="6645224" r:id="rId28"/>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12" userDrawn="1">
          <p15:clr>
            <a:srgbClr val="A4A3A4"/>
          </p15:clr>
        </p15:guide>
        <p15:guide id="2" pos="382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4C92"/>
    <a:srgbClr val="0F6FC6"/>
    <a:srgbClr val="0070C0"/>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12"/>
        <p:guide pos="3827"/>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vmlDrawing" Target="../drawings/vmlDrawing1.vml"/><Relationship Id="rId3" Type="http://schemas.openxmlformats.org/officeDocument/2006/relationships/slideLayout" Target="../slideLayouts/slideLayout5.xml"/><Relationship Id="rId2" Type="http://schemas.openxmlformats.org/officeDocument/2006/relationships/image" Target="../media/image11.emf"/><Relationship Id="rId1"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410460"/>
            <a:ext cx="10222865" cy="155638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Update on </a:t>
            </a:r>
            <a:r>
              <a:rPr lang="en-US" altLang="zh-CN" sz="3600" b="1" dirty="0">
                <a:solidFill>
                  <a:srgbClr val="0070C0"/>
                </a:solidFill>
                <a:latin typeface="微软雅黑" panose="020B0503020204020204" pitchFamily="34" charset="-122"/>
                <a:ea typeface="微软雅黑" panose="020B0503020204020204" pitchFamily="34" charset="-122"/>
                <a:cs typeface="+mn-cs"/>
              </a:rPr>
              <a:t>AI/ML WI </a:t>
            </a: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Progress in 3GPP RAN4 and RAN2 </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Lenovo</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107</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Malta, MT, May 19 – 23, 2025</a:t>
            </a:r>
            <a:r>
              <a:rPr lang="en-US" sz="2400" kern="0" noProof="0" dirty="0">
                <a:ln>
                  <a:noFill/>
                </a:ln>
                <a:effectLst/>
                <a:uLnTx/>
                <a:uFillTx/>
                <a:sym typeface="+mn-ea"/>
              </a:rPr>
              <a:t>                                                                             </a:t>
            </a:r>
            <a:r>
              <a:rPr lang="en-US" altLang="zh-CN" sz="2400" b="1" noProof="0" dirty="0">
                <a:ln>
                  <a:noFill/>
                </a:ln>
                <a:effectLst/>
                <a:uLnTx/>
                <a:uFillTx/>
                <a:sym typeface="+mn-ea"/>
              </a:rPr>
              <a:t>R5-25</a:t>
            </a:r>
            <a:r>
              <a:rPr lang="en-US" altLang="zh-CN" sz="2400" b="1" noProof="0" dirty="0">
                <a:ln>
                  <a:noFill/>
                </a:ln>
                <a:effectLst/>
                <a:uLnTx/>
                <a:uFillTx/>
                <a:sym typeface="+mn-ea"/>
              </a:rPr>
              <a:t>2119</a:t>
            </a:r>
            <a:endParaRPr lang="en-US" altLang="zh-CN" sz="2400" b="1" noProof="0" dirty="0">
              <a:ln>
                <a:noFill/>
              </a:ln>
              <a:effectLst/>
              <a:uLnTx/>
              <a:uFillTx/>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Testing for one sided models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430530" y="1047750"/>
            <a:ext cx="11333480" cy="5631180"/>
          </a:xfrm>
          <a:prstGeom prst="rect">
            <a:avLst/>
          </a:prstGeom>
        </p:spPr>
        <p:txBody>
          <a:bodyPr wrap="square">
            <a:spAutoFit/>
          </a:bodyPr>
          <a:p>
            <a:pPr defTabSz="266700">
              <a:spcAft>
                <a:spcPts val="900"/>
              </a:spcAft>
            </a:pPr>
            <a:r>
              <a:rPr lang="en-US" altLang="zh-CN" sz="1800" b="1" u="sng">
                <a:latin typeface="Times New Roman" panose="02020603050405020304"/>
                <a:ea typeface="宋体" panose="02010600030101010101" pitchFamily="2" charset="-122"/>
              </a:rPr>
              <a:t>Issue 4-1: </a:t>
            </a:r>
            <a:r>
              <a:rPr lang="en-US" altLang="zh-CN" sz="1800" b="1" u="sng">
                <a:latin typeface="Times New Roman" panose="02020603050405020304"/>
                <a:ea typeface="Times New Roman" panose="02020603050405020304"/>
              </a:rPr>
              <a:t>Baseline test setup[1]</a:t>
            </a:r>
            <a:endParaRPr lang="en-US" altLang="zh-CN" sz="1800" b="1" u="sng">
              <a:latin typeface="Times New Roman" panose="02020603050405020304"/>
              <a:ea typeface="Times New Roman" panose="02020603050405020304"/>
            </a:endParaRPr>
          </a:p>
          <a:p>
            <a:pPr defTabSz="266700">
              <a:spcAft>
                <a:spcPts val="900"/>
              </a:spcAft>
            </a:pPr>
            <a:r>
              <a:rPr lang="en-US" altLang="zh-CN" sz="1800" b="1">
                <a:latin typeface="Times New Roman" panose="02020603050405020304"/>
                <a:ea typeface="Times New Roman" panose="02020603050405020304"/>
              </a:rPr>
              <a:t>A</a:t>
            </a:r>
            <a:r>
              <a:rPr lang="en-US" altLang="zh-CN" sz="1800" b="1">
                <a:latin typeface="Times New Roman" panose="02020603050405020304"/>
                <a:ea typeface="宋体" panose="02010600030101010101" pitchFamily="2" charset="-122"/>
              </a:rPr>
              <a:t>greement:</a:t>
            </a:r>
            <a:endParaRPr lang="en-US" altLang="zh-CN" sz="1800" b="1">
              <a:latin typeface="Times New Roman" panose="02020603050405020304"/>
              <a:ea typeface="宋体" panose="02010600030101010101" pitchFamily="2" charset="-122"/>
            </a:endParaRPr>
          </a:p>
          <a:p>
            <a:pPr marL="266700" indent="-266700" defTabSz="266700" fontAlgn="base" hangingPunct="0">
              <a:spcAft>
                <a:spcPts val="900"/>
              </a:spcAft>
            </a:pPr>
            <a:r>
              <a:rPr lang="en-US" altLang="zh-CN" sz="1800">
                <a:latin typeface="Wingdings" panose="05000000000000000000"/>
                <a:ea typeface="宋体" panose="02010600030101010101" pitchFamily="2" charset="-122"/>
              </a:rPr>
              <a:t>n </a:t>
            </a:r>
            <a:r>
              <a:rPr lang="en-US" altLang="zh-CN" sz="1800">
                <a:latin typeface="Times New Roman" panose="02020603050405020304"/>
                <a:ea typeface="Times New Roman" panose="02020603050405020304"/>
              </a:rPr>
              <a:t>D</a:t>
            </a:r>
            <a:r>
              <a:rPr lang="en-US" altLang="zh-CN" sz="1800">
                <a:latin typeface="Times New Roman" panose="02020603050405020304"/>
                <a:ea typeface="宋体" panose="02010600030101010101" pitchFamily="2" charset="-122"/>
              </a:rPr>
              <a:t>iscuss both single AoA based and multiple AoA based set up</a:t>
            </a:r>
            <a:endParaRPr lang="en-US" altLang="zh-CN" sz="1800">
              <a:latin typeface="Times New Roman" panose="02020603050405020304"/>
              <a:ea typeface="宋体" panose="02010600030101010101" pitchFamily="2" charset="-122"/>
            </a:endParaRPr>
          </a:p>
          <a:p>
            <a:pPr marL="533400" indent="-266700" defTabSz="266700" fontAlgn="base" hangingPunct="0">
              <a:spcAft>
                <a:spcPts val="900"/>
              </a:spcAft>
            </a:pPr>
            <a:r>
              <a:rPr lang="en-US" altLang="zh-CN" sz="1800">
                <a:latin typeface="Wingdings" panose="05000000000000000000"/>
                <a:ea typeface="Yu Mincho"/>
              </a:rPr>
              <a:t>n </a:t>
            </a:r>
            <a:r>
              <a:rPr lang="en-US" altLang="zh-CN" sz="1800">
                <a:latin typeface="Times New Roman" panose="02020603050405020304"/>
                <a:ea typeface="Yu Mincho"/>
              </a:rPr>
              <a:t>C</a:t>
            </a:r>
            <a:r>
              <a:rPr lang="en-US" altLang="zh-CN" sz="1800">
                <a:latin typeface="Times New Roman" panose="02020603050405020304"/>
                <a:ea typeface="Times New Roman" panose="02020603050405020304"/>
              </a:rPr>
              <a:t>ontinue to study the two multi</a:t>
            </a:r>
            <a:r>
              <a:rPr lang="en-US" altLang="zh-CN" sz="1800">
                <a:latin typeface="Times New Roman" panose="02020603050405020304"/>
                <a:ea typeface="Yu Mincho"/>
              </a:rPr>
              <a:t>ple </a:t>
            </a:r>
            <a:r>
              <a:rPr lang="en-US" altLang="zh-CN" sz="1800">
                <a:latin typeface="Times New Roman" panose="02020603050405020304"/>
                <a:ea typeface="Times New Roman" panose="02020603050405020304"/>
              </a:rPr>
              <a:t>AoA candidate setups</a:t>
            </a:r>
            <a:endParaRPr lang="en-US" altLang="zh-CN" sz="1800">
              <a:latin typeface="Times New Roman" panose="02020603050405020304"/>
              <a:ea typeface="Times New Roman" panose="02020603050405020304"/>
            </a:endParaRPr>
          </a:p>
          <a:p>
            <a:pPr marL="800100" indent="-266700" defTabSz="266700" fontAlgn="base" hangingPunct="0">
              <a:spcAft>
                <a:spcPts val="900"/>
              </a:spcAft>
            </a:pPr>
            <a:r>
              <a:rPr lang="en-US" altLang="zh-CN" sz="1800">
                <a:latin typeface="Wingdings" panose="05000000000000000000"/>
                <a:ea typeface="Yu Mincho"/>
              </a:rPr>
              <a:t>u </a:t>
            </a:r>
            <a:r>
              <a:rPr lang="en-US" altLang="zh-CN" sz="1800">
                <a:latin typeface="Times New Roman" panose="02020603050405020304"/>
                <a:ea typeface="Times New Roman" panose="02020603050405020304"/>
              </a:rPr>
              <a:t>One option to continue the discussion proposed </a:t>
            </a:r>
            <a:r>
              <a:rPr lang="en-US" altLang="zh-CN" sz="1800">
                <a:latin typeface="Times New Roman" panose="02020603050405020304"/>
                <a:ea typeface="Yu Mincho"/>
              </a:rPr>
              <a:t>as </a:t>
            </a:r>
            <a:r>
              <a:rPr lang="en-US" altLang="zh-CN" sz="1800">
                <a:latin typeface="Times New Roman" panose="02020603050405020304"/>
                <a:ea typeface="Times New Roman" panose="02020603050405020304"/>
              </a:rPr>
              <a:t>following:</a:t>
            </a:r>
            <a:endParaRPr lang="en-US" altLang="zh-CN" sz="1800">
              <a:latin typeface="Times New Roman" panose="02020603050405020304"/>
              <a:ea typeface="Times New Roman" panose="02020603050405020304"/>
            </a:endParaRPr>
          </a:p>
          <a:p>
            <a:pPr marL="1066800" indent="-266700" defTabSz="266700" fontAlgn="base" hangingPunct="0">
              <a:spcAft>
                <a:spcPts val="900"/>
              </a:spcAft>
            </a:pPr>
            <a:r>
              <a:rPr lang="en-US" altLang="zh-CN" sz="1800">
                <a:latin typeface="Wingdings" panose="05000000000000000000"/>
                <a:ea typeface="Yu Mincho"/>
              </a:rPr>
              <a:t>l </a:t>
            </a:r>
            <a:r>
              <a:rPr lang="en-US" altLang="zh-CN" sz="1800">
                <a:latin typeface="Times New Roman" panose="02020603050405020304"/>
                <a:ea typeface="Times New Roman" panose="02020603050405020304"/>
              </a:rPr>
              <a:t>M</a:t>
            </a:r>
            <a:r>
              <a:rPr lang="en-US" altLang="zh-CN" sz="1800">
                <a:latin typeface="Times New Roman" panose="02020603050405020304"/>
                <a:ea typeface="Yu Mincho"/>
              </a:rPr>
              <a:t>ulti AoA setup – evaluation of already feasible systems for AI/ML BM testing suitability </a:t>
            </a:r>
            <a:endParaRPr lang="en-US" altLang="zh-CN" sz="1800">
              <a:latin typeface="Times New Roman" panose="02020603050405020304"/>
              <a:ea typeface="Yu Mincho"/>
            </a:endParaRPr>
          </a:p>
          <a:p>
            <a:pPr marL="1333500" indent="-266700" defTabSz="266700" fontAlgn="base" hangingPunct="0">
              <a:spcAft>
                <a:spcPts val="900"/>
              </a:spcAft>
            </a:pPr>
            <a:r>
              <a:rPr lang="en-US" altLang="zh-CN" sz="1800">
                <a:latin typeface="Wingdings" panose="05000000000000000000"/>
                <a:ea typeface="宋体" panose="02010600030101010101" pitchFamily="2" charset="-122"/>
              </a:rPr>
              <a:t>n </a:t>
            </a:r>
            <a:r>
              <a:rPr lang="en-US" altLang="zh-CN" sz="1800">
                <a:latin typeface="Times New Roman" panose="02020603050405020304"/>
                <a:ea typeface="宋体" panose="02010600030101010101" pitchFamily="2" charset="-122"/>
              </a:rPr>
              <a:t>AI/ML BM performance centric, not CDL channel emulation centric.</a:t>
            </a:r>
            <a:endParaRPr lang="en-US" altLang="zh-CN" sz="1800">
              <a:latin typeface="Times New Roman" panose="02020603050405020304"/>
              <a:ea typeface="宋体" panose="02010600030101010101" pitchFamily="2" charset="-122"/>
            </a:endParaRPr>
          </a:p>
          <a:p>
            <a:pPr marL="1333500" indent="-266700" defTabSz="266700" fontAlgn="base" hangingPunct="0">
              <a:spcAft>
                <a:spcPts val="900"/>
              </a:spcAft>
            </a:pPr>
            <a:r>
              <a:rPr lang="en-US" altLang="zh-CN" sz="1800">
                <a:latin typeface="Wingdings" panose="05000000000000000000"/>
                <a:ea typeface="宋体" panose="02010600030101010101" pitchFamily="2" charset="-122"/>
              </a:rPr>
              <a:t>n </a:t>
            </a:r>
            <a:r>
              <a:rPr lang="en-US" altLang="zh-CN" sz="1800">
                <a:latin typeface="Times New Roman" panose="02020603050405020304"/>
                <a:ea typeface="宋体" panose="02010600030101010101" pitchFamily="2" charset="-122"/>
              </a:rPr>
              <a:t>Define test system candidates which are already feasible </a:t>
            </a:r>
            <a:endParaRPr lang="en-US" altLang="zh-CN" sz="1800">
              <a:latin typeface="Times New Roman" panose="02020603050405020304"/>
              <a:ea typeface="宋体" panose="02010600030101010101" pitchFamily="2" charset="-122"/>
            </a:endParaRPr>
          </a:p>
          <a:p>
            <a:pPr marL="1066800" indent="-266700" defTabSz="266700" fontAlgn="base" hangingPunct="0">
              <a:spcAft>
                <a:spcPts val="900"/>
              </a:spcAft>
            </a:pPr>
            <a:r>
              <a:rPr lang="en-US" altLang="zh-CN" sz="1800">
                <a:latin typeface="Wingdings" panose="05000000000000000000"/>
                <a:ea typeface="Yu Mincho"/>
              </a:rPr>
              <a:t>l </a:t>
            </a:r>
            <a:r>
              <a:rPr lang="en-US" altLang="zh-CN" sz="1800">
                <a:latin typeface="Times New Roman" panose="02020603050405020304"/>
                <a:ea typeface="Yu Mincho"/>
              </a:rPr>
              <a:t>Perform system level simulations including the probe layout of candidate systems to address the impact on the UE AI ML BM performance.</a:t>
            </a:r>
            <a:endParaRPr lang="en-US" altLang="zh-CN" sz="1800">
              <a:latin typeface="Times New Roman" panose="02020603050405020304"/>
              <a:ea typeface="Yu Mincho"/>
            </a:endParaRPr>
          </a:p>
          <a:p>
            <a:pPr marL="533400" indent="-266700" defTabSz="266700" fontAlgn="base" hangingPunct="0">
              <a:spcAft>
                <a:spcPts val="900"/>
              </a:spcAft>
            </a:pPr>
            <a:r>
              <a:rPr lang="en-US" altLang="zh-CN" sz="1800">
                <a:latin typeface="Wingdings" panose="05000000000000000000"/>
                <a:ea typeface="Yu Mincho"/>
              </a:rPr>
              <a:t>n </a:t>
            </a:r>
            <a:r>
              <a:rPr lang="en-US" altLang="zh-CN" sz="1800">
                <a:latin typeface="Times New Roman" panose="02020603050405020304"/>
                <a:ea typeface="Times New Roman" panose="02020603050405020304"/>
              </a:rPr>
              <a:t>S</a:t>
            </a:r>
            <a:r>
              <a:rPr lang="en-US" altLang="zh-CN" sz="1800">
                <a:latin typeface="Times New Roman" panose="02020603050405020304"/>
                <a:ea typeface="Yu Mincho"/>
              </a:rPr>
              <a:t>tart with the set up with Set A = 32 beams, Set B = 8 beams, and develop the test procedures with single AoA and multiple AoAs</a:t>
            </a:r>
            <a:endParaRPr lang="en-US" altLang="zh-CN" sz="1800">
              <a:latin typeface="Times New Roman" panose="02020603050405020304"/>
              <a:ea typeface="Yu Mincho"/>
            </a:endParaRPr>
          </a:p>
          <a:p>
            <a:pPr defTabSz="266700">
              <a:spcAft>
                <a:spcPts val="900"/>
              </a:spcAft>
            </a:pPr>
            <a:r>
              <a:rPr lang="en-US" altLang="zh-CN" sz="1800" b="1" u="sng">
                <a:latin typeface="Times New Roman" panose="02020603050405020304"/>
                <a:ea typeface="宋体" panose="02010600030101010101" pitchFamily="2" charset="-122"/>
              </a:rPr>
              <a:t>Issue 4-2: </a:t>
            </a:r>
            <a:r>
              <a:rPr lang="en-US" altLang="zh-CN" sz="1800" b="1" u="sng">
                <a:latin typeface="Times New Roman" panose="02020603050405020304"/>
                <a:ea typeface="Times New Roman" panose="02020603050405020304"/>
              </a:rPr>
              <a:t>Channel model[1]</a:t>
            </a:r>
            <a:endParaRPr lang="en-US" altLang="zh-CN" sz="1800" b="1" u="sng">
              <a:latin typeface="Times New Roman" panose="02020603050405020304"/>
              <a:ea typeface="Times New Roman" panose="02020603050405020304"/>
            </a:endParaRPr>
          </a:p>
          <a:p>
            <a:pPr defTabSz="266700">
              <a:spcAft>
                <a:spcPts val="900"/>
              </a:spcAft>
            </a:pPr>
            <a:r>
              <a:rPr lang="en-US" altLang="zh-CN" sz="1800" b="1">
                <a:latin typeface="Times New Roman" panose="02020603050405020304"/>
                <a:ea typeface="Times New Roman" panose="02020603050405020304"/>
              </a:rPr>
              <a:t>A</a:t>
            </a:r>
            <a:r>
              <a:rPr lang="en-US" altLang="zh-CN" sz="1800" b="1">
                <a:latin typeface="Times New Roman" panose="02020603050405020304"/>
                <a:ea typeface="Yu Mincho"/>
              </a:rPr>
              <a:t>greement:</a:t>
            </a:r>
            <a:endParaRPr lang="en-US" altLang="zh-CN" sz="1800" b="1">
              <a:latin typeface="Times New Roman" panose="02020603050405020304"/>
              <a:ea typeface="Yu Mincho"/>
            </a:endParaRPr>
          </a:p>
          <a:p>
            <a:pPr marL="266700" indent="-266700" defTabSz="266700" fontAlgn="base" hangingPunct="0">
              <a:spcAft>
                <a:spcPts val="900"/>
              </a:spcAft>
            </a:pPr>
            <a:r>
              <a:rPr lang="en-US" altLang="zh-CN" sz="1800">
                <a:latin typeface="Wingdings" panose="05000000000000000000"/>
                <a:ea typeface="Yu Mincho"/>
              </a:rPr>
              <a:t>n </a:t>
            </a:r>
            <a:r>
              <a:rPr lang="en-US" altLang="zh-CN" sz="1800">
                <a:latin typeface="Times New Roman" panose="02020603050405020304"/>
                <a:ea typeface="Yu Mincho"/>
              </a:rPr>
              <a:t>Use </a:t>
            </a:r>
            <a:r>
              <a:rPr lang="en-US" altLang="zh-CN" sz="1800">
                <a:latin typeface="Times New Roman" panose="02020603050405020304"/>
                <a:ea typeface="Times New Roman" panose="02020603050405020304"/>
              </a:rPr>
              <a:t>CDL</a:t>
            </a:r>
            <a:r>
              <a:rPr lang="en-US" altLang="zh-CN" sz="1800">
                <a:latin typeface="Times New Roman" panose="02020603050405020304"/>
                <a:ea typeface="Yu Mincho"/>
              </a:rPr>
              <a:t>-based channel model as starting point</a:t>
            </a:r>
            <a:endParaRPr lang="en-US" altLang="zh-CN" sz="1800">
              <a:latin typeface="Times New Roman" panose="02020603050405020304"/>
              <a:ea typeface="Yu Minch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29"/>
          <p:cNvSpPr>
            <a:spLocks noGrp="1" noChangeArrowheads="1"/>
          </p:cNvSpPr>
          <p:nvPr>
            <p:ph type="ctrTitle" idx="4294967295"/>
          </p:nvPr>
        </p:nvSpPr>
        <p:spPr bwMode="auto">
          <a:xfrm>
            <a:off x="223520" y="2128520"/>
            <a:ext cx="11786235" cy="2559050"/>
          </a:xfrm>
          <a:prstGeom prst="rect">
            <a:avLst/>
          </a:prstGeom>
          <a:ln>
            <a:miter lim="800000"/>
          </a:ln>
        </p:spPr>
        <p:txBody>
          <a:bodyPr vert="horz" wrap="square" lIns="91440" tIns="45720" rIns="91440" bIns="45720" numCol="1" anchor="t" anchorCtr="0" compatLnSpc="1"/>
          <a:p>
            <a:pPr marL="0" indent="0" algn="ctr" fontAlgn="auto">
              <a:lnSpc>
                <a:spcPct val="200000"/>
              </a:lnSpc>
              <a:defRPr/>
            </a:pP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Progress on AI/ML air interfance WI  </a:t>
            </a:r>
            <a:b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b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during </a:t>
            </a:r>
            <a:r>
              <a:rPr lang="en-US" altLang="zh-CN" sz="3200" dirty="0">
                <a:solidFill>
                  <a:srgbClr val="0070C0"/>
                </a:solidFill>
                <a:cs typeface="+mn-cs"/>
                <a:sym typeface="+mn-ea"/>
              </a:rPr>
              <a:t>RAN2#129</a:t>
            </a: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(Feb. 2025) &amp; </a:t>
            </a:r>
            <a:r>
              <a:rPr lang="en-US" altLang="zh-CN" sz="3200" dirty="0">
                <a:solidFill>
                  <a:srgbClr val="0070C0"/>
                </a:solidFill>
                <a:cs typeface="+mn-cs"/>
                <a:sym typeface="+mn-ea"/>
              </a:rPr>
              <a:t>RAN2#129</a:t>
            </a: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bis(Apr. 2025) </a:t>
            </a:r>
            <a:r>
              <a:rPr lang="en-US" altLang="zh-CN" sz="3200" b="1" dirty="0">
                <a:solidFill>
                  <a:srgbClr val="0070C0"/>
                </a:solidFill>
                <a:latin typeface="微软雅黑" panose="020B0503020204020204" pitchFamily="34" charset="-122"/>
                <a:ea typeface="微软雅黑" panose="020B0503020204020204" pitchFamily="34" charset="-122"/>
                <a:cs typeface="+mn-cs"/>
              </a:rPr>
              <a:t> </a:t>
            </a:r>
            <a:endParaRPr lang="en-US" altLang="zh-CN" sz="32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RAN2: Organizational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982345" y="982345"/>
            <a:ext cx="9920605" cy="998855"/>
          </a:xfrm>
          <a:prstGeom prst="rect">
            <a:avLst/>
          </a:prstGeom>
        </p:spPr>
        <p:txBody>
          <a:bodyPr wrap="square">
            <a:spAutoFit/>
          </a:bodyPr>
          <a:p>
            <a:pPr marL="1029970" indent="-230505" defTabSz="266700" fontAlgn="base" hangingPunct="0">
              <a:spcBef>
                <a:spcPct val="0"/>
              </a:spcBef>
            </a:pPr>
            <a:r>
              <a:rPr lang="en-US" altLang="zh-CN" sz="1800" b="1">
                <a:latin typeface="Arial" panose="020B0604020202020204"/>
                <a:ea typeface="Times New Roman" panose="02020603050405020304"/>
              </a:rPr>
              <a:t>Agreements on positioning[5]</a:t>
            </a:r>
            <a:endParaRPr lang="en-US" altLang="zh-CN" sz="1800" b="1">
              <a:latin typeface="Arial" panose="020B0604020202020204"/>
              <a:ea typeface="Times New Roman" panose="02020603050405020304"/>
            </a:endParaRPr>
          </a:p>
          <a:p>
            <a:pPr marL="1028065" indent="-228600" defTabSz="266700" fontAlgn="base" hangingPunct="0">
              <a:spcBef>
                <a:spcPts val="300"/>
              </a:spcBef>
            </a:pPr>
            <a:r>
              <a:rPr lang="en-US" altLang="zh-CN" sz="1800">
                <a:latin typeface="Symbol" panose="05050102010706020507"/>
                <a:ea typeface="Times New Roman" panose="02020603050405020304"/>
              </a:rPr>
              <a:t>Þ </a:t>
            </a:r>
            <a:r>
              <a:rPr lang="en-US" altLang="zh-CN" sz="1800">
                <a:latin typeface="Arial" panose="020B0604020202020204"/>
                <a:ea typeface="Times New Roman" panose="02020603050405020304"/>
              </a:rPr>
              <a:t>RAN2 has not and will not study Case 2a and Case 2b in Rel-19</a:t>
            </a:r>
            <a:endParaRPr lang="en-US" altLang="zh-CN" sz="1800" b="1">
              <a:latin typeface="Arial" panose="020B0604020202020204"/>
              <a:ea typeface="Times New Roman" panose="02020603050405020304"/>
            </a:endParaRPr>
          </a:p>
          <a:p>
            <a:pPr marL="1028065" indent="-228600" defTabSz="266700" fontAlgn="base" hangingPunct="0">
              <a:spcBef>
                <a:spcPts val="300"/>
              </a:spcBef>
            </a:pPr>
            <a:r>
              <a:rPr lang="en-US" altLang="zh-CN" sz="1800">
                <a:latin typeface="Symbol" panose="05050102010706020507"/>
                <a:ea typeface="Times New Roman" panose="02020603050405020304"/>
                <a:sym typeface="+mn-ea"/>
              </a:rPr>
              <a:t>Þ </a:t>
            </a:r>
            <a:r>
              <a:rPr lang="en-US" altLang="zh-CN" sz="1800">
                <a:latin typeface="Arial" panose="020B0604020202020204"/>
                <a:ea typeface="Times New Roman" panose="02020603050405020304"/>
                <a:sym typeface="+mn-ea"/>
              </a:rPr>
              <a:t>Respond to SA2 indicating our current situation</a:t>
            </a:r>
            <a:endParaRPr lang="en-US" altLang="zh-CN" sz="1800" b="1">
              <a:latin typeface="Arial" panose="020B0604020202020204"/>
              <a:ea typeface="Times New Roman" panose="02020603050405020304"/>
            </a:endParaRPr>
          </a:p>
        </p:txBody>
      </p:sp>
      <p:pic>
        <p:nvPicPr>
          <p:cNvPr id="7" name="图片 6"/>
          <p:cNvPicPr>
            <a:picLocks noChangeAspect="1"/>
          </p:cNvPicPr>
          <p:nvPr/>
        </p:nvPicPr>
        <p:blipFill>
          <a:blip r:embed="rId1"/>
          <a:stretch>
            <a:fillRect/>
          </a:stretch>
        </p:blipFill>
        <p:spPr>
          <a:xfrm>
            <a:off x="1918335" y="2133600"/>
            <a:ext cx="8079740" cy="2552700"/>
          </a:xfrm>
          <a:prstGeom prst="rect">
            <a:avLst/>
          </a:prstGeom>
        </p:spPr>
      </p:pic>
      <p:sp>
        <p:nvSpPr>
          <p:cNvPr id="4" name="文本框 3"/>
          <p:cNvSpPr txBox="1"/>
          <p:nvPr/>
        </p:nvSpPr>
        <p:spPr>
          <a:xfrm>
            <a:off x="191135" y="4763135"/>
            <a:ext cx="11947525" cy="1847850"/>
          </a:xfrm>
          <a:prstGeom prst="rect">
            <a:avLst/>
          </a:prstGeom>
          <a:ln>
            <a:gradFill>
              <a:gsLst>
                <a:gs pos="0">
                  <a:srgbClr val="14CD68"/>
                </a:gs>
                <a:gs pos="100000">
                  <a:srgbClr val="035C7D"/>
                </a:gs>
              </a:gsLst>
            </a:gradFill>
          </a:ln>
        </p:spPr>
        <p:txBody>
          <a:bodyPr wrap="square">
            <a:spAutoFit/>
          </a:bodyPr>
          <a:p>
            <a:pPr marL="360045" algn="just" defTabSz="266700">
              <a:lnSpc>
                <a:spcPts val="2600"/>
              </a:lnSpc>
              <a:spcBef>
                <a:spcPts val="1200"/>
              </a:spcBef>
              <a:spcAft>
                <a:spcPts val="300"/>
              </a:spcAft>
              <a:buClrTx/>
              <a:buSzTx/>
              <a:buFontTx/>
            </a:pPr>
            <a:r>
              <a:rPr lang="en-US" altLang="zh-CN" sz="2000" b="1">
                <a:gradFill>
                  <a:gsLst>
                    <a:gs pos="0">
                      <a:srgbClr val="14CD68"/>
                    </a:gs>
                    <a:gs pos="100000">
                      <a:srgbClr val="035C7D"/>
                    </a:gs>
                  </a:gsLst>
                  <a:lin scaled="0"/>
                </a:gradFill>
                <a:latin typeface="Times New Roman" panose="02020603050405020304"/>
                <a:ea typeface="Times New Roman" panose="02020603050405020304"/>
              </a:rPr>
              <a:t>Positioning use case</a:t>
            </a:r>
            <a:endParaRPr lang="en-US" altLang="zh-CN" sz="2000" b="1">
              <a:gradFill>
                <a:gsLst>
                  <a:gs pos="0">
                    <a:srgbClr val="14CD68"/>
                  </a:gs>
                  <a:gs pos="100000">
                    <a:srgbClr val="035C7D"/>
                  </a:gs>
                </a:gsLst>
                <a:lin scaled="0"/>
              </a:gradFill>
              <a:latin typeface="Times New Roman" panose="02020603050405020304"/>
              <a:ea typeface="Times New Roman" panose="02020603050405020304"/>
            </a:endParaRPr>
          </a:p>
          <a:p>
            <a:pPr marL="360680" indent="-180340" defTabSz="266700"/>
            <a:r>
              <a:rPr lang="en-US" altLang="zh-CN" sz="1800">
                <a:gradFill>
                  <a:gsLst>
                    <a:gs pos="0">
                      <a:srgbClr val="14CD68"/>
                    </a:gs>
                    <a:gs pos="100000">
                      <a:srgbClr val="035C7D"/>
                    </a:gs>
                  </a:gsLst>
                  <a:lin scaled="0"/>
                </a:gradFill>
                <a:latin typeface="Times"/>
                <a:ea typeface="Batang"/>
              </a:rPr>
              <a:t>-	Case 1: UE-based positioning with UE-side model, direct AI/ML or AI/ML assisted positioning</a:t>
            </a:r>
            <a:endParaRPr lang="en-US" altLang="zh-CN" sz="1800">
              <a:gradFill>
                <a:gsLst>
                  <a:gs pos="0">
                    <a:srgbClr val="14CD68"/>
                  </a:gs>
                  <a:gs pos="100000">
                    <a:srgbClr val="035C7D"/>
                  </a:gs>
                </a:gsLst>
                <a:lin scaled="0"/>
              </a:gradFill>
              <a:latin typeface="Times"/>
              <a:ea typeface="Batang"/>
            </a:endParaRPr>
          </a:p>
          <a:p>
            <a:pPr marL="360680" indent="-180340" defTabSz="266700"/>
            <a:r>
              <a:rPr lang="en-US" altLang="zh-CN" sz="1800">
                <a:gradFill>
                  <a:gsLst>
                    <a:gs pos="0">
                      <a:srgbClr val="14CD68"/>
                    </a:gs>
                    <a:gs pos="100000">
                      <a:srgbClr val="035C7D"/>
                    </a:gs>
                  </a:gsLst>
                  <a:lin scaled="0"/>
                </a:gradFill>
                <a:latin typeface="Times"/>
                <a:ea typeface="Batang"/>
              </a:rPr>
              <a:t>-	Case 2a: UE-assisted/LMF-based positioning with UE-side model, AI/ML assisted positioning</a:t>
            </a:r>
            <a:endParaRPr lang="en-US" altLang="zh-CN" sz="1800">
              <a:gradFill>
                <a:gsLst>
                  <a:gs pos="0">
                    <a:srgbClr val="14CD68"/>
                  </a:gs>
                  <a:gs pos="100000">
                    <a:srgbClr val="035C7D"/>
                  </a:gs>
                </a:gsLst>
                <a:lin scaled="0"/>
              </a:gradFill>
              <a:latin typeface="Times"/>
              <a:ea typeface="Batang"/>
            </a:endParaRPr>
          </a:p>
          <a:p>
            <a:pPr marL="360680" indent="-180340" defTabSz="266700"/>
            <a:r>
              <a:rPr lang="en-US" altLang="zh-CN" sz="1800">
                <a:gradFill>
                  <a:gsLst>
                    <a:gs pos="0">
                      <a:srgbClr val="14CD68"/>
                    </a:gs>
                    <a:gs pos="100000">
                      <a:srgbClr val="035C7D"/>
                    </a:gs>
                  </a:gsLst>
                  <a:lin scaled="0"/>
                </a:gradFill>
                <a:latin typeface="Times"/>
                <a:ea typeface="Batang"/>
              </a:rPr>
              <a:t>-	Case 2b: UE-assisted/LMF-based positioning with LMF-side model, direct AI/ML positioning</a:t>
            </a:r>
            <a:endParaRPr lang="en-US" altLang="zh-CN" sz="1800">
              <a:gradFill>
                <a:gsLst>
                  <a:gs pos="0">
                    <a:srgbClr val="14CD68"/>
                  </a:gs>
                  <a:gs pos="100000">
                    <a:srgbClr val="035C7D"/>
                  </a:gs>
                </a:gsLst>
                <a:lin scaled="0"/>
              </a:gradFill>
              <a:latin typeface="Times"/>
              <a:ea typeface="Batang"/>
            </a:endParaRPr>
          </a:p>
          <a:p>
            <a:pPr marL="360680" indent="-180340" defTabSz="266700"/>
            <a:r>
              <a:rPr lang="en-US" altLang="zh-CN" sz="1800">
                <a:gradFill>
                  <a:gsLst>
                    <a:gs pos="0">
                      <a:srgbClr val="14CD68"/>
                    </a:gs>
                    <a:gs pos="100000">
                      <a:srgbClr val="035C7D"/>
                    </a:gs>
                  </a:gsLst>
                  <a:lin scaled="0"/>
                </a:gradFill>
                <a:latin typeface="Times"/>
                <a:ea typeface="Batang"/>
              </a:rPr>
              <a:t>-	</a:t>
            </a:r>
            <a:r>
              <a:rPr lang="en-US" altLang="zh-CN" sz="1800" b="1" u="sng">
                <a:gradFill>
                  <a:gsLst>
                    <a:gs pos="0">
                      <a:srgbClr val="14CD68"/>
                    </a:gs>
                    <a:gs pos="100000">
                      <a:srgbClr val="035C7D"/>
                    </a:gs>
                  </a:gsLst>
                  <a:lin scaled="0"/>
                </a:gradFill>
                <a:latin typeface="Times"/>
                <a:ea typeface="Batang"/>
              </a:rPr>
              <a:t>Case 3a: NG-RAN node assisted positioning with gNB-side model, AI/ML assisted positioning</a:t>
            </a:r>
            <a:endParaRPr lang="en-US" altLang="zh-CN" sz="1800" b="1" u="sng">
              <a:gradFill>
                <a:gsLst>
                  <a:gs pos="0">
                    <a:srgbClr val="14CD68"/>
                  </a:gs>
                  <a:gs pos="100000">
                    <a:srgbClr val="035C7D"/>
                  </a:gs>
                </a:gsLst>
                <a:lin scaled="0"/>
              </a:gradFill>
              <a:latin typeface="Times"/>
              <a:ea typeface="Batang"/>
            </a:endParaRPr>
          </a:p>
          <a:p>
            <a:pPr marL="360680" indent="-180340" defTabSz="266700"/>
            <a:r>
              <a:rPr lang="en-US" altLang="zh-CN" sz="1800">
                <a:gradFill>
                  <a:gsLst>
                    <a:gs pos="0">
                      <a:srgbClr val="14CD68"/>
                    </a:gs>
                    <a:gs pos="100000">
                      <a:srgbClr val="035C7D"/>
                    </a:gs>
                  </a:gsLst>
                  <a:lin scaled="0"/>
                </a:gradFill>
                <a:latin typeface="Times"/>
                <a:ea typeface="Batang"/>
                <a:sym typeface="+mn-ea"/>
              </a:rPr>
              <a:t>-	Case 3b: NG-RAN node assisted positioning with LMF-side model, direct AI/ML positioning</a:t>
            </a:r>
            <a:endParaRPr lang="en-US" altLang="zh-CN" sz="1800">
              <a:gradFill>
                <a:gsLst>
                  <a:gs pos="0">
                    <a:srgbClr val="14CD68"/>
                  </a:gs>
                  <a:gs pos="100000">
                    <a:srgbClr val="035C7D"/>
                  </a:gs>
                </a:gsLst>
                <a:lin scaled="0"/>
              </a:gradFill>
              <a:latin typeface="Times"/>
              <a:ea typeface="Batang"/>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199896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RAN2: Functionality based LCM for UE-sided model for Beam Management use case</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474345" y="798830"/>
            <a:ext cx="11129010" cy="2540635"/>
          </a:xfrm>
          <a:prstGeom prst="rect">
            <a:avLst/>
          </a:prstGeom>
        </p:spPr>
        <p:txBody>
          <a:bodyPr wrap="square">
            <a:spAutoFit/>
          </a:bodyPr>
          <a:p>
            <a:pPr marL="1029970" indent="-230505" defTabSz="266700">
              <a:lnSpc>
                <a:spcPts val="2600"/>
              </a:lnSpc>
            </a:pPr>
            <a:r>
              <a:rPr lang="en-US" altLang="zh-CN" sz="1800" b="1">
                <a:latin typeface="Times New Roman" panose="02020603050405020304" charset="0"/>
                <a:ea typeface="Times New Roman" panose="02020603050405020304"/>
                <a:cs typeface="Times New Roman" panose="02020603050405020304" charset="0"/>
              </a:rPr>
              <a:t>Agreements on LCM for UE-sided model  for Beam Management use case[5]</a:t>
            </a:r>
            <a:endParaRPr lang="en-US" altLang="zh-CN" sz="1800" b="1">
              <a:latin typeface="Times New Roman" panose="02020603050405020304" charset="0"/>
              <a:ea typeface="Times New Roman" panose="02020603050405020304"/>
              <a:cs typeface="Times New Roman" panose="02020603050405020304" charset="0"/>
            </a:endParaRPr>
          </a:p>
          <a:p>
            <a:pPr marL="1028065" indent="-228600" defTabSz="266700">
              <a:lnSpc>
                <a:spcPts val="2600"/>
              </a:lnSpc>
            </a:pPr>
            <a:r>
              <a:rPr lang="en-US" altLang="zh-CN" sz="1800" b="1">
                <a:latin typeface="Times New Roman" panose="02020603050405020304" charset="0"/>
                <a:ea typeface="MS Mincho" panose="02020609040205080304" charset="-128"/>
                <a:cs typeface="Times New Roman" panose="02020603050405020304" charset="0"/>
              </a:rPr>
              <a:t>1. </a:t>
            </a:r>
            <a:r>
              <a:rPr lang="en-US" altLang="zh-CN" sz="1800">
                <a:latin typeface="Times New Roman" panose="02020603050405020304" charset="0"/>
                <a:ea typeface="MS Mincho" panose="02020609040205080304" charset="-128"/>
                <a:cs typeface="Times New Roman" panose="02020603050405020304" charset="0"/>
              </a:rPr>
              <a:t>Inference configuration/parameters can be signalled in step 3 and/or Inference configuration can be signalled in step 5 (i.e. </a:t>
            </a:r>
            <a:r>
              <a:rPr lang="en-US" altLang="zh-CN" sz="1800">
                <a:gradFill>
                  <a:gsLst>
                    <a:gs pos="0">
                      <a:srgbClr val="14CD68"/>
                    </a:gs>
                    <a:gs pos="100000">
                      <a:srgbClr val="035C7D"/>
                    </a:gs>
                  </a:gsLst>
                  <a:lin scaled="0"/>
                </a:gradFill>
                <a:latin typeface="Times New Roman" panose="02020603050405020304" charset="0"/>
                <a:ea typeface="Batang"/>
                <a:cs typeface="Times New Roman" panose="02020603050405020304" charset="0"/>
              </a:rPr>
              <a:t>option a and option b</a:t>
            </a:r>
            <a:r>
              <a:rPr lang="en-US" altLang="zh-CN" sz="1800">
                <a:latin typeface="Times New Roman" panose="02020603050405020304" charset="0"/>
                <a:ea typeface="MS Mincho" panose="02020609040205080304" charset="-128"/>
                <a:cs typeface="Times New Roman" panose="02020603050405020304" charset="0"/>
              </a:rPr>
              <a:t> from RAN1).   </a:t>
            </a:r>
            <a:endParaRPr lang="en-US" altLang="zh-CN" sz="1800">
              <a:latin typeface="Times New Roman" panose="02020603050405020304" charset="0"/>
              <a:ea typeface="MS Mincho" panose="02020609040205080304" charset="-128"/>
              <a:cs typeface="Times New Roman" panose="02020603050405020304" charset="0"/>
            </a:endParaRPr>
          </a:p>
          <a:p>
            <a:pPr marL="1028065" indent="-228600" defTabSz="266700">
              <a:lnSpc>
                <a:spcPts val="2600"/>
              </a:lnSpc>
              <a:spcBef>
                <a:spcPts val="300"/>
              </a:spcBef>
            </a:pPr>
            <a:r>
              <a:rPr lang="en-US" altLang="zh-CN" sz="1800" b="1">
                <a:latin typeface="Times New Roman" panose="02020603050405020304" charset="0"/>
                <a:ea typeface="Times New Roman" panose="02020603050405020304"/>
                <a:cs typeface="Times New Roman" panose="02020603050405020304" charset="0"/>
              </a:rPr>
              <a:t>2. </a:t>
            </a:r>
            <a:r>
              <a:rPr lang="en-US" altLang="zh-CN" sz="1800">
                <a:latin typeface="Times New Roman" panose="02020603050405020304" charset="0"/>
                <a:ea typeface="Times New Roman" panose="02020603050405020304"/>
                <a:cs typeface="Times New Roman" panose="02020603050405020304" charset="0"/>
              </a:rPr>
              <a:t>The full inference configuration is sent in CSI-ReportConfig. </a:t>
            </a:r>
            <a:endParaRPr lang="en-US" altLang="zh-CN" sz="1800">
              <a:latin typeface="Times New Roman" panose="02020603050405020304" charset="0"/>
              <a:ea typeface="Times New Roman" panose="02020603050405020304"/>
              <a:cs typeface="Times New Roman" panose="02020603050405020304" charset="0"/>
            </a:endParaRPr>
          </a:p>
          <a:p>
            <a:pPr marL="1028065" indent="-228600" defTabSz="266700">
              <a:lnSpc>
                <a:spcPts val="2600"/>
              </a:lnSpc>
              <a:spcBef>
                <a:spcPts val="300"/>
              </a:spcBef>
            </a:pPr>
            <a:r>
              <a:rPr lang="en-US" altLang="zh-CN" sz="1800" b="1">
                <a:latin typeface="Times New Roman" panose="02020603050405020304" charset="0"/>
                <a:ea typeface="Times New Roman" panose="02020603050405020304"/>
                <a:cs typeface="Times New Roman" panose="02020603050405020304" charset="0"/>
              </a:rPr>
              <a:t>3. </a:t>
            </a:r>
            <a:r>
              <a:rPr lang="en-US" altLang="zh-CN" sz="1800">
                <a:latin typeface="Times New Roman" panose="02020603050405020304" charset="0"/>
                <a:ea typeface="Times New Roman" panose="02020603050405020304"/>
                <a:cs typeface="Times New Roman" panose="02020603050405020304" charset="0"/>
              </a:rPr>
              <a:t>Upon receiving a full inference configuration, the UE sends the initial applicability report in RRCReconfigurationComplete. UAI can be sent to update applicability.</a:t>
            </a:r>
            <a:endParaRPr lang="en-US" altLang="zh-CN" sz="1800">
              <a:latin typeface="Times New Roman" panose="02020603050405020304" charset="0"/>
              <a:ea typeface="Times New Roman" panose="02020603050405020304"/>
              <a:cs typeface="Times New Roman" panose="02020603050405020304" charset="0"/>
            </a:endParaRPr>
          </a:p>
          <a:p>
            <a:pPr marL="1028065" indent="-228600" defTabSz="266700">
              <a:lnSpc>
                <a:spcPts val="2600"/>
              </a:lnSpc>
              <a:spcBef>
                <a:spcPts val="300"/>
              </a:spcBef>
            </a:pPr>
            <a:r>
              <a:rPr lang="en-US" altLang="zh-CN" sz="1800" b="1">
                <a:latin typeface="Times New Roman" panose="02020603050405020304" charset="0"/>
                <a:ea typeface="Times New Roman" panose="02020603050405020304"/>
                <a:cs typeface="Times New Roman" panose="02020603050405020304" charset="0"/>
              </a:rPr>
              <a:t>4. </a:t>
            </a:r>
            <a:r>
              <a:rPr lang="en-US" altLang="zh-CN" sz="1800">
                <a:latin typeface="Times New Roman" panose="02020603050405020304" charset="0"/>
                <a:ea typeface="Times New Roman" panose="02020603050405020304"/>
                <a:cs typeface="Times New Roman" panose="02020603050405020304" charset="0"/>
                <a:sym typeface="+mn-ea"/>
              </a:rPr>
              <a:t>FFS signaling details for option B (e.g. whether it is signaling in CSI-Report Config or otherconfig)</a:t>
            </a:r>
            <a:endParaRPr lang="en-US" altLang="zh-CN" sz="1800">
              <a:latin typeface="Times New Roman" panose="02020603050405020304" charset="0"/>
              <a:ea typeface="Times New Roman" panose="02020603050405020304"/>
              <a:cs typeface="Times New Roman" panose="02020603050405020304" charset="0"/>
            </a:endParaRPr>
          </a:p>
        </p:txBody>
      </p:sp>
      <p:sp>
        <p:nvSpPr>
          <p:cNvPr id="5" name="文本框 4"/>
          <p:cNvSpPr txBox="1"/>
          <p:nvPr/>
        </p:nvSpPr>
        <p:spPr>
          <a:xfrm>
            <a:off x="4728210" y="3849370"/>
            <a:ext cx="7106920" cy="2669540"/>
          </a:xfrm>
          <a:prstGeom prst="rect">
            <a:avLst/>
          </a:prstGeom>
          <a:ln>
            <a:gradFill>
              <a:gsLst>
                <a:gs pos="0">
                  <a:srgbClr val="14CD68"/>
                </a:gs>
                <a:gs pos="100000">
                  <a:srgbClr val="035C7D"/>
                </a:gs>
              </a:gsLst>
            </a:gradFill>
          </a:ln>
        </p:spPr>
        <p:txBody>
          <a:bodyPr wrap="square">
            <a:noAutofit/>
          </a:bodyPr>
          <a:p>
            <a:pPr marL="360045" defTabSz="266700">
              <a:lnSpc>
                <a:spcPts val="2600"/>
              </a:lnSpc>
              <a:spcBef>
                <a:spcPts val="1200"/>
              </a:spcBef>
              <a:spcAft>
                <a:spcPts val="300"/>
              </a:spcAft>
            </a:pPr>
            <a:r>
              <a:rPr lang="en-US" altLang="zh-CN" sz="2000" b="1">
                <a:gradFill>
                  <a:gsLst>
                    <a:gs pos="0">
                      <a:srgbClr val="14CD68"/>
                    </a:gs>
                    <a:gs pos="100000">
                      <a:srgbClr val="035C7D"/>
                    </a:gs>
                  </a:gsLst>
                  <a:lin scaled="0"/>
                </a:gradFill>
                <a:latin typeface="Times New Roman" panose="02020603050405020304" charset="0"/>
                <a:ea typeface="Times New Roman" panose="02020603050405020304"/>
                <a:cs typeface="Times New Roman" panose="02020603050405020304" charset="0"/>
              </a:rPr>
              <a:t>In Step 3, following configurations are provided from NW to UE[8]</a:t>
            </a:r>
            <a:endParaRPr lang="en-US" altLang="zh-CN" sz="2000" b="1">
              <a:gradFill>
                <a:gsLst>
                  <a:gs pos="0">
                    <a:srgbClr val="14CD68"/>
                  </a:gs>
                  <a:gs pos="100000">
                    <a:srgbClr val="035C7D"/>
                  </a:gs>
                </a:gsLst>
                <a:lin scaled="0"/>
              </a:gradFill>
              <a:latin typeface="Times New Roman" panose="02020603050405020304" charset="0"/>
              <a:ea typeface="Times New Roman" panose="02020603050405020304"/>
              <a:cs typeface="Times New Roman" panose="02020603050405020304" charset="0"/>
            </a:endParaRPr>
          </a:p>
          <a:p>
            <a:pPr marL="360680" indent="-180340" defTabSz="266700">
              <a:lnSpc>
                <a:spcPts val="2600"/>
              </a:lnSpc>
            </a:pPr>
            <a:r>
              <a:rPr lang="en-US" altLang="zh-CN" sz="1800">
                <a:gradFill>
                  <a:gsLst>
                    <a:gs pos="0">
                      <a:srgbClr val="14CD68"/>
                    </a:gs>
                    <a:gs pos="100000">
                      <a:srgbClr val="035C7D"/>
                    </a:gs>
                  </a:gsLst>
                  <a:lin scaled="0"/>
                </a:gradFill>
                <a:latin typeface="Times New Roman" panose="02020603050405020304" charset="0"/>
                <a:ea typeface="Batang"/>
                <a:cs typeface="Times New Roman" panose="02020603050405020304" charset="0"/>
              </a:rPr>
              <a:t>-	A) One or more of </a:t>
            </a:r>
            <a:r>
              <a:rPr lang="en-US" altLang="zh-CN" sz="1800" b="1" u="sng">
                <a:gradFill>
                  <a:gsLst>
                    <a:gs pos="0">
                      <a:srgbClr val="14CD68"/>
                    </a:gs>
                    <a:gs pos="100000">
                      <a:srgbClr val="035C7D"/>
                    </a:gs>
                  </a:gsLst>
                  <a:lin scaled="0"/>
                </a:gradFill>
                <a:latin typeface="Times New Roman" panose="02020603050405020304" charset="0"/>
                <a:ea typeface="Batang"/>
                <a:cs typeface="Times New Roman" panose="02020603050405020304" charset="0"/>
              </a:rPr>
              <a:t>CSI-ReportConfig for inference configuration</a:t>
            </a:r>
            <a:r>
              <a:rPr lang="en-US" altLang="zh-CN" sz="1800">
                <a:gradFill>
                  <a:gsLst>
                    <a:gs pos="0">
                      <a:srgbClr val="14CD68"/>
                    </a:gs>
                    <a:gs pos="100000">
                      <a:srgbClr val="035C7D"/>
                    </a:gs>
                  </a:gsLst>
                  <a:lin scaled="0"/>
                </a:gradFill>
                <a:latin typeface="Times New Roman" panose="02020603050405020304" charset="0"/>
                <a:ea typeface="Batang"/>
                <a:cs typeface="Times New Roman" panose="02020603050405020304" charset="0"/>
              </a:rPr>
              <a:t> (wherein the associated ID may be configured in CSI framework as working assumption applied)</a:t>
            </a:r>
            <a:endParaRPr lang="en-US" altLang="zh-CN" sz="1800">
              <a:gradFill>
                <a:gsLst>
                  <a:gs pos="0">
                    <a:srgbClr val="14CD68"/>
                  </a:gs>
                  <a:gs pos="100000">
                    <a:srgbClr val="035C7D"/>
                  </a:gs>
                </a:gsLst>
                <a:lin scaled="0"/>
              </a:gradFill>
              <a:latin typeface="Times New Roman" panose="02020603050405020304" charset="0"/>
              <a:ea typeface="Batang"/>
              <a:cs typeface="Times New Roman" panose="02020603050405020304" charset="0"/>
            </a:endParaRPr>
          </a:p>
          <a:p>
            <a:pPr marL="360680" indent="-180340" defTabSz="266700">
              <a:lnSpc>
                <a:spcPts val="2600"/>
              </a:lnSpc>
            </a:pPr>
            <a:r>
              <a:rPr lang="en-US" altLang="zh-CN" sz="1800">
                <a:gradFill>
                  <a:gsLst>
                    <a:gs pos="0">
                      <a:srgbClr val="14CD68"/>
                    </a:gs>
                    <a:gs pos="100000">
                      <a:srgbClr val="035C7D"/>
                    </a:gs>
                  </a:gsLst>
                  <a:lin scaled="0"/>
                </a:gradFill>
                <a:latin typeface="Times New Roman" panose="02020603050405020304" charset="0"/>
                <a:ea typeface="Batang"/>
                <a:cs typeface="Times New Roman" panose="02020603050405020304" charset="0"/>
              </a:rPr>
              <a:t>-	B) One set or multiple sets of </a:t>
            </a:r>
            <a:r>
              <a:rPr lang="en-US" altLang="zh-CN" sz="1800" b="1" u="sng">
                <a:gradFill>
                  <a:gsLst>
                    <a:gs pos="0">
                      <a:srgbClr val="14CD68"/>
                    </a:gs>
                    <a:gs pos="100000">
                      <a:srgbClr val="035C7D"/>
                    </a:gs>
                  </a:gsLst>
                  <a:lin scaled="0"/>
                </a:gradFill>
                <a:latin typeface="Times New Roman" panose="02020603050405020304" charset="0"/>
                <a:ea typeface="Batang"/>
                <a:cs typeface="Times New Roman" panose="02020603050405020304" charset="0"/>
              </a:rPr>
              <a:t>inference related parameters</a:t>
            </a:r>
            <a:r>
              <a:rPr lang="en-US" altLang="zh-CN" sz="1800">
                <a:gradFill>
                  <a:gsLst>
                    <a:gs pos="0">
                      <a:srgbClr val="14CD68"/>
                    </a:gs>
                    <a:gs pos="100000">
                      <a:srgbClr val="035C7D"/>
                    </a:gs>
                  </a:gsLst>
                  <a:lin scaled="0"/>
                </a:gradFill>
                <a:latin typeface="Times New Roman" panose="02020603050405020304" charset="0"/>
                <a:ea typeface="Batang"/>
                <a:cs typeface="Times New Roman" panose="02020603050405020304" charset="0"/>
              </a:rPr>
              <a:t> for applicability report only (not for inference)</a:t>
            </a:r>
            <a:endParaRPr lang="en-US" altLang="zh-CN" sz="1800">
              <a:gradFill>
                <a:gsLst>
                  <a:gs pos="0">
                    <a:srgbClr val="14CD68"/>
                  </a:gs>
                  <a:gs pos="100000">
                    <a:srgbClr val="035C7D"/>
                  </a:gs>
                </a:gsLst>
                <a:lin scaled="0"/>
              </a:gradFill>
              <a:latin typeface="Times New Roman" panose="02020603050405020304" charset="0"/>
              <a:ea typeface="Batang"/>
              <a:cs typeface="Times New Roman" panose="02020603050405020304" charset="0"/>
            </a:endParaRPr>
          </a:p>
        </p:txBody>
      </p:sp>
      <p:graphicFrame>
        <p:nvGraphicFramePr>
          <p:cNvPr id="3" name="对象 -2147482624"/>
          <p:cNvGraphicFramePr>
            <a:graphicFrameLocks noChangeAspect="1"/>
          </p:cNvGraphicFramePr>
          <p:nvPr/>
        </p:nvGraphicFramePr>
        <p:xfrm>
          <a:off x="351155" y="3350895"/>
          <a:ext cx="3716020" cy="2902585"/>
        </p:xfrm>
        <a:graphic>
          <a:graphicData uri="http://schemas.openxmlformats.org/presentationml/2006/ole">
            <mc:AlternateContent xmlns:mc="http://schemas.openxmlformats.org/markup-compatibility/2006">
              <mc:Choice xmlns:v="urn:schemas-microsoft-com:vml" Requires="v">
                <p:oleObj spid="_x0000_s3076" name="" r:id="rId1" imgW="2402205" imgH="1873885" progId="Visio.Drawing.15">
                  <p:embed/>
                </p:oleObj>
              </mc:Choice>
              <mc:Fallback>
                <p:oleObj name="" r:id="rId1" imgW="2402205" imgH="1873885" progId="Visio.Drawing.15">
                  <p:embed/>
                  <p:pic>
                    <p:nvPicPr>
                      <p:cNvPr id="0" name="图片 3075"/>
                      <p:cNvPicPr/>
                      <p:nvPr/>
                    </p:nvPicPr>
                    <p:blipFill>
                      <a:blip r:embed="rId2"/>
                      <a:stretch>
                        <a:fillRect/>
                      </a:stretch>
                    </p:blipFill>
                    <p:spPr>
                      <a:xfrm>
                        <a:off x="351155" y="3350895"/>
                        <a:ext cx="3716020" cy="2902585"/>
                      </a:xfrm>
                      <a:prstGeom prst="rect">
                        <a:avLst/>
                      </a:prstGeom>
                      <a:noFill/>
                      <a:ln w="38100">
                        <a:noFill/>
                        <a:miter/>
                      </a:ln>
                    </p:spPr>
                  </p:pic>
                </p:oleObj>
              </mc:Fallback>
            </mc:AlternateContent>
          </a:graphicData>
        </a:graphic>
      </p:graphicFrame>
      <p:sp>
        <p:nvSpPr>
          <p:cNvPr id="6" name="文本框 5"/>
          <p:cNvSpPr txBox="1"/>
          <p:nvPr/>
        </p:nvSpPr>
        <p:spPr>
          <a:xfrm>
            <a:off x="47625" y="6143625"/>
            <a:ext cx="4614545" cy="656590"/>
          </a:xfrm>
          <a:prstGeom prst="rect">
            <a:avLst/>
          </a:prstGeom>
        </p:spPr>
        <p:txBody>
          <a:bodyPr wrap="square">
            <a:spAutoFit/>
          </a:bodyPr>
          <a:p>
            <a:pPr defTabSz="266700">
              <a:lnSpc>
                <a:spcPct val="115000"/>
              </a:lnSpc>
              <a:spcAft>
                <a:spcPts val="800"/>
              </a:spcAft>
            </a:pPr>
            <a:r>
              <a:rPr lang="en-US" altLang="zh-CN" sz="1600">
                <a:gradFill>
                  <a:gsLst>
                    <a:gs pos="0">
                      <a:srgbClr val="14CD68"/>
                    </a:gs>
                    <a:gs pos="100000">
                      <a:srgbClr val="035C7D"/>
                    </a:gs>
                  </a:gsLst>
                  <a:lin scaled="0"/>
                </a:gradFill>
                <a:latin typeface="Times New Roman" panose="02020603050405020304"/>
                <a:ea typeface="Times New Roman" panose="02020603050405020304"/>
              </a:rPr>
              <a:t>Signalling procedure on applicable functionality reporting for beam management UE-sided model[7]</a:t>
            </a:r>
            <a:endParaRPr lang="en-US" altLang="zh-CN" sz="1600">
              <a:gradFill>
                <a:gsLst>
                  <a:gs pos="0">
                    <a:srgbClr val="14CD68"/>
                  </a:gs>
                  <a:gs pos="100000">
                    <a:srgbClr val="035C7D"/>
                  </a:gs>
                </a:gsLst>
                <a:lin scaled="0"/>
              </a:gradFill>
              <a:latin typeface="Times New Roman" panose="02020603050405020304"/>
              <a:ea typeface="Times New Roman" panose="02020603050405020304"/>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4"/>
          <p:cNvSpPr txBox="1"/>
          <p:nvPr/>
        </p:nvSpPr>
        <p:spPr>
          <a:xfrm>
            <a:off x="0" y="114300"/>
            <a:ext cx="1199896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RAN2: Functionality based LCM for UE-sided model for Beam Management use case</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8" name="文本框 7"/>
          <p:cNvSpPr txBox="1"/>
          <p:nvPr/>
        </p:nvSpPr>
        <p:spPr>
          <a:xfrm>
            <a:off x="803275" y="1008380"/>
            <a:ext cx="10709275" cy="4669155"/>
          </a:xfrm>
          <a:prstGeom prst="rect">
            <a:avLst/>
          </a:prstGeom>
        </p:spPr>
        <p:txBody>
          <a:bodyPr wrap="square">
            <a:spAutoFit/>
          </a:bodyPr>
          <a:p>
            <a:pPr marL="228600" indent="-228600" defTabSz="266700">
              <a:lnSpc>
                <a:spcPts val="2800"/>
              </a:lnSpc>
              <a:spcBef>
                <a:spcPts val="300"/>
              </a:spcBef>
            </a:pPr>
            <a:r>
              <a:rPr lang="en-US" altLang="zh-CN" sz="2000" b="1">
                <a:latin typeface="Times New Roman" panose="02020603050405020304" charset="0"/>
                <a:ea typeface="Times New Roman" panose="02020603050405020304"/>
                <a:cs typeface="Times New Roman" panose="02020603050405020304" charset="0"/>
              </a:rPr>
              <a:t>Agreements applicability reporting and management [5]</a:t>
            </a:r>
            <a:endParaRPr lang="en-US" altLang="zh-CN" sz="2000" b="1">
              <a:latin typeface="Times New Roman" panose="02020603050405020304" charset="0"/>
              <a:ea typeface="Times New Roman" panose="02020603050405020304"/>
              <a:cs typeface="Times New Roman" panose="02020603050405020304" charset="0"/>
            </a:endParaRPr>
          </a:p>
          <a:p>
            <a:pPr marL="228600" indent="-228600" defTabSz="266700">
              <a:lnSpc>
                <a:spcPts val="2800"/>
              </a:lnSpc>
              <a:spcBef>
                <a:spcPts val="300"/>
              </a:spcBef>
            </a:pPr>
            <a:r>
              <a:rPr lang="en-US" altLang="zh-CN" sz="2000" b="1">
                <a:latin typeface="Symbol" panose="05050102010706020507"/>
                <a:ea typeface="Times New Roman" panose="02020603050405020304"/>
              </a:rPr>
              <a:t>Þ </a:t>
            </a:r>
            <a:r>
              <a:rPr lang="en-US" altLang="zh-CN" sz="2000">
                <a:latin typeface="Times New Roman" panose="02020603050405020304" charset="0"/>
                <a:ea typeface="Times New Roman" panose="02020603050405020304"/>
                <a:cs typeface="Times New Roman" panose="02020603050405020304" charset="0"/>
              </a:rPr>
              <a:t>Support the explicit reporting of applicability/inapplicability in initial report and subsequent reporting it reports only applicability it changed.   FFS if we report explicit cause</a:t>
            </a:r>
            <a:r>
              <a:rPr lang="en-US" altLang="zh-CN" sz="2000">
                <a:latin typeface="Arial" panose="020B0604020202020204"/>
                <a:ea typeface="Times New Roman" panose="02020603050405020304"/>
              </a:rPr>
              <a:t> </a:t>
            </a:r>
            <a:endParaRPr lang="en-US" altLang="zh-CN" sz="2000">
              <a:latin typeface="Arial" panose="020B0604020202020204"/>
              <a:ea typeface="Times New Roman" panose="02020603050405020304"/>
            </a:endParaRPr>
          </a:p>
          <a:p>
            <a:pPr marL="228600" indent="-228600" defTabSz="266700">
              <a:lnSpc>
                <a:spcPts val="2800"/>
              </a:lnSpc>
              <a:spcBef>
                <a:spcPts val="300"/>
              </a:spcBef>
            </a:pPr>
            <a:r>
              <a:rPr lang="en-US" altLang="zh-CN" sz="2000" b="1">
                <a:latin typeface="Symbol" panose="05050102010706020507"/>
                <a:ea typeface="Times New Roman" panose="02020603050405020304"/>
              </a:rPr>
              <a:t>Þ </a:t>
            </a:r>
            <a:r>
              <a:rPr lang="en-US" altLang="zh-CN" sz="2000">
                <a:latin typeface="Times New Roman" panose="02020603050405020304" charset="0"/>
                <a:ea typeface="Times New Roman" panose="02020603050405020304"/>
                <a:cs typeface="Times New Roman" panose="02020603050405020304" charset="0"/>
              </a:rPr>
              <a:t>If option A is configured in Step 3, for periodic CSI reporting, the UE autonomously activate the applicable functionalities upon reporting applicable functionalities via RRCReconfigurationComplete in step 4 (i.e. without need to wait RRCReconfiguration in Step 5).</a:t>
            </a:r>
            <a:r>
              <a:rPr lang="en-US" altLang="zh-CN" sz="2000">
                <a:latin typeface="Arial" panose="020B0604020202020204"/>
                <a:ea typeface="Times New Roman" panose="02020603050405020304"/>
              </a:rPr>
              <a:t>   </a:t>
            </a:r>
            <a:endParaRPr lang="en-US" altLang="zh-CN" sz="2000">
              <a:latin typeface="Arial" panose="020B0604020202020204"/>
              <a:ea typeface="Times New Roman" panose="02020603050405020304"/>
            </a:endParaRPr>
          </a:p>
          <a:p>
            <a:pPr marL="228600" indent="-228600" defTabSz="266700">
              <a:lnSpc>
                <a:spcPts val="2800"/>
              </a:lnSpc>
              <a:spcBef>
                <a:spcPts val="300"/>
              </a:spcBef>
            </a:pPr>
            <a:r>
              <a:rPr lang="en-US" altLang="zh-CN" sz="2000" b="1">
                <a:latin typeface="Symbol" panose="05050102010706020507"/>
                <a:ea typeface="Times New Roman" panose="02020603050405020304"/>
              </a:rPr>
              <a:t>Þ </a:t>
            </a:r>
            <a:r>
              <a:rPr lang="en-US" altLang="zh-CN" sz="2000">
                <a:latin typeface="Times New Roman" panose="02020603050405020304" charset="0"/>
                <a:ea typeface="Times New Roman" panose="02020603050405020304"/>
                <a:cs typeface="Times New Roman" panose="02020603050405020304" charset="0"/>
              </a:rPr>
              <a:t>The provided periodic CSI configuration should be consistent with reported UE capabilities </a:t>
            </a:r>
            <a:endParaRPr lang="en-US" altLang="zh-CN" sz="2000">
              <a:latin typeface="Arial" panose="020B0604020202020204"/>
              <a:ea typeface="Times New Roman" panose="02020603050405020304"/>
            </a:endParaRPr>
          </a:p>
          <a:p>
            <a:pPr marL="228600" indent="-228600" defTabSz="266700">
              <a:lnSpc>
                <a:spcPts val="2800"/>
              </a:lnSpc>
              <a:spcBef>
                <a:spcPts val="300"/>
              </a:spcBef>
            </a:pPr>
            <a:r>
              <a:rPr lang="en-US" altLang="zh-CN" sz="2000" b="1">
                <a:latin typeface="Symbol" panose="05050102010706020507"/>
                <a:ea typeface="Times New Roman" panose="02020603050405020304"/>
              </a:rPr>
              <a:t>Þ </a:t>
            </a:r>
            <a:r>
              <a:rPr lang="en-US" altLang="zh-CN" sz="2000">
                <a:latin typeface="Times New Roman" panose="02020603050405020304" charset="0"/>
                <a:ea typeface="Times New Roman" panose="02020603050405020304"/>
                <a:cs typeface="Times New Roman" panose="02020603050405020304" charset="0"/>
              </a:rPr>
              <a:t>FFS option B </a:t>
            </a:r>
            <a:endParaRPr lang="en-US" altLang="zh-CN" sz="2000">
              <a:latin typeface="Times New Roman" panose="02020603050405020304" charset="0"/>
              <a:ea typeface="Times New Roman" panose="02020603050405020304"/>
              <a:cs typeface="Times New Roman" panose="02020603050405020304" charset="0"/>
            </a:endParaRPr>
          </a:p>
          <a:p>
            <a:pPr marL="228600" indent="-228600" algn="l" defTabSz="266700">
              <a:lnSpc>
                <a:spcPts val="2800"/>
              </a:lnSpc>
              <a:spcBef>
                <a:spcPts val="300"/>
              </a:spcBef>
              <a:buClrTx/>
              <a:buSzTx/>
              <a:buFontTx/>
            </a:pPr>
            <a:r>
              <a:rPr lang="en-US" altLang="zh-CN" sz="2000" b="1">
                <a:latin typeface="Symbol" panose="05050102010706020507"/>
                <a:ea typeface="Times New Roman" panose="02020603050405020304"/>
              </a:rPr>
              <a:t>Þ </a:t>
            </a:r>
            <a:r>
              <a:rPr lang="en-US" altLang="zh-CN" sz="2000">
                <a:latin typeface="Times New Roman" panose="02020603050405020304" charset="0"/>
                <a:ea typeface="Times New Roman" panose="02020603050405020304"/>
                <a:cs typeface="Times New Roman" panose="02020603050405020304" charset="0"/>
              </a:rPr>
              <a:t>Semi-persistent and aperiodic CSI reporting of applicable functionality is activated following legacy CSI framework:</a:t>
            </a:r>
            <a:endParaRPr lang="en-US" altLang="zh-CN" sz="2000">
              <a:latin typeface="Times New Roman" panose="02020603050405020304" charset="0"/>
              <a:ea typeface="Times New Roman" panose="02020603050405020304"/>
              <a:cs typeface="Times New Roman" panose="02020603050405020304" charset="0"/>
            </a:endParaRPr>
          </a:p>
          <a:p>
            <a:pPr marL="228600" indent="-228600" algn="l" defTabSz="266700">
              <a:lnSpc>
                <a:spcPts val="2800"/>
              </a:lnSpc>
              <a:spcBef>
                <a:spcPts val="300"/>
              </a:spcBef>
              <a:buClrTx/>
              <a:buSzTx/>
              <a:buFontTx/>
            </a:pPr>
            <a:r>
              <a:rPr lang="en-US" altLang="zh-CN" sz="2000">
                <a:latin typeface="Times New Roman" panose="02020603050405020304" charset="0"/>
                <a:ea typeface="Times New Roman" panose="02020603050405020304"/>
                <a:cs typeface="Times New Roman" panose="02020603050405020304" charset="0"/>
              </a:rPr>
              <a:t>    Semi-persistent reporting, activated by MAC CE/DCI</a:t>
            </a:r>
            <a:endParaRPr lang="en-US" altLang="zh-CN" sz="2000">
              <a:latin typeface="Times New Roman" panose="02020603050405020304" charset="0"/>
              <a:ea typeface="Times New Roman" panose="02020603050405020304"/>
              <a:cs typeface="Times New Roman" panose="02020603050405020304" charset="0"/>
            </a:endParaRPr>
          </a:p>
          <a:p>
            <a:pPr marL="228600" indent="-228600" algn="l" defTabSz="266700">
              <a:lnSpc>
                <a:spcPts val="2800"/>
              </a:lnSpc>
              <a:spcBef>
                <a:spcPts val="300"/>
              </a:spcBef>
              <a:buClrTx/>
              <a:buSzTx/>
              <a:buFontTx/>
            </a:pPr>
            <a:r>
              <a:rPr lang="en-US" altLang="zh-CN" sz="2000">
                <a:latin typeface="Times New Roman" panose="02020603050405020304" charset="0"/>
                <a:ea typeface="Times New Roman" panose="02020603050405020304"/>
                <a:cs typeface="Times New Roman" panose="02020603050405020304" charset="0"/>
              </a:rPr>
              <a:t>    Aperiodic CSI reporting, activated by DCI</a:t>
            </a:r>
            <a:endParaRPr lang="en-US" altLang="zh-CN" sz="2000">
              <a:latin typeface="Times New Roman" panose="02020603050405020304" charset="0"/>
              <a:ea typeface="Times New Roman" panose="02020603050405020304"/>
              <a:cs typeface="Times New Roman" panose="0202060305040502030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4"/>
          <p:cNvSpPr txBox="1"/>
          <p:nvPr/>
        </p:nvSpPr>
        <p:spPr>
          <a:xfrm>
            <a:off x="0" y="114300"/>
            <a:ext cx="1199896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RAN2: Functionality based LCM for UE-sided model for Beam Management use case</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825500" y="981075"/>
            <a:ext cx="10602595" cy="2584450"/>
          </a:xfrm>
          <a:prstGeom prst="rect">
            <a:avLst/>
          </a:prstGeom>
        </p:spPr>
        <p:txBody>
          <a:bodyPr wrap="square">
            <a:spAutoFit/>
          </a:bodyPr>
          <a:p>
            <a:pPr marL="230505" indent="-230505" defTabSz="266700" fontAlgn="base" hangingPunct="0">
              <a:spcBef>
                <a:spcPct val="0"/>
              </a:spcBef>
            </a:pPr>
            <a:r>
              <a:rPr lang="en-US" altLang="zh-CN" sz="1800" b="1">
                <a:latin typeface="Times New Roman" panose="02020603050405020304" charset="0"/>
                <a:ea typeface="Times New Roman" panose="02020603050405020304"/>
                <a:cs typeface="Times New Roman" panose="02020603050405020304" charset="0"/>
              </a:rPr>
              <a:t>Agreements on option B [6]</a:t>
            </a:r>
            <a:endParaRPr lang="en-US" altLang="zh-CN" sz="1800" b="1">
              <a:latin typeface="Times New Roman" panose="02020603050405020304" charset="0"/>
              <a:ea typeface="Times New Roman" panose="02020603050405020304"/>
              <a:cs typeface="Times New Roman" panose="02020603050405020304" charset="0"/>
            </a:endParaRPr>
          </a:p>
          <a:p>
            <a:pPr marL="230505" indent="-230505" defTabSz="266700" fontAlgn="base" hangingPunct="0">
              <a:spcBef>
                <a:spcPct val="0"/>
              </a:spcBef>
            </a:pPr>
            <a:r>
              <a:rPr lang="en-US" altLang="zh-CN" sz="1800">
                <a:latin typeface="Times New Roman" panose="02020603050405020304" charset="0"/>
                <a:ea typeface="Times New Roman" panose="02020603050405020304"/>
                <a:cs typeface="Times New Roman" panose="02020603050405020304" charset="0"/>
              </a:rPr>
              <a:t>1	RAN2 assumes UE receives RRCReconfiguration message including one set or multiple sets of inference related parameters via OtherConfig for option B. This assumption can be confirmed (i.e., whether to reconsider CSI-ReportConfig) after receiving Option B inference related parameters (e.g., in RAN1 RRC parameters list).</a:t>
            </a:r>
            <a:endParaRPr lang="en-US" altLang="zh-CN" sz="1800">
              <a:latin typeface="Times New Roman" panose="02020603050405020304" charset="0"/>
              <a:ea typeface="Times New Roman" panose="02020603050405020304"/>
              <a:cs typeface="Times New Roman" panose="02020603050405020304" charset="0"/>
            </a:endParaRPr>
          </a:p>
          <a:p>
            <a:pPr marL="230505" indent="-230505" defTabSz="266700" fontAlgn="base" hangingPunct="0">
              <a:spcBef>
                <a:spcPct val="0"/>
              </a:spcBef>
            </a:pPr>
            <a:r>
              <a:rPr lang="en-US" altLang="zh-CN" sz="1800">
                <a:latin typeface="Times New Roman" panose="02020603050405020304" charset="0"/>
                <a:ea typeface="Times New Roman" panose="02020603050405020304"/>
                <a:cs typeface="Times New Roman" panose="02020603050405020304" charset="0"/>
              </a:rPr>
              <a:t>	Potential aspects to consider if RAN2 revisit:</a:t>
            </a:r>
            <a:endParaRPr lang="en-US" altLang="zh-CN" sz="1800">
              <a:latin typeface="Times New Roman" panose="02020603050405020304" charset="0"/>
              <a:ea typeface="Times New Roman" panose="02020603050405020304"/>
              <a:cs typeface="Times New Roman" panose="02020603050405020304" charset="0"/>
            </a:endParaRPr>
          </a:p>
          <a:p>
            <a:pPr marL="461010" indent="-230505" defTabSz="266700" fontAlgn="base" hangingPunct="0">
              <a:spcBef>
                <a:spcPct val="0"/>
              </a:spcBef>
            </a:pPr>
            <a:r>
              <a:rPr lang="en-US" altLang="zh-CN" sz="1800">
                <a:latin typeface="Times New Roman" panose="02020603050405020304" charset="0"/>
                <a:ea typeface="Times New Roman" panose="02020603050405020304"/>
                <a:cs typeface="Times New Roman" panose="02020603050405020304" charset="0"/>
              </a:rPr>
              <a:t>-	To reconsider CSI-ReportConfig for option B, for example, if the list of inference related parameters is fully contained within existing CSI-ReportConfig.</a:t>
            </a:r>
            <a:endParaRPr lang="en-US" altLang="zh-CN" sz="1800">
              <a:latin typeface="Times New Roman" panose="02020603050405020304" charset="0"/>
              <a:ea typeface="Times New Roman" panose="02020603050405020304"/>
              <a:cs typeface="Times New Roman" panose="02020603050405020304" charset="0"/>
            </a:endParaRPr>
          </a:p>
          <a:p>
            <a:pPr marL="461010" indent="-230505" defTabSz="266700" fontAlgn="base" hangingPunct="0">
              <a:spcBef>
                <a:spcPct val="0"/>
              </a:spcBef>
            </a:pPr>
            <a:r>
              <a:rPr lang="en-US" altLang="zh-CN" sz="1800">
                <a:latin typeface="Times New Roman" panose="02020603050405020304" charset="0"/>
                <a:ea typeface="Times New Roman" panose="02020603050405020304"/>
                <a:cs typeface="Times New Roman" panose="02020603050405020304" charset="0"/>
              </a:rPr>
              <a:t>-	to take into accounts UE behaviour when confirming the assumption e.g., whether option A and option B result in different UE behavior</a:t>
            </a:r>
            <a:endParaRPr lang="en-US" altLang="zh-CN" sz="1800">
              <a:latin typeface="Times New Roman" panose="02020603050405020304" charset="0"/>
              <a:ea typeface="Times New Roman" panose="02020603050405020304"/>
              <a:cs typeface="Times New Roman" panose="02020603050405020304" charset="0"/>
            </a:endParaRPr>
          </a:p>
        </p:txBody>
      </p:sp>
      <p:sp>
        <p:nvSpPr>
          <p:cNvPr id="3" name="文本框 2"/>
          <p:cNvSpPr txBox="1"/>
          <p:nvPr/>
        </p:nvSpPr>
        <p:spPr>
          <a:xfrm>
            <a:off x="168910" y="4148455"/>
            <a:ext cx="11357610" cy="2145665"/>
          </a:xfrm>
          <a:prstGeom prst="rect">
            <a:avLst/>
          </a:prstGeom>
        </p:spPr>
        <p:txBody>
          <a:bodyPr wrap="square">
            <a:spAutoFit/>
          </a:bodyPr>
          <a:p>
            <a:pPr marL="1028065" indent="-228600" defTabSz="266700" fontAlgn="base" hangingPunct="0">
              <a:spcBef>
                <a:spcPts val="300"/>
              </a:spcBef>
            </a:pPr>
            <a:r>
              <a:rPr lang="en-US" altLang="zh-CN" sz="1800" b="1">
                <a:latin typeface="Times New Roman" panose="02020603050405020304" charset="0"/>
                <a:ea typeface="Times New Roman" panose="02020603050405020304"/>
                <a:cs typeface="Times New Roman" panose="02020603050405020304" charset="0"/>
              </a:rPr>
              <a:t>Agreements on applicability reporting [6]</a:t>
            </a:r>
            <a:endParaRPr lang="en-US" altLang="zh-CN" sz="1800" b="1">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1800" b="1">
                <a:latin typeface="Times New Roman" panose="02020603050405020304" charset="0"/>
                <a:ea typeface="Times New Roman" panose="02020603050405020304"/>
                <a:cs typeface="Times New Roman" panose="02020603050405020304" charset="0"/>
              </a:rPr>
              <a:t>1 </a:t>
            </a:r>
            <a:r>
              <a:rPr lang="en-US" altLang="zh-CN" sz="1800">
                <a:latin typeface="Times New Roman" panose="02020603050405020304" charset="0"/>
                <a:ea typeface="Times New Roman" panose="02020603050405020304"/>
                <a:cs typeface="Times New Roman" panose="02020603050405020304" charset="0"/>
              </a:rPr>
              <a:t>Together with inapplicability reporting, UE further indicates a simple cause value of inapplicability FFS how to define this simple cause related to model availability and how we capture it in the spec</a:t>
            </a:r>
            <a:endParaRPr lang="en-US" altLang="zh-CN" sz="1800">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1800" b="1">
                <a:latin typeface="Times New Roman" panose="02020603050405020304" charset="0"/>
                <a:ea typeface="Times New Roman" panose="02020603050405020304"/>
                <a:cs typeface="Times New Roman" panose="02020603050405020304" charset="0"/>
              </a:rPr>
              <a:t>2 </a:t>
            </a:r>
            <a:r>
              <a:rPr lang="en-US" altLang="zh-CN" sz="1800">
                <a:latin typeface="Times New Roman" panose="02020603050405020304" charset="0"/>
                <a:ea typeface="Times New Roman" panose="02020603050405020304"/>
                <a:cs typeface="Times New Roman" panose="02020603050405020304" charset="0"/>
              </a:rPr>
              <a:t>Upon receiving one or more full inference configuration(s) via RRCReconfiguration message, UE shall maintain all the full inference configuration(s) no matter the full inference configuration is applicable or inapplicable until the network releases it explicitly.</a:t>
            </a:r>
            <a:endParaRPr lang="en-US" altLang="zh-CN" sz="1800">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1800" b="1">
                <a:latin typeface="Times New Roman" panose="02020603050405020304" charset="0"/>
                <a:ea typeface="Times New Roman" panose="02020603050405020304"/>
                <a:cs typeface="Times New Roman" panose="02020603050405020304" charset="0"/>
              </a:rPr>
              <a:t>3 </a:t>
            </a:r>
            <a:r>
              <a:rPr lang="en-US" altLang="zh-CN" sz="1800">
                <a:latin typeface="Times New Roman" panose="02020603050405020304" charset="0"/>
                <a:ea typeface="Times New Roman" panose="02020603050405020304"/>
                <a:cs typeface="Times New Roman" panose="02020603050405020304" charset="0"/>
              </a:rPr>
              <a:t>No prohibit timer is introduced</a:t>
            </a:r>
            <a:endParaRPr lang="en-US" altLang="zh-CN" sz="1800">
              <a:latin typeface="Times New Roman" panose="02020603050405020304" charset="0"/>
              <a:ea typeface="Times New Roman" panose="02020603050405020304"/>
              <a:cs typeface="Times New Roman" panose="0202060305040502030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4"/>
          <p:cNvSpPr txBox="1"/>
          <p:nvPr/>
        </p:nvSpPr>
        <p:spPr>
          <a:xfrm>
            <a:off x="0" y="114300"/>
            <a:ext cx="1199896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RAN2: Functionality based LCM for UE-sided model for Beam Management use case</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5" name="文本框 4"/>
          <p:cNvSpPr txBox="1"/>
          <p:nvPr/>
        </p:nvSpPr>
        <p:spPr>
          <a:xfrm>
            <a:off x="566420" y="1251585"/>
            <a:ext cx="10831195" cy="2630170"/>
          </a:xfrm>
          <a:prstGeom prst="rect">
            <a:avLst/>
          </a:prstGeom>
        </p:spPr>
        <p:txBody>
          <a:bodyPr wrap="square">
            <a:spAutoFit/>
          </a:bodyPr>
          <a:p>
            <a:pPr marL="1028065" indent="-228600" defTabSz="266700" fontAlgn="base" hangingPunct="0">
              <a:spcBef>
                <a:spcPts val="300"/>
              </a:spcBef>
            </a:pPr>
            <a:r>
              <a:rPr lang="en-US" altLang="zh-CN" sz="2000" b="1">
                <a:latin typeface="Times New Roman" panose="02020603050405020304" charset="0"/>
                <a:ea typeface="Times New Roman" panose="02020603050405020304"/>
                <a:cs typeface="Times New Roman" panose="02020603050405020304" charset="0"/>
              </a:rPr>
              <a:t>Agreements on data collection configuration[6]</a:t>
            </a:r>
            <a:endParaRPr lang="en-US" altLang="zh-CN" sz="2000" b="1">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2000" b="1">
                <a:latin typeface="Symbol" panose="05050102010706020507"/>
                <a:ea typeface="Times New Roman" panose="02020603050405020304"/>
              </a:rPr>
              <a:t>Þ</a:t>
            </a:r>
            <a:r>
              <a:rPr lang="en-US" altLang="zh-CN" sz="2000" b="1">
                <a:latin typeface="Times New Roman" panose="02020603050405020304" charset="0"/>
                <a:ea typeface="Times New Roman" panose="02020603050405020304"/>
                <a:cs typeface="Times New Roman" panose="02020603050405020304" charset="0"/>
              </a:rPr>
              <a:t> </a:t>
            </a:r>
            <a:r>
              <a:rPr lang="en-US" altLang="zh-CN" sz="2000">
                <a:latin typeface="Times New Roman" panose="02020603050405020304" charset="0"/>
                <a:ea typeface="Times New Roman" panose="02020603050405020304"/>
                <a:cs typeface="Times New Roman" panose="02020603050405020304" charset="0"/>
              </a:rPr>
              <a:t>The UE can request measurement configuration for data collection of AI/ML based beam management.   The request can contain one or more of the following: </a:t>
            </a:r>
            <a:endParaRPr lang="en-US" altLang="zh-CN" sz="2000">
              <a:latin typeface="Arial" panose="020B0604020202020204"/>
              <a:ea typeface="Times New Roman" panose="02020603050405020304"/>
            </a:endParaRPr>
          </a:p>
          <a:p>
            <a:pPr marL="1029970" indent="-230505" defTabSz="266700" fontAlgn="base" hangingPunct="0">
              <a:spcBef>
                <a:spcPct val="0"/>
              </a:spcBef>
            </a:pPr>
            <a:r>
              <a:rPr lang="en-US" altLang="zh-CN" sz="2000">
                <a:latin typeface="Arial" panose="020B0604020202020204"/>
                <a:ea typeface="Times New Roman" panose="02020603050405020304"/>
              </a:rPr>
              <a:t>•	</a:t>
            </a:r>
            <a:r>
              <a:rPr lang="en-US" altLang="zh-CN" sz="2000">
                <a:latin typeface="Times New Roman" panose="02020603050405020304" charset="0"/>
                <a:ea typeface="Times New Roman" panose="02020603050405020304"/>
                <a:cs typeface="Times New Roman" panose="02020603050405020304" charset="0"/>
              </a:rPr>
              <a:t>An indication on start/stop of data collection</a:t>
            </a:r>
            <a:endParaRPr lang="en-US" altLang="zh-CN" sz="2000">
              <a:latin typeface="Times New Roman" panose="02020603050405020304" charset="0"/>
              <a:ea typeface="Times New Roman" panose="02020603050405020304"/>
              <a:cs typeface="Times New Roman" panose="02020603050405020304" charset="0"/>
            </a:endParaRPr>
          </a:p>
          <a:p>
            <a:pPr marL="1029970" indent="-230505" defTabSz="266700" fontAlgn="base" hangingPunct="0">
              <a:spcBef>
                <a:spcPct val="0"/>
              </a:spcBef>
            </a:pPr>
            <a:r>
              <a:rPr lang="en-US" altLang="zh-CN" sz="2000">
                <a:latin typeface="Times New Roman" panose="02020603050405020304" charset="0"/>
                <a:ea typeface="Times New Roman" panose="02020603050405020304"/>
                <a:cs typeface="Times New Roman" panose="02020603050405020304" charset="0"/>
              </a:rPr>
              <a:t>•	Preferred configuration from a list of candidate configurations provided by NW.  Details of signaling are FFS.  It is up to network what it configures at the end.</a:t>
            </a:r>
            <a:endParaRPr lang="en-US" altLang="zh-CN" sz="2000">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2000" b="1">
                <a:latin typeface="Symbol" panose="05050102010706020507"/>
                <a:ea typeface="Times New Roman" panose="02020603050405020304"/>
              </a:rPr>
              <a:t>Þ </a:t>
            </a:r>
            <a:r>
              <a:rPr lang="en-US" altLang="zh-CN" sz="2000">
                <a:latin typeface="Times New Roman" panose="02020603050405020304" charset="0"/>
                <a:ea typeface="Times New Roman" panose="02020603050405020304"/>
                <a:cs typeface="Times New Roman" panose="02020603050405020304" charset="0"/>
              </a:rPr>
              <a:t>Introduce UAI message for UE request of data collection measurement configuration. And it is up to UE implementation when to send the request.  </a:t>
            </a:r>
            <a:endParaRPr lang="en-US" altLang="zh-CN" sz="2000">
              <a:latin typeface="Times New Roman" panose="02020603050405020304" charset="0"/>
              <a:ea typeface="Times New Roman" panose="02020603050405020304"/>
              <a:cs typeface="Times New Roman" panose="0202060305040502030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4"/>
          <p:cNvSpPr txBox="1"/>
          <p:nvPr/>
        </p:nvSpPr>
        <p:spPr>
          <a:xfrm>
            <a:off x="0" y="114300"/>
            <a:ext cx="1199896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RAN2: Functionality based LCM for Positioning use case</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535940" y="958215"/>
            <a:ext cx="11396980" cy="5477510"/>
          </a:xfrm>
          <a:prstGeom prst="rect">
            <a:avLst/>
          </a:prstGeom>
        </p:spPr>
        <p:txBody>
          <a:bodyPr wrap="square">
            <a:spAutoFit/>
          </a:bodyPr>
          <a:p>
            <a:pPr defTabSz="266700">
              <a:spcBef>
                <a:spcPts val="300"/>
              </a:spcBef>
              <a:spcAft>
                <a:spcPts val="300"/>
              </a:spcAft>
            </a:pPr>
            <a:r>
              <a:rPr lang="en-US" altLang="zh-CN" sz="2000" b="1">
                <a:latin typeface="Times New Roman" panose="02020603050405020304" charset="0"/>
                <a:ea typeface="Times New Roman" panose="02020603050405020304"/>
                <a:cs typeface="Times New Roman" panose="02020603050405020304" charset="0"/>
              </a:rPr>
              <a:t>Agreements [5]</a:t>
            </a:r>
            <a:endParaRPr lang="en-US" altLang="zh-CN" sz="2000" b="1">
              <a:latin typeface="Times New Roman" panose="02020603050405020304" charset="0"/>
              <a:ea typeface="Times New Roman" panose="02020603050405020304"/>
              <a:cs typeface="Times New Roman" panose="02020603050405020304" charset="0"/>
            </a:endParaRPr>
          </a:p>
          <a:p>
            <a:pPr defTabSz="266700">
              <a:spcBef>
                <a:spcPts val="300"/>
              </a:spcBef>
              <a:spcAft>
                <a:spcPts val="300"/>
              </a:spcAft>
            </a:pPr>
            <a:r>
              <a:rPr lang="en-US" altLang="zh-CN" sz="2000">
                <a:latin typeface="Times New Roman" panose="02020603050405020304" charset="0"/>
                <a:ea typeface="Times New Roman" panose="02020603050405020304"/>
                <a:cs typeface="Times New Roman" panose="02020603050405020304" charset="0"/>
              </a:rPr>
              <a:t>1:	Introduce AI/ML positioning Case 1 as a new positioning method.</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spcAft>
                <a:spcPts val="300"/>
              </a:spcAft>
            </a:pPr>
            <a:r>
              <a:rPr lang="en-US" altLang="zh-CN" sz="2000">
                <a:latin typeface="Times New Roman" panose="02020603050405020304" charset="0"/>
                <a:ea typeface="Times New Roman" panose="02020603050405020304"/>
                <a:cs typeface="Times New Roman" panose="02020603050405020304" charset="0"/>
              </a:rPr>
              <a:t>2:	Existing LPP procedures related to Location Information Transfer (RequestLocationInformation/ ProvideLocationInformation messages) are used for providing and requesting the results of the UE sided model inference operation. The detail stage 3 message extention can be disucssed while drafting the stage 3 CR.</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spcAft>
                <a:spcPts val="300"/>
              </a:spcAft>
            </a:pPr>
            <a:r>
              <a:rPr lang="en-US" altLang="zh-CN" sz="2000">
                <a:latin typeface="Times New Roman" panose="02020603050405020304" charset="0"/>
                <a:ea typeface="Times New Roman" panose="02020603050405020304"/>
                <a:cs typeface="Times New Roman" panose="02020603050405020304" charset="0"/>
              </a:rPr>
              <a:t>3:	FFS UE autonomous switching between AI/ML and non-AI/ML methods is not allowed.  FFS if this is unconditional or linked to condition of multiple positioning method are not configured in RequestLocationInformation,</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spcAft>
                <a:spcPts val="300"/>
              </a:spcAft>
            </a:pPr>
            <a:r>
              <a:rPr lang="en-US" altLang="zh-CN" sz="2000">
                <a:latin typeface="Times New Roman" panose="02020603050405020304" charset="0"/>
                <a:ea typeface="Times New Roman" panose="02020603050405020304"/>
                <a:cs typeface="Times New Roman" panose="02020603050405020304" charset="0"/>
              </a:rPr>
              <a:t>4: 	The content of error cause is discussed while drafting stage3 CRs.</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spcAft>
                <a:spcPts val="300"/>
              </a:spcAft>
            </a:pPr>
            <a:r>
              <a:rPr lang="en-US" altLang="zh-CN" sz="2000">
                <a:latin typeface="Times New Roman" panose="02020603050405020304" charset="0"/>
                <a:ea typeface="Times New Roman" panose="02020603050405020304"/>
                <a:cs typeface="Times New Roman" panose="02020603050405020304" charset="0"/>
              </a:rPr>
              <a:t>5: 	As a baseline, UE receives the needed assistance data for calculating UE location for AI/ML in step3 (ProvideAssistanceData) and UE receives the instruction to perform the inference in step 5 (RequestLocationInformation). The content of Assistance Data and the content of request location information is based upon RAN1 parameter list.</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spcAft>
                <a:spcPts val="300"/>
              </a:spcAft>
            </a:pPr>
            <a:r>
              <a:rPr lang="en-US" altLang="zh-CN" sz="2000">
                <a:latin typeface="Times New Roman" panose="02020603050405020304" charset="0"/>
                <a:ea typeface="Times New Roman" panose="02020603050405020304"/>
                <a:cs typeface="Times New Roman" panose="02020603050405020304" charset="0"/>
                <a:sym typeface="+mn-ea"/>
              </a:rPr>
              <a:t>6: 	UE reports the applicable functionality to the LMF by the LPP provide capabilities message if there is a change of applicable functionality.   FFS if any additional LMF control is needed.</a:t>
            </a:r>
            <a:endParaRPr lang="en-US" altLang="zh-CN" sz="2000">
              <a:latin typeface="Times New Roman" panose="02020603050405020304" charset="0"/>
              <a:ea typeface="Times New Roman" panose="02020603050405020304"/>
              <a:cs typeface="Times New Roman" panose="0202060305040502030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4"/>
          <p:cNvSpPr txBox="1"/>
          <p:nvPr/>
        </p:nvSpPr>
        <p:spPr>
          <a:xfrm>
            <a:off x="0" y="114300"/>
            <a:ext cx="1199896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RAN2: Functionality based LCM for Positioning use case</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423545" y="1269365"/>
            <a:ext cx="11027410" cy="4041140"/>
          </a:xfrm>
          <a:prstGeom prst="rect">
            <a:avLst/>
          </a:prstGeom>
        </p:spPr>
        <p:txBody>
          <a:bodyPr wrap="square">
            <a:spAutoFit/>
          </a:bodyPr>
          <a:p>
            <a:pPr marL="1029970" indent="-230505" defTabSz="266700">
              <a:lnSpc>
                <a:spcPts val="2800"/>
              </a:lnSpc>
              <a:spcBef>
                <a:spcPct val="0"/>
              </a:spcBef>
            </a:pPr>
            <a:r>
              <a:rPr lang="en-US" altLang="zh-CN" sz="2000" b="1">
                <a:latin typeface="Times New Roman" panose="02020603050405020304" charset="0"/>
                <a:ea typeface="Times New Roman" panose="02020603050405020304"/>
                <a:cs typeface="Times New Roman" panose="02020603050405020304" charset="0"/>
              </a:rPr>
              <a:t>Agreements for positioning case 1 [6]</a:t>
            </a:r>
            <a:endParaRPr lang="en-US" altLang="zh-CN" sz="2000" b="1">
              <a:latin typeface="Times New Roman" panose="02020603050405020304" charset="0"/>
              <a:ea typeface="Times New Roman" panose="02020603050405020304"/>
              <a:cs typeface="Times New Roman" panose="02020603050405020304" charset="0"/>
            </a:endParaRPr>
          </a:p>
          <a:p>
            <a:pPr marL="1028065" indent="-228600" defTabSz="266700">
              <a:lnSpc>
                <a:spcPts val="2800"/>
              </a:lnSpc>
              <a:spcBef>
                <a:spcPct val="0"/>
              </a:spcBef>
            </a:pPr>
            <a:r>
              <a:rPr lang="en-US" altLang="zh-CN" sz="2000">
                <a:latin typeface="Times New Roman" panose="02020603050405020304" charset="0"/>
                <a:ea typeface="Times New Roman" panose="02020603050405020304"/>
                <a:cs typeface="Times New Roman" panose="02020603050405020304" charset="0"/>
              </a:rPr>
              <a:t>1 LMF is responsible for functionality management</a:t>
            </a:r>
            <a:endParaRPr lang="en-US" altLang="zh-CN" sz="2000">
              <a:latin typeface="Times New Roman" panose="02020603050405020304" charset="0"/>
              <a:ea typeface="Times New Roman" panose="02020603050405020304"/>
              <a:cs typeface="Times New Roman" panose="02020603050405020304" charset="0"/>
            </a:endParaRPr>
          </a:p>
          <a:p>
            <a:pPr marL="1028065" indent="-228600" defTabSz="266700">
              <a:lnSpc>
                <a:spcPts val="2800"/>
              </a:lnSpc>
              <a:spcBef>
                <a:spcPct val="0"/>
              </a:spcBef>
            </a:pPr>
            <a:r>
              <a:rPr lang="en-US" altLang="zh-CN" sz="2000">
                <a:latin typeface="Times New Roman" panose="02020603050405020304" charset="0"/>
                <a:ea typeface="Times New Roman" panose="02020603050405020304"/>
                <a:cs typeface="Times New Roman" panose="02020603050405020304" charset="0"/>
              </a:rPr>
              <a:t>2 UE reports the applicable functionality to the LMF by the LPP provide capabilities message without any additional LMF control.</a:t>
            </a:r>
            <a:endParaRPr lang="en-US" altLang="zh-CN" sz="2000">
              <a:latin typeface="Times New Roman" panose="02020603050405020304" charset="0"/>
              <a:ea typeface="Times New Roman" panose="02020603050405020304"/>
              <a:cs typeface="Times New Roman" panose="02020603050405020304" charset="0"/>
            </a:endParaRPr>
          </a:p>
          <a:p>
            <a:pPr marL="1028065" indent="-228600" defTabSz="266700">
              <a:lnSpc>
                <a:spcPts val="2800"/>
              </a:lnSpc>
              <a:spcBef>
                <a:spcPct val="0"/>
              </a:spcBef>
            </a:pPr>
            <a:r>
              <a:rPr lang="en-US" altLang="zh-CN" sz="2000">
                <a:latin typeface="Times New Roman" panose="02020603050405020304" charset="0"/>
                <a:ea typeface="Times New Roman" panose="02020603050405020304"/>
                <a:cs typeface="Times New Roman" panose="02020603050405020304" charset="0"/>
              </a:rPr>
              <a:t>3 Switching/fallback to non-AI/ML positioning can be supported by including multiple positioning methods in a LPP Request Location Information message. No additional specification work is foreseen specifically for supporting "switching/fallback operation".</a:t>
            </a:r>
            <a:endParaRPr lang="en-US" altLang="zh-CN" sz="2000">
              <a:latin typeface="Times New Roman" panose="02020603050405020304" charset="0"/>
              <a:ea typeface="Times New Roman" panose="02020603050405020304"/>
              <a:cs typeface="Times New Roman" panose="02020603050405020304" charset="0"/>
            </a:endParaRPr>
          </a:p>
          <a:p>
            <a:pPr marL="1028065" indent="-228600" defTabSz="266700">
              <a:lnSpc>
                <a:spcPts val="2800"/>
              </a:lnSpc>
              <a:spcBef>
                <a:spcPct val="0"/>
              </a:spcBef>
            </a:pPr>
            <a:r>
              <a:rPr lang="en-US" altLang="zh-CN" sz="2000">
                <a:latin typeface="Times New Roman" panose="02020603050405020304" charset="0"/>
                <a:ea typeface="Times New Roman" panose="02020603050405020304"/>
                <a:cs typeface="Times New Roman" panose="02020603050405020304" charset="0"/>
              </a:rPr>
              <a:t>4 An AIML positioning functionality is considered “activated” once UE receives an LPP RequestLocationInformation from the LMF requesting inferred location information.</a:t>
            </a:r>
            <a:endParaRPr lang="en-US" altLang="zh-CN" sz="2000">
              <a:latin typeface="Times New Roman" panose="02020603050405020304" charset="0"/>
              <a:ea typeface="Times New Roman" panose="02020603050405020304"/>
              <a:cs typeface="Times New Roman" panose="02020603050405020304" charset="0"/>
            </a:endParaRPr>
          </a:p>
          <a:p>
            <a:pPr marL="1028065" indent="-228600" defTabSz="266700">
              <a:lnSpc>
                <a:spcPts val="2800"/>
              </a:lnSpc>
              <a:spcBef>
                <a:spcPct val="0"/>
              </a:spcBef>
            </a:pPr>
            <a:r>
              <a:rPr lang="en-US" altLang="zh-CN" sz="2000">
                <a:latin typeface="Times New Roman" panose="02020603050405020304" charset="0"/>
                <a:ea typeface="Times New Roman" panose="02020603050405020304"/>
                <a:cs typeface="Times New Roman" panose="02020603050405020304" charset="0"/>
              </a:rPr>
              <a:t>5 For triggered and periodical reporting, we rely on existing positioning framework mechanisms to deactivate AI/ML positioning (no spec impact is foreseen)</a:t>
            </a:r>
            <a:endParaRPr lang="en-US" altLang="zh-CN" sz="2000">
              <a:latin typeface="Times New Roman" panose="02020603050405020304" charset="0"/>
              <a:ea typeface="Times New Roman" panose="02020603050405020304"/>
              <a:cs typeface="Times New Roman" panose="0202060305040502030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4"/>
          <p:cNvSpPr txBox="1"/>
          <p:nvPr/>
        </p:nvSpPr>
        <p:spPr>
          <a:xfrm>
            <a:off x="0" y="114300"/>
            <a:ext cx="1199896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RAN2: NW side data collection</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5" name="文本框 4"/>
          <p:cNvSpPr txBox="1"/>
          <p:nvPr/>
        </p:nvSpPr>
        <p:spPr>
          <a:xfrm>
            <a:off x="462915" y="1226185"/>
            <a:ext cx="11191240" cy="4977130"/>
          </a:xfrm>
          <a:prstGeom prst="rect">
            <a:avLst/>
          </a:prstGeom>
        </p:spPr>
        <p:txBody>
          <a:bodyPr wrap="square">
            <a:spAutoFit/>
          </a:bodyPr>
          <a:p>
            <a:pPr defTabSz="266700"/>
            <a:r>
              <a:rPr lang="en-US" altLang="zh-CN" sz="2000" b="1">
                <a:latin typeface="Times New Roman" panose="02020603050405020304" charset="0"/>
                <a:ea typeface="Times New Roman" panose="02020603050405020304"/>
                <a:cs typeface="Times New Roman" panose="02020603050405020304" charset="0"/>
              </a:rPr>
              <a:t>All agreements for NW side data collection[5]</a:t>
            </a:r>
            <a:endParaRPr lang="en-US" altLang="zh-CN" sz="2000" b="1">
              <a:latin typeface="Times New Roman" panose="02020603050405020304" charset="0"/>
              <a:ea typeface="Times New Roman" panose="02020603050405020304"/>
              <a:cs typeface="Times New Roman" panose="02020603050405020304" charset="0"/>
            </a:endParaRPr>
          </a:p>
          <a:p>
            <a:pPr defTabSz="266700">
              <a:spcBef>
                <a:spcPts val="300"/>
              </a:spcBef>
            </a:pPr>
            <a:r>
              <a:rPr lang="en-US" altLang="zh-CN" sz="2000" b="1">
                <a:latin typeface="Times New Roman" panose="02020603050405020304" charset="0"/>
                <a:ea typeface="Times New Roman" panose="02020603050405020304"/>
                <a:cs typeface="Times New Roman" panose="02020603050405020304" charset="0"/>
              </a:rPr>
              <a:t>1. </a:t>
            </a:r>
            <a:r>
              <a:rPr lang="en-US" altLang="zh-CN" sz="2000">
                <a:latin typeface="Times New Roman" panose="02020603050405020304" charset="0"/>
                <a:ea typeface="Times New Roman" panose="02020603050405020304"/>
                <a:cs typeface="Times New Roman" panose="02020603050405020304" charset="0"/>
              </a:rPr>
              <a:t>Support the use of L3 measurement event triggered (i.e. L3 serving cell measurements becoming worse/better than a threshold for TTT) to determine whether the UE performs logging or not.  L1 measurement event triggered will not be supported.    FFS what to log</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pPr>
            <a:r>
              <a:rPr lang="en-US" altLang="zh-CN" sz="2000" b="1">
                <a:latin typeface="Times New Roman" panose="02020603050405020304" charset="0"/>
                <a:ea typeface="Times New Roman" panose="02020603050405020304"/>
                <a:cs typeface="Times New Roman" panose="02020603050405020304" charset="0"/>
              </a:rPr>
              <a:t>2. </a:t>
            </a:r>
            <a:r>
              <a:rPr lang="en-US" altLang="zh-CN" sz="2000">
                <a:latin typeface="Times New Roman" panose="02020603050405020304" charset="0"/>
                <a:ea typeface="Times New Roman" panose="02020603050405020304"/>
                <a:cs typeface="Times New Roman" panose="02020603050405020304" charset="0"/>
              </a:rPr>
              <a:t>Low power bit indication is supported</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pPr>
            <a:r>
              <a:rPr lang="en-US" altLang="zh-CN" sz="2000" b="1">
                <a:latin typeface="Times New Roman" panose="02020603050405020304" charset="0"/>
                <a:ea typeface="Times New Roman" panose="02020603050405020304"/>
                <a:cs typeface="Times New Roman" panose="02020603050405020304" charset="0"/>
              </a:rPr>
              <a:t>3. </a:t>
            </a:r>
            <a:r>
              <a:rPr lang="en-US" altLang="zh-CN" sz="2000">
                <a:latin typeface="Times New Roman" panose="02020603050405020304" charset="0"/>
                <a:ea typeface="Times New Roman" panose="02020603050405020304"/>
                <a:cs typeface="Times New Roman" panose="02020603050405020304" charset="0"/>
              </a:rPr>
              <a:t>Data availability indication is supported.  FFS when this would be triggered</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pPr>
            <a:r>
              <a:rPr lang="en-US" altLang="zh-CN" sz="2000" b="1">
                <a:latin typeface="Times New Roman" panose="02020603050405020304" charset="0"/>
                <a:ea typeface="Times New Roman" panose="02020603050405020304"/>
                <a:cs typeface="Times New Roman" panose="02020603050405020304" charset="0"/>
              </a:rPr>
              <a:t>4. </a:t>
            </a:r>
            <a:r>
              <a:rPr lang="en-US" altLang="zh-CN" sz="2000">
                <a:latin typeface="Times New Roman" panose="02020603050405020304" charset="0"/>
                <a:ea typeface="Times New Roman" panose="02020603050405020304"/>
                <a:cs typeface="Times New Roman" panose="02020603050405020304" charset="0"/>
              </a:rPr>
              <a:t>As baseline, the UEInformationResponse contains one or more logged measurement entries in chronological order (i.e. starting from the oldest measurement entries stored in the UE memory), and an availability indication if there are further data available for transmission. Same principles as for logged MDT.</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pPr>
            <a:r>
              <a:rPr lang="en-US" altLang="zh-CN" sz="2000" b="1">
                <a:latin typeface="Times New Roman" panose="02020603050405020304" charset="0"/>
                <a:ea typeface="Times New Roman" panose="02020603050405020304"/>
                <a:cs typeface="Times New Roman" panose="02020603050405020304" charset="0"/>
              </a:rPr>
              <a:t>5. </a:t>
            </a:r>
            <a:r>
              <a:rPr lang="en-US" altLang="zh-CN" sz="2000">
                <a:latin typeface="Times New Roman" panose="02020603050405020304" charset="0"/>
                <a:ea typeface="Times New Roman" panose="02020603050405020304"/>
                <a:cs typeface="Times New Roman" panose="02020603050405020304" charset="0"/>
              </a:rPr>
              <a:t>UE retains logged data during handover (HO).  FFS if there is scenarios where the UE needs to release the data and how does the UE know and if control from network is needed</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pPr>
            <a:r>
              <a:rPr lang="en-US" altLang="zh-CN" sz="2000" b="1">
                <a:latin typeface="Times New Roman" panose="02020603050405020304" charset="0"/>
                <a:ea typeface="Times New Roman" panose="02020603050405020304"/>
                <a:cs typeface="Times New Roman" panose="02020603050405020304" charset="0"/>
              </a:rPr>
              <a:t>6. </a:t>
            </a:r>
            <a:r>
              <a:rPr lang="en-US" altLang="zh-CN" sz="2000">
                <a:latin typeface="Times New Roman" panose="02020603050405020304" charset="0"/>
                <a:ea typeface="Times New Roman" panose="02020603050405020304"/>
                <a:cs typeface="Times New Roman" panose="02020603050405020304" charset="0"/>
              </a:rPr>
              <a:t>UE indicates availability of logged data during handover (i.e., within the RRCReconfigurationComplete message) (if data is retained in the UE).</a:t>
            </a:r>
            <a:endParaRPr lang="en-US" altLang="zh-CN" sz="2000">
              <a:latin typeface="Times New Roman" panose="02020603050405020304" charset="0"/>
              <a:ea typeface="Times New Roman" panose="02020603050405020304"/>
              <a:cs typeface="Times New Roman" panose="02020603050405020304" charset="0"/>
            </a:endParaRPr>
          </a:p>
          <a:p>
            <a:pPr defTabSz="266700">
              <a:spcBef>
                <a:spcPts val="300"/>
              </a:spcBef>
            </a:pPr>
            <a:r>
              <a:rPr lang="en-US" altLang="zh-CN" sz="2000" b="1">
                <a:latin typeface="Times New Roman" panose="02020603050405020304" charset="0"/>
                <a:ea typeface="Times New Roman" panose="02020603050405020304"/>
                <a:cs typeface="Times New Roman" panose="02020603050405020304" charset="0"/>
              </a:rPr>
              <a:t>7. </a:t>
            </a:r>
            <a:r>
              <a:rPr lang="en-US" altLang="zh-CN" sz="2000">
                <a:latin typeface="Times New Roman" panose="02020603050405020304" charset="0"/>
                <a:ea typeface="Times New Roman" panose="02020603050405020304"/>
                <a:cs typeface="Times New Roman" panose="02020603050405020304" charset="0"/>
              </a:rPr>
              <a:t>FFS how to handle idle/inactive and RLF cases and whether we have a unified.</a:t>
            </a:r>
            <a:r>
              <a:rPr lang="en-US" altLang="zh-CN" sz="2000" b="1">
                <a:latin typeface="Times New Roman" panose="02020603050405020304" charset="0"/>
                <a:ea typeface="Times New Roman" panose="02020603050405020304"/>
                <a:cs typeface="Times New Roman" panose="02020603050405020304" charset="0"/>
              </a:rPr>
              <a:t>   </a:t>
            </a:r>
            <a:endParaRPr lang="en-US" altLang="zh-CN" sz="2000" b="1">
              <a:latin typeface="Times New Roman" panose="02020603050405020304" charset="0"/>
              <a:ea typeface="Times New Roman" panose="02020603050405020304"/>
              <a:cs typeface="Times New Roman" panose="0202060305040502030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29"/>
          <p:cNvSpPr>
            <a:spLocks noGrp="1" noChangeArrowheads="1"/>
          </p:cNvSpPr>
          <p:nvPr>
            <p:ph type="ctrTitle" idx="4294967295"/>
          </p:nvPr>
        </p:nvSpPr>
        <p:spPr bwMode="auto">
          <a:xfrm>
            <a:off x="223520" y="2128520"/>
            <a:ext cx="11786235" cy="2559050"/>
          </a:xfrm>
          <a:prstGeom prst="rect">
            <a:avLst/>
          </a:prstGeom>
          <a:ln>
            <a:miter lim="800000"/>
          </a:ln>
        </p:spPr>
        <p:txBody>
          <a:bodyPr vert="horz" wrap="square" lIns="91440" tIns="45720" rIns="91440" bIns="45720" numCol="1" anchor="t" anchorCtr="0" compatLnSpc="1"/>
          <a:p>
            <a:pPr marL="0" indent="0" algn="ctr" fontAlgn="auto">
              <a:lnSpc>
                <a:spcPct val="200000"/>
              </a:lnSpc>
              <a:defRPr/>
            </a:pP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Progress on AI/ML air interfance WI  </a:t>
            </a:r>
            <a:b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br>
            <a:r>
              <a:rPr lang="en-US" altLang="zh-CN" sz="3200" dirty="0">
                <a:solidFill>
                  <a:srgbClr val="0070C0"/>
                </a:solidFill>
                <a:latin typeface="微软雅黑" panose="020B0503020204020204" pitchFamily="34" charset="-122"/>
                <a:ea typeface="微软雅黑" panose="020B0503020204020204" pitchFamily="34" charset="-122"/>
                <a:cs typeface="+mn-cs"/>
                <a:sym typeface="+mn-ea"/>
              </a:rPr>
              <a:t>during RAN4#114(Feb. 2025) &amp; RAN4#114bis(Apr. 2025) </a:t>
            </a:r>
            <a:r>
              <a:rPr lang="en-US" altLang="zh-CN" sz="3200" b="1" dirty="0">
                <a:solidFill>
                  <a:srgbClr val="0070C0"/>
                </a:solidFill>
                <a:latin typeface="微软雅黑" panose="020B0503020204020204" pitchFamily="34" charset="-122"/>
                <a:ea typeface="微软雅黑" panose="020B0503020204020204" pitchFamily="34" charset="-122"/>
                <a:cs typeface="+mn-cs"/>
              </a:rPr>
              <a:t> </a:t>
            </a:r>
            <a:endParaRPr lang="en-US" altLang="zh-CN" sz="32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4"/>
          <p:cNvSpPr txBox="1"/>
          <p:nvPr/>
        </p:nvSpPr>
        <p:spPr>
          <a:xfrm>
            <a:off x="0" y="114300"/>
            <a:ext cx="1199896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RAN2: NW side data collection</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69850" y="909320"/>
            <a:ext cx="11068685" cy="2014855"/>
          </a:xfrm>
          <a:prstGeom prst="rect">
            <a:avLst/>
          </a:prstGeom>
        </p:spPr>
        <p:txBody>
          <a:bodyPr wrap="square">
            <a:spAutoFit/>
          </a:bodyPr>
          <a:p>
            <a:pPr marL="1029970" indent="-230505" defTabSz="266700" fontAlgn="base" hangingPunct="0">
              <a:spcBef>
                <a:spcPct val="0"/>
              </a:spcBef>
            </a:pPr>
            <a:r>
              <a:rPr lang="en-US" altLang="zh-CN" sz="2000" b="1">
                <a:latin typeface="Times New Roman" panose="02020603050405020304" charset="0"/>
                <a:ea typeface="Times New Roman" panose="02020603050405020304"/>
                <a:cs typeface="Times New Roman" panose="02020603050405020304" charset="0"/>
              </a:rPr>
              <a:t>Agreements on Idle/inactive and HO [6]</a:t>
            </a:r>
            <a:endParaRPr lang="en-US" altLang="zh-CN" sz="2000" b="1">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2000">
                <a:latin typeface="Symbol" panose="05050102010706020507"/>
                <a:ea typeface="Times New Roman" panose="02020603050405020304"/>
                <a:sym typeface="+mn-ea"/>
              </a:rPr>
              <a:t>Þ</a:t>
            </a:r>
            <a:r>
              <a:rPr lang="en-US" altLang="zh-CN" sz="2000">
                <a:latin typeface="Times New Roman" panose="02020603050405020304" charset="0"/>
                <a:ea typeface="Times New Roman" panose="02020603050405020304"/>
                <a:cs typeface="Times New Roman" panose="02020603050405020304" charset="0"/>
              </a:rPr>
              <a:t> Introduce 1-bit indication on whether to release or retain un-retrieved data in RRCReconfiguration during/before HO.  Source gNB decides whether the data should be kept.  The indication is provided in RRCReconfiguration (i.e. not in RRC Reconfiguration from target cell).   FFS signaling details.  </a:t>
            </a:r>
            <a:endParaRPr lang="en-US" altLang="zh-CN" sz="2000">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2000">
                <a:latin typeface="Symbol" panose="05050102010706020507"/>
                <a:ea typeface="Times New Roman" panose="02020603050405020304"/>
                <a:sym typeface="+mn-ea"/>
              </a:rPr>
              <a:t>Þ </a:t>
            </a:r>
            <a:r>
              <a:rPr lang="en-US" altLang="zh-CN" sz="2000">
                <a:latin typeface="Times New Roman" panose="02020603050405020304" charset="0"/>
                <a:ea typeface="Times New Roman" panose="02020603050405020304"/>
                <a:cs typeface="Times New Roman" panose="02020603050405020304" charset="0"/>
              </a:rPr>
              <a:t>Upon going to RRC_IDLE, RLF, or RRC_INACTIVE, UE discards any logged data</a:t>
            </a:r>
            <a:endParaRPr lang="en-US" altLang="zh-CN" sz="2000">
              <a:latin typeface="Times New Roman" panose="02020603050405020304" charset="0"/>
              <a:ea typeface="Times New Roman" panose="02020603050405020304"/>
              <a:cs typeface="Times New Roman" panose="02020603050405020304" charset="0"/>
            </a:endParaRPr>
          </a:p>
        </p:txBody>
      </p:sp>
      <p:sp>
        <p:nvSpPr>
          <p:cNvPr id="3" name="文本框 2"/>
          <p:cNvSpPr txBox="1"/>
          <p:nvPr/>
        </p:nvSpPr>
        <p:spPr>
          <a:xfrm>
            <a:off x="952500" y="3068320"/>
            <a:ext cx="10535285" cy="3502660"/>
          </a:xfrm>
          <a:prstGeom prst="rect">
            <a:avLst/>
          </a:prstGeom>
        </p:spPr>
        <p:txBody>
          <a:bodyPr wrap="square">
            <a:spAutoFit/>
          </a:bodyPr>
          <a:p>
            <a:pPr marL="230505" indent="-230505" defTabSz="266700" fontAlgn="base" hangingPunct="0">
              <a:spcBef>
                <a:spcPct val="0"/>
              </a:spcBef>
            </a:pPr>
            <a:r>
              <a:rPr lang="en-US" altLang="zh-CN" sz="2000" b="1">
                <a:latin typeface="Times New Roman" panose="02020603050405020304" charset="0"/>
                <a:ea typeface="Times New Roman" panose="02020603050405020304"/>
                <a:cs typeface="Times New Roman" panose="02020603050405020304" charset="0"/>
              </a:rPr>
              <a:t>Agreements on availability indication [6]</a:t>
            </a:r>
            <a:endParaRPr lang="en-US" altLang="zh-CN" sz="2000" b="1">
              <a:latin typeface="Times New Roman" panose="02020603050405020304" charset="0"/>
              <a:ea typeface="Times New Roman" panose="02020603050405020304"/>
              <a:cs typeface="Times New Roman" panose="02020603050405020304" charset="0"/>
            </a:endParaRPr>
          </a:p>
          <a:p>
            <a:pPr marL="342900" indent="-342900" defTabSz="266700" fontAlgn="base" hangingPunct="0">
              <a:spcBef>
                <a:spcPct val="0"/>
              </a:spcBef>
              <a:buFont typeface="Arial" panose="020B0604020202020204" pitchFamily="34" charset="0"/>
              <a:buChar char="•"/>
            </a:pPr>
            <a:r>
              <a:rPr lang="en-US" altLang="zh-CN" sz="2000">
                <a:latin typeface="Times New Roman" panose="02020603050405020304" charset="0"/>
                <a:ea typeface="Times New Roman" panose="02020603050405020304"/>
                <a:cs typeface="Times New Roman" panose="02020603050405020304" charset="0"/>
              </a:rPr>
              <a:t>Availability indication can be triggered due to:</a:t>
            </a:r>
            <a:endParaRPr lang="en-US" altLang="zh-CN" sz="2000">
              <a:latin typeface="Times New Roman" panose="02020603050405020304" charset="0"/>
              <a:ea typeface="Times New Roman" panose="02020603050405020304"/>
              <a:cs typeface="Times New Roman" panose="02020603050405020304" charset="0"/>
            </a:endParaRPr>
          </a:p>
          <a:p>
            <a:pPr marL="685800" indent="-228600" defTabSz="266700" fontAlgn="base" hangingPunct="0">
              <a:spcBef>
                <a:spcPct val="0"/>
              </a:spcBef>
            </a:pPr>
            <a:r>
              <a:rPr lang="en-US" altLang="zh-CN" sz="2000">
                <a:latin typeface="Times New Roman" panose="02020603050405020304" charset="0"/>
                <a:ea typeface="Times New Roman" panose="02020603050405020304"/>
                <a:cs typeface="Times New Roman" panose="02020603050405020304" charset="0"/>
              </a:rPr>
              <a:t>o Full buffer being reached (if configured)</a:t>
            </a:r>
            <a:endParaRPr lang="en-US" altLang="zh-CN" sz="2000">
              <a:latin typeface="Times New Roman" panose="02020603050405020304" charset="0"/>
              <a:ea typeface="Times New Roman" panose="02020603050405020304"/>
              <a:cs typeface="Times New Roman" panose="02020603050405020304" charset="0"/>
            </a:endParaRPr>
          </a:p>
          <a:p>
            <a:pPr marL="685800" indent="-228600" defTabSz="266700" fontAlgn="base" hangingPunct="0">
              <a:spcBef>
                <a:spcPct val="0"/>
              </a:spcBef>
            </a:pPr>
            <a:r>
              <a:rPr lang="en-US" altLang="zh-CN" sz="2000">
                <a:latin typeface="Times New Roman" panose="02020603050405020304" charset="0"/>
                <a:ea typeface="Times New Roman" panose="02020603050405020304"/>
                <a:cs typeface="Times New Roman" panose="02020603050405020304" charset="0"/>
              </a:rPr>
              <a:t>o Buffer threshold being reached (if configured). </a:t>
            </a:r>
            <a:endParaRPr lang="en-US" altLang="zh-CN" sz="2000">
              <a:latin typeface="Times New Roman" panose="02020603050405020304" charset="0"/>
              <a:ea typeface="Times New Roman" panose="02020603050405020304"/>
              <a:cs typeface="Times New Roman" panose="02020603050405020304" charset="0"/>
            </a:endParaRPr>
          </a:p>
          <a:p>
            <a:pPr marL="685800" indent="-228600" defTabSz="266700" fontAlgn="base" hangingPunct="0">
              <a:spcBef>
                <a:spcPct val="0"/>
              </a:spcBef>
            </a:pPr>
            <a:r>
              <a:rPr lang="en-US" altLang="zh-CN" sz="2000">
                <a:latin typeface="Times New Roman" panose="02020603050405020304" charset="0"/>
                <a:ea typeface="Times New Roman" panose="02020603050405020304"/>
                <a:cs typeface="Times New Roman" panose="02020603050405020304" charset="0"/>
              </a:rPr>
              <a:t>o Low power (if configured)</a:t>
            </a:r>
            <a:endParaRPr lang="en-US" altLang="zh-CN" sz="2000">
              <a:latin typeface="Times New Roman" panose="02020603050405020304" charset="0"/>
              <a:ea typeface="Times New Roman" panose="02020603050405020304"/>
              <a:cs typeface="Times New Roman" panose="02020603050405020304" charset="0"/>
            </a:endParaRPr>
          </a:p>
          <a:p>
            <a:pPr marL="342900" indent="-342900" defTabSz="266700" fontAlgn="base" hangingPunct="0">
              <a:spcBef>
                <a:spcPct val="0"/>
              </a:spcBef>
              <a:buFont typeface="Arial" panose="020B0604020202020204" pitchFamily="34" charset="0"/>
              <a:buChar char="•"/>
            </a:pPr>
            <a:r>
              <a:rPr lang="en-US" altLang="zh-CN" sz="2000">
                <a:latin typeface="Times New Roman" panose="02020603050405020304" charset="0"/>
                <a:ea typeface="Times New Roman" panose="02020603050405020304"/>
                <a:cs typeface="Times New Roman" panose="02020603050405020304" charset="0"/>
              </a:rPr>
              <a:t>The UE send a UAI that indicates:</a:t>
            </a:r>
            <a:endParaRPr lang="en-US" altLang="zh-CN" sz="2000">
              <a:latin typeface="Times New Roman" panose="02020603050405020304" charset="0"/>
              <a:ea typeface="Times New Roman" panose="02020603050405020304"/>
              <a:cs typeface="Times New Roman" panose="02020603050405020304" charset="0"/>
            </a:endParaRPr>
          </a:p>
          <a:p>
            <a:pPr marL="685800" indent="-228600" defTabSz="266700" fontAlgn="base" hangingPunct="0">
              <a:spcBef>
                <a:spcPct val="0"/>
              </a:spcBef>
            </a:pPr>
            <a:r>
              <a:rPr lang="en-US" altLang="zh-CN" sz="2000">
                <a:latin typeface="Times New Roman" panose="02020603050405020304" charset="0"/>
                <a:ea typeface="Times New Roman" panose="02020603050405020304"/>
                <a:cs typeface="Times New Roman" panose="02020603050405020304" charset="0"/>
              </a:rPr>
              <a:t>o Data is available</a:t>
            </a:r>
            <a:endParaRPr lang="en-US" altLang="zh-CN" sz="2000">
              <a:latin typeface="Times New Roman" panose="02020603050405020304" charset="0"/>
              <a:ea typeface="Times New Roman" panose="02020603050405020304"/>
              <a:cs typeface="Times New Roman" panose="02020603050405020304" charset="0"/>
            </a:endParaRPr>
          </a:p>
          <a:p>
            <a:pPr marL="685800" indent="-228600" defTabSz="266700" fontAlgn="base" hangingPunct="0">
              <a:spcBef>
                <a:spcPct val="0"/>
              </a:spcBef>
            </a:pPr>
            <a:r>
              <a:rPr lang="en-US" altLang="zh-CN" sz="2000">
                <a:latin typeface="Times New Roman" panose="02020603050405020304" charset="0"/>
                <a:ea typeface="Times New Roman" panose="02020603050405020304"/>
                <a:cs typeface="Times New Roman" panose="02020603050405020304" charset="0"/>
              </a:rPr>
              <a:t>o Reason for trigger (full buffer, threshold)</a:t>
            </a:r>
            <a:endParaRPr lang="en-US" altLang="zh-CN" sz="2000">
              <a:latin typeface="Times New Roman" panose="02020603050405020304" charset="0"/>
              <a:ea typeface="Times New Roman" panose="02020603050405020304"/>
              <a:cs typeface="Times New Roman" panose="02020603050405020304" charset="0"/>
            </a:endParaRPr>
          </a:p>
          <a:p>
            <a:pPr marL="685800" indent="-228600" defTabSz="266700" fontAlgn="base" hangingPunct="0">
              <a:spcBef>
                <a:spcPct val="0"/>
              </a:spcBef>
            </a:pPr>
            <a:r>
              <a:rPr lang="en-US" altLang="zh-CN" sz="2000">
                <a:latin typeface="Times New Roman" panose="02020603050405020304" charset="0"/>
                <a:ea typeface="Times New Roman" panose="02020603050405020304"/>
                <a:cs typeface="Times New Roman" panose="02020603050405020304" charset="0"/>
              </a:rPr>
              <a:t>o Low power indication </a:t>
            </a:r>
            <a:endParaRPr lang="en-US" altLang="zh-CN" sz="2000">
              <a:latin typeface="Times New Roman" panose="02020603050405020304" charset="0"/>
              <a:ea typeface="Times New Roman" panose="02020603050405020304"/>
              <a:cs typeface="Times New Roman" panose="02020603050405020304" charset="0"/>
            </a:endParaRPr>
          </a:p>
          <a:p>
            <a:pPr marL="342900" indent="-342900" defTabSz="266700" fontAlgn="base" hangingPunct="0">
              <a:spcBef>
                <a:spcPct val="0"/>
              </a:spcBef>
              <a:buFont typeface="Arial" panose="020B0604020202020204" pitchFamily="34" charset="0"/>
              <a:buChar char="•"/>
            </a:pPr>
            <a:r>
              <a:rPr lang="en-US" altLang="zh-CN" sz="2000">
                <a:latin typeface="Times New Roman" panose="02020603050405020304" charset="0"/>
                <a:ea typeface="Times New Roman" panose="02020603050405020304"/>
                <a:cs typeface="Times New Roman" panose="02020603050405020304" charset="0"/>
              </a:rPr>
              <a:t>The encoding of the data is available/UAI and the cause value is FFS</a:t>
            </a:r>
            <a:endParaRPr lang="en-US" altLang="zh-CN" sz="2000">
              <a:latin typeface="Times New Roman" panose="02020603050405020304" charset="0"/>
              <a:ea typeface="Times New Roman" panose="02020603050405020304"/>
              <a:cs typeface="Times New Roman" panose="02020603050405020304" charset="0"/>
            </a:endParaRPr>
          </a:p>
          <a:p>
            <a:pPr defTabSz="266700" fontAlgn="base" hangingPunct="0">
              <a:spcBef>
                <a:spcPts val="200"/>
              </a:spcBef>
            </a:pPr>
            <a:r>
              <a:rPr lang="en-US" altLang="zh-CN" sz="2000">
                <a:latin typeface="Times New Roman" panose="02020603050405020304" charset="0"/>
                <a:ea typeface="Times New Roman" panose="02020603050405020304"/>
                <a:cs typeface="Times New Roman" panose="02020603050405020304" charset="0"/>
              </a:rPr>
              <a:t>NOTE: it is up to UE Implementation how buffer threshold reached and low power is determined</a:t>
            </a:r>
            <a:endParaRPr lang="en-US" altLang="zh-CN" sz="2000">
              <a:latin typeface="Times New Roman" panose="02020603050405020304" charset="0"/>
              <a:ea typeface="Times New Roman" panose="02020603050405020304"/>
              <a:cs typeface="Times New Roman" panose="0202060305040502030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4"/>
          <p:cNvSpPr txBox="1"/>
          <p:nvPr/>
        </p:nvSpPr>
        <p:spPr>
          <a:xfrm>
            <a:off x="0" y="114300"/>
            <a:ext cx="1199896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RAN2: NW side data collection</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5" name="文本框 4"/>
          <p:cNvSpPr txBox="1"/>
          <p:nvPr/>
        </p:nvSpPr>
        <p:spPr>
          <a:xfrm>
            <a:off x="623570" y="3932555"/>
            <a:ext cx="10262235" cy="1398905"/>
          </a:xfrm>
          <a:prstGeom prst="rect">
            <a:avLst/>
          </a:prstGeom>
        </p:spPr>
        <p:txBody>
          <a:bodyPr wrap="square">
            <a:spAutoFit/>
          </a:bodyPr>
          <a:p>
            <a:pPr marL="1029970" indent="-230505" defTabSz="266700" fontAlgn="base" hangingPunct="0">
              <a:spcBef>
                <a:spcPct val="0"/>
              </a:spcBef>
            </a:pPr>
            <a:r>
              <a:rPr lang="en-US" altLang="zh-CN" sz="2000" b="1">
                <a:latin typeface="Times New Roman" panose="02020603050405020304" charset="0"/>
                <a:ea typeface="Times New Roman" panose="02020603050405020304"/>
                <a:cs typeface="Times New Roman" panose="02020603050405020304" charset="0"/>
              </a:rPr>
              <a:t>Agreements [6]</a:t>
            </a:r>
            <a:endParaRPr lang="en-US" altLang="zh-CN" sz="2000" b="1">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2000">
                <a:latin typeface="Times New Roman" panose="02020603050405020304" charset="0"/>
                <a:ea typeface="Times New Roman" panose="02020603050405020304"/>
                <a:cs typeface="Times New Roman" panose="02020603050405020304" charset="0"/>
              </a:rPr>
              <a:t>1. For temporal domain, the network is made aware whether there is a gap between two consecutive samples.   FFS amount of gap and whether this is implicit or explicit</a:t>
            </a:r>
            <a:endParaRPr lang="en-US" altLang="zh-CN" sz="2000">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2000">
                <a:latin typeface="Times New Roman" panose="02020603050405020304" charset="0"/>
                <a:ea typeface="Times New Roman" panose="02020603050405020304"/>
                <a:cs typeface="Times New Roman" panose="02020603050405020304" charset="0"/>
              </a:rPr>
              <a:t>2. New SRB can be configured for NW-side data collection  (with lower priority)</a:t>
            </a:r>
            <a:endParaRPr lang="en-US" altLang="zh-CN" sz="2000">
              <a:latin typeface="Times New Roman" panose="02020603050405020304" charset="0"/>
              <a:ea typeface="Times New Roman" panose="02020603050405020304"/>
              <a:cs typeface="Times New Roman" panose="02020603050405020304" charset="0"/>
            </a:endParaRPr>
          </a:p>
        </p:txBody>
      </p:sp>
      <p:sp>
        <p:nvSpPr>
          <p:cNvPr id="6" name="文本框 5"/>
          <p:cNvSpPr txBox="1"/>
          <p:nvPr/>
        </p:nvSpPr>
        <p:spPr>
          <a:xfrm>
            <a:off x="623570" y="1412240"/>
            <a:ext cx="10349230" cy="1052830"/>
          </a:xfrm>
          <a:prstGeom prst="rect">
            <a:avLst/>
          </a:prstGeom>
        </p:spPr>
        <p:txBody>
          <a:bodyPr wrap="square">
            <a:spAutoFit/>
          </a:bodyPr>
          <a:p>
            <a:pPr marL="1029970" indent="-230505" defTabSz="266700" fontAlgn="base" hangingPunct="0">
              <a:spcBef>
                <a:spcPct val="0"/>
              </a:spcBef>
            </a:pPr>
            <a:r>
              <a:rPr lang="en-US" altLang="zh-CN" sz="2000" b="1">
                <a:latin typeface="Times New Roman" panose="02020603050405020304" charset="0"/>
                <a:ea typeface="Times New Roman" panose="02020603050405020304"/>
                <a:cs typeface="Times New Roman" panose="02020603050405020304" charset="0"/>
              </a:rPr>
              <a:t>Agreements on data collection configuration [6]</a:t>
            </a:r>
            <a:endParaRPr lang="en-US" altLang="zh-CN" sz="2000" b="1">
              <a:latin typeface="Times New Roman" panose="02020603050405020304" charset="0"/>
              <a:ea typeface="Times New Roman" panose="02020603050405020304"/>
              <a:cs typeface="Times New Roman" panose="02020603050405020304" charset="0"/>
            </a:endParaRPr>
          </a:p>
          <a:p>
            <a:pPr marL="1028065" indent="-228600" defTabSz="266700" fontAlgn="base" hangingPunct="0">
              <a:spcBef>
                <a:spcPts val="300"/>
              </a:spcBef>
            </a:pPr>
            <a:r>
              <a:rPr lang="en-US" altLang="zh-CN" sz="2000">
                <a:latin typeface="Times New Roman" panose="02020603050405020304" charset="0"/>
                <a:ea typeface="Times New Roman" panose="02020603050405020304"/>
                <a:cs typeface="Times New Roman" panose="02020603050405020304" charset="0"/>
              </a:rPr>
              <a:t>1 The measurement configuration of AI/ML data collection can configure measurements for multiple sets of resources and use cases (e.g. BM, Mobility, etc)</a:t>
            </a:r>
            <a:endParaRPr lang="en-US" altLang="zh-CN" sz="2000">
              <a:latin typeface="Times New Roman" panose="02020603050405020304" charset="0"/>
              <a:ea typeface="Times New Roman" panose="02020603050405020304"/>
              <a:cs typeface="Times New Roman" panose="0202060305040502030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Observations and Proposals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15" name="文本框 14"/>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ts val="2900"/>
              </a:lnSpc>
              <a:spcBef>
                <a:spcPts val="200"/>
              </a:spcBef>
              <a:spcAft>
                <a:spcPts val="200"/>
              </a:spcAft>
              <a:buClrTx/>
              <a:buSzTx/>
              <a:buFont typeface="Arial" panose="020B0604020202020204" pitchFamily="34" charset="0"/>
              <a:defRPr/>
            </a:pPr>
            <a:r>
              <a:rPr lang="en-US" altLang="zh-CN" sz="2200" b="1" noProof="0" dirty="0">
                <a:solidFill>
                  <a:schemeClr val="tx1"/>
                </a:solidFill>
                <a:cs typeface="Arial" panose="020B0604020202020204" pitchFamily="34" charset="0"/>
                <a:sym typeface="+mn-ea"/>
              </a:rPr>
              <a:t>Observations:</a:t>
            </a:r>
            <a:endParaRPr lang="en-US" altLang="zh-CN" sz="2200" b="1" noProof="0" dirty="0">
              <a:solidFill>
                <a:schemeClr val="tx1"/>
              </a:solidFill>
              <a:cs typeface="Arial" panose="020B0604020202020204" pitchFamily="34" charset="0"/>
              <a:sym typeface="+mn-ea"/>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1:</a:t>
            </a:r>
            <a:r>
              <a:rPr lang="en-US" altLang="zh-CN" sz="2200" noProof="0" dirty="0">
                <a:solidFill>
                  <a:schemeClr val="tx1"/>
                </a:solidFill>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P</a:t>
            </a:r>
            <a:r>
              <a:rPr lang="en-US" altLang="zh-CN" sz="2000" noProof="0" dirty="0">
                <a:solidFill>
                  <a:schemeClr val="tx1"/>
                </a:solidFill>
                <a:cs typeface="Arial" panose="020B0604020202020204" pitchFamily="34" charset="0"/>
                <a:sym typeface="+mn-ea"/>
              </a:rPr>
              <a:t>rogress has been observed in RAN2/RAN4 groups for AIML from Feb 2025 to April 2025</a:t>
            </a:r>
            <a:r>
              <a:rPr lang="en-US" altLang="zh-CN" sz="2000" noProof="0" dirty="0">
                <a:solidFill>
                  <a:schemeClr val="tx1"/>
                </a:solidFill>
                <a:cs typeface="Arial" panose="020B0604020202020204" pitchFamily="34" charset="0"/>
                <a:sym typeface="+mn-ea"/>
              </a:rPr>
              <a: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2: </a:t>
            </a:r>
            <a:r>
              <a:rPr lang="en-US" altLang="zh-CN" sz="2000" noProof="0" dirty="0">
                <a:solidFill>
                  <a:schemeClr val="tx1"/>
                </a:solidFill>
                <a:cs typeface="Arial" panose="020B0604020202020204" pitchFamily="34" charset="0"/>
                <a:sym typeface="+mn-ea"/>
              </a:rPr>
              <a:t>Rel-19 AIML core WI in RAN1 will be closed in May/June 2025, while Rel-19 AIML core WI in RAN2/RAN4 will be closed in Aug/Sep 2025</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 typeface="Arial" panose="020B0604020202020204" pitchFamily="34" charset="0"/>
              <a:defRPr/>
            </a:pPr>
            <a:r>
              <a:rPr lang="en-US" altLang="zh-CN" sz="2200" b="1" noProof="0" dirty="0">
                <a:solidFill>
                  <a:schemeClr val="tx1"/>
                </a:solidFill>
                <a:cs typeface="Arial" panose="020B0604020202020204" pitchFamily="34" charset="0"/>
                <a:sym typeface="+mn-ea"/>
              </a:rPr>
              <a:t>Proposals:</a:t>
            </a:r>
            <a:endPar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RAN5 continues to look for </a:t>
            </a:r>
            <a:r>
              <a:rPr lang="en-US" altLang="zh-CN" sz="2000" noProof="0" dirty="0">
                <a:solidFill>
                  <a:schemeClr val="tx1"/>
                </a:solidFill>
                <a:cs typeface="Arial" panose="020B0604020202020204" pitchFamily="34" charset="0"/>
                <a:sym typeface="+mn-ea"/>
              </a:rPr>
              <a:t>opportunity to start contributing to topics that could speed up the work of Rel-19 AIML core WI.</a:t>
            </a:r>
            <a:endParaRPr lang="en-US" altLang="zh-CN" sz="2000" noProof="0" dirty="0">
              <a:solidFill>
                <a:schemeClr val="tx1"/>
              </a:solidFill>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2: </a:t>
            </a:r>
            <a:r>
              <a:rPr lang="en-US" altLang="zh-CN" sz="2000" noProof="0" dirty="0">
                <a:solidFill>
                  <a:schemeClr val="tx1"/>
                </a:solidFill>
                <a:cs typeface="Arial" panose="020B0604020202020204" pitchFamily="34" charset="0"/>
                <a:sym typeface="+mn-ea"/>
              </a:rPr>
              <a:t>Besides the areas below, RAN5 continues to identify more areas where RAN5 expertise may help to progress core group work.</a:t>
            </a:r>
            <a:endParaRPr lang="en-US" altLang="zh-CN" sz="2000" noProof="0" dirty="0">
              <a:solidFill>
                <a:schemeClr val="tx1"/>
              </a:solidFill>
              <a:cs typeface="Arial" panose="020B0604020202020204" pitchFamily="34" charset="0"/>
              <a:sym typeface="+mn-ea"/>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AIML conformance test framework.</a:t>
            </a:r>
            <a:endParaRPr lang="en-US" altLang="zh-CN" sz="2000" noProof="0" dirty="0">
              <a:solidFill>
                <a:schemeClr val="tx1"/>
              </a:solidFill>
              <a:cs typeface="Arial" panose="020B0604020202020204" pitchFamily="34" charset="0"/>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MU/TT analysis based on RAN4 test parameters and test setup.</a:t>
            </a:r>
            <a:endParaRPr lang="en-US" altLang="zh-CN" sz="2000" noProof="0" dirty="0">
              <a:solidFill>
                <a:schemeClr val="tx1"/>
              </a:solidFill>
              <a:cs typeface="Arial" panose="020B0604020202020204" pitchFamily="34" charset="0"/>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UE lab conformance aspects of post-deployment testing.</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Reference</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15" name="文本框 14"/>
          <p:cNvSpPr txBox="1"/>
          <p:nvPr/>
        </p:nvSpPr>
        <p:spPr>
          <a:xfrm>
            <a:off x="128905" y="854075"/>
            <a:ext cx="11934825" cy="5831205"/>
          </a:xfrm>
          <a:prstGeom prst="rect">
            <a:avLst/>
          </a:prstGeom>
          <a:noFill/>
          <a:ln w="12700" cmpd="sng">
            <a:noFill/>
            <a:prstDash val="solid"/>
            <a:miter lim="800000"/>
          </a:ln>
        </p:spPr>
        <p:txBody>
          <a:bodyPr wrap="square">
            <a:noAutofit/>
          </a:bodyPr>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R4-2502856, WF on the requirements for AI/ML air interfance, 3GPP TSG-RAN WG4 Meeting#114, Athens, Greece, 17th – 21st February, 2025</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lang="en-US" altLang="zh-CN" sz="2000" noProof="0" dirty="0">
                <a:solidFill>
                  <a:schemeClr val="tx1"/>
                </a:solidFill>
                <a:cs typeface="Arial" panose="020B0604020202020204" pitchFamily="34" charset="0"/>
                <a:sym typeface="+mn-ea"/>
              </a:rPr>
              <a:t>R4-2503012, AI/ML ad-hoc meeting minutes-1, 3GPP TSG-RAN WG4 Meeting#114, Athens, Greece, 17th – 21st February, 2025</a:t>
            </a:r>
            <a:endParaRPr lang="en-US" altLang="zh-CN" sz="2000" noProof="0" dirty="0">
              <a:solidFill>
                <a:schemeClr val="tx1"/>
              </a:solidFill>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R4-2505105, WF on requirements for AI/ML air interface normative work, </a:t>
            </a:r>
            <a:r>
              <a:rPr lang="en-US" altLang="zh-CN" sz="2000" noProof="0" dirty="0">
                <a:solidFill>
                  <a:schemeClr val="tx1"/>
                </a:solidFill>
                <a:cs typeface="Arial" panose="020B0604020202020204" pitchFamily="34" charset="0"/>
                <a:sym typeface="+mn-ea"/>
              </a:rPr>
              <a:t>3GPP TSG-RAN WG4 Meeting#114bis, Wuhan, Hubei, China, 7th – 11th April, 2025</a:t>
            </a:r>
            <a:endParaRPr lang="en-US" altLang="zh-CN" sz="2000" noProof="0" dirty="0">
              <a:solidFill>
                <a:schemeClr val="tx1"/>
              </a:solidFill>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lang="en-US" altLang="zh-CN" sz="2000" noProof="0" dirty="0">
                <a:solidFill>
                  <a:schemeClr val="tx1"/>
                </a:solidFill>
                <a:cs typeface="Arial" panose="020B0604020202020204" pitchFamily="34" charset="0"/>
                <a:sym typeface="+mn-ea"/>
              </a:rPr>
              <a:t>R4-2505106, Ad hoc minutes on AI/ML air interface, 3GPP TSG-RAN WG4 Meeting#114bis, Wuhan, Hubei, China, 7th – 11th April, 2025</a:t>
            </a:r>
            <a:endParaRPr lang="en-US" altLang="zh-CN" sz="2000" noProof="0" dirty="0">
              <a:solidFill>
                <a:schemeClr val="tx1"/>
              </a:solidFill>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R2-2501702, Report of 3GPP TSG RAN WG2 meeting #129, Athens, Greece</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R2-250xxxx, Report of 3GPP TSG RAN WG2 meeting #129bis, Wuhan, China</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R2-2407848, LS on applicable functionality reporting for beam management UE-sided model, 3GPP TSG RAN WG2#127, Maastricht, Netherlands, Aug 19th – 23rd, 2024</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457200" marR="0" indent="-457200" algn="l" defTabSz="914400" eaLnBrk="1" hangingPunct="1">
              <a:lnSpc>
                <a:spcPts val="2400"/>
              </a:lnSpc>
              <a:spcBef>
                <a:spcPts val="200"/>
              </a:spcBef>
              <a:spcAft>
                <a:spcPts val="200"/>
              </a:spcAft>
              <a:buClrTx/>
              <a:buSzTx/>
              <a:buFont typeface="Arial" panose="020B0604020202020204" pitchFamily="34" charset="0"/>
              <a:buAutoNum type="arabicPeriod"/>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rPr>
              <a:t>R1-2410898, Reply LS on applicable functionality reporting for beam management UE-sided model, 3GPP TSG RAN WG1 #119, Orlando, US, November 18th – 22nd, 2024</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CSI reporting requirement framework for CSI prediction</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533400" y="1059180"/>
            <a:ext cx="11446510" cy="5631180"/>
          </a:xfrm>
          <a:prstGeom prst="rect">
            <a:avLst/>
          </a:prstGeom>
        </p:spPr>
        <p:txBody>
          <a:bodyPr wrap="square">
            <a:spAutoFit/>
          </a:bodyPr>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宋体" panose="02010600030101010101" pitchFamily="2" charset="-122"/>
              </a:rPr>
              <a:t>-2: </a:t>
            </a:r>
            <a:r>
              <a:rPr lang="en-US" altLang="zh-CN" sz="1800" b="1" u="sng">
                <a:latin typeface="Times New Roman" panose="02020603050405020304"/>
                <a:ea typeface="Times New Roman" panose="02020603050405020304"/>
              </a:rPr>
              <a:t>Reference model for CSI prediction[1]</a:t>
            </a:r>
            <a:endParaRPr lang="en-US" altLang="zh-CN" sz="1800" b="1" u="sng">
              <a:latin typeface="Times New Roman" panose="02020603050405020304"/>
              <a:ea typeface="Times New Roman" panose="02020603050405020304"/>
            </a:endParaRPr>
          </a:p>
          <a:p>
            <a:pPr defTabSz="266700">
              <a:spcAft>
                <a:spcPts val="900"/>
              </a:spcAft>
            </a:pPr>
            <a:r>
              <a:rPr lang="en-US" altLang="zh-CN" sz="1800" b="1">
                <a:latin typeface="Times New Roman" panose="02020603050405020304"/>
                <a:ea typeface="Times New Roman" panose="02020603050405020304"/>
              </a:rPr>
              <a:t>A</a:t>
            </a:r>
            <a:r>
              <a:rPr lang="en-US" altLang="zh-CN" sz="1800" b="1">
                <a:latin typeface="Times New Roman" panose="02020603050405020304"/>
                <a:ea typeface="宋体" panose="02010600030101010101" pitchFamily="2" charset="-122"/>
              </a:rPr>
              <a:t>greement:</a:t>
            </a:r>
            <a:endParaRPr lang="en-US" altLang="zh-CN" sz="1800" b="1">
              <a:latin typeface="Times New Roman" panose="02020603050405020304"/>
              <a:ea typeface="宋体" panose="02010600030101010101" pitchFamily="2" charset="-122"/>
            </a:endParaRPr>
          </a:p>
          <a:p>
            <a:pPr marL="266700" indent="-266700" defTabSz="266700" fontAlgn="base" hangingPunct="0">
              <a:spcAft>
                <a:spcPts val="900"/>
              </a:spcAft>
            </a:pPr>
            <a:r>
              <a:rPr lang="en-US" altLang="zh-CN" sz="1800">
                <a:latin typeface="Wingdings" panose="05000000000000000000"/>
                <a:ea typeface="Yu Mincho"/>
              </a:rPr>
              <a:t>n </a:t>
            </a:r>
            <a:r>
              <a:rPr lang="en-US" altLang="zh-CN" sz="1800">
                <a:latin typeface="Times New Roman" panose="02020603050405020304"/>
                <a:ea typeface="Times New Roman" panose="02020603050405020304"/>
              </a:rPr>
              <a:t>A</a:t>
            </a:r>
            <a:r>
              <a:rPr lang="en-US" altLang="zh-CN" sz="1800">
                <a:latin typeface="Times New Roman" panose="02020603050405020304"/>
                <a:ea typeface="Yu Mincho"/>
              </a:rPr>
              <a:t>ssume no reference AI model for CSI prediction as baseline</a:t>
            </a:r>
            <a:endParaRPr lang="en-US" altLang="zh-CN" sz="1800">
              <a:latin typeface="Times New Roman" panose="02020603050405020304"/>
              <a:ea typeface="Yu Mincho"/>
            </a:endParaRPr>
          </a:p>
          <a:p>
            <a:pPr marL="533400" indent="-266700" defTabSz="266700" fontAlgn="base" hangingPunct="0">
              <a:spcAft>
                <a:spcPts val="900"/>
              </a:spcAft>
            </a:pPr>
            <a:r>
              <a:rPr lang="en-US" altLang="zh-CN" sz="1800">
                <a:latin typeface="Wingdings" panose="05000000000000000000"/>
                <a:ea typeface="Yu Mincho"/>
              </a:rPr>
              <a:t>n </a:t>
            </a:r>
            <a:r>
              <a:rPr lang="en-US" altLang="zh-CN" sz="1800">
                <a:latin typeface="Times New Roman" panose="02020603050405020304"/>
                <a:ea typeface="Times New Roman" panose="02020603050405020304"/>
              </a:rPr>
              <a:t>I</a:t>
            </a:r>
            <a:r>
              <a:rPr lang="en-US" altLang="zh-CN" sz="1800">
                <a:latin typeface="Times New Roman" panose="02020603050405020304"/>
                <a:ea typeface="Yu Mincho"/>
              </a:rPr>
              <a:t>f it is difficult to align the results corresponding to test metric, RAN4 will discuss the reference model.</a:t>
            </a:r>
            <a:endParaRPr lang="en-US" altLang="zh-CN" sz="1800">
              <a:latin typeface="Times New Roman" panose="02020603050405020304"/>
              <a:ea typeface="Yu Mincho"/>
            </a:endParaRPr>
          </a:p>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宋体" panose="02010600030101010101" pitchFamily="2" charset="-122"/>
              </a:rPr>
              <a:t>-3: </a:t>
            </a:r>
            <a:r>
              <a:rPr lang="en-US" altLang="zh-CN" sz="1800" b="1" u="sng">
                <a:latin typeface="Times New Roman" panose="02020603050405020304"/>
                <a:ea typeface="Times New Roman" panose="02020603050405020304"/>
              </a:rPr>
              <a:t>Training and test data consistency[1] </a:t>
            </a:r>
            <a:endParaRPr lang="en-US" altLang="zh-CN" sz="1800" b="1" u="sng">
              <a:latin typeface="Times New Roman" panose="02020603050405020304"/>
              <a:ea typeface="Times New Roman" panose="02020603050405020304"/>
            </a:endParaRPr>
          </a:p>
          <a:p>
            <a:pPr defTabSz="266700">
              <a:spcAft>
                <a:spcPts val="900"/>
              </a:spcAft>
            </a:pPr>
            <a:r>
              <a:rPr lang="en-US" altLang="zh-CN" sz="1800" b="1">
                <a:latin typeface="Times New Roman" panose="02020603050405020304"/>
                <a:ea typeface="Times New Roman" panose="02020603050405020304"/>
              </a:rPr>
              <a:t>A</a:t>
            </a:r>
            <a:r>
              <a:rPr lang="en-US" altLang="zh-CN" sz="1800" b="1">
                <a:latin typeface="Times New Roman" panose="02020603050405020304"/>
                <a:ea typeface="宋体" panose="02010600030101010101" pitchFamily="2" charset="-122"/>
              </a:rPr>
              <a:t>greement: </a:t>
            </a:r>
            <a:endParaRPr lang="en-US" altLang="zh-CN" sz="1800" b="1">
              <a:latin typeface="Times New Roman" panose="02020603050405020304"/>
              <a:ea typeface="宋体" panose="02010600030101010101" pitchFamily="2" charset="-122"/>
            </a:endParaRPr>
          </a:p>
          <a:p>
            <a:pPr marL="266700" indent="-266700" defTabSz="266700" fontAlgn="base" hangingPunct="0">
              <a:spcAft>
                <a:spcPts val="900"/>
              </a:spcAft>
            </a:pPr>
            <a:r>
              <a:rPr lang="en-US" altLang="zh-CN" sz="1800">
                <a:latin typeface="Wingdings" panose="05000000000000000000"/>
                <a:ea typeface="Yu Mincho"/>
              </a:rPr>
              <a:t>n </a:t>
            </a:r>
            <a:r>
              <a:rPr lang="en-US" altLang="zh-CN" sz="1800">
                <a:latin typeface="Times New Roman" panose="02020603050405020304"/>
                <a:ea typeface="Yu Mincho"/>
              </a:rPr>
              <a:t>further discuss the following options</a:t>
            </a:r>
            <a:endParaRPr lang="en-US" altLang="zh-CN" sz="1800">
              <a:latin typeface="Times New Roman" panose="02020603050405020304"/>
              <a:ea typeface="Yu Mincho"/>
            </a:endParaRPr>
          </a:p>
          <a:p>
            <a:pPr marL="533400" indent="-266700" defTabSz="266700" fontAlgn="base" hangingPunct="0">
              <a:spcAft>
                <a:spcPts val="900"/>
              </a:spcAft>
            </a:pPr>
            <a:r>
              <a:rPr lang="en-US" altLang="zh-CN" sz="1800">
                <a:latin typeface="Wingdings" panose="05000000000000000000"/>
                <a:ea typeface="Yu Mincho"/>
              </a:rPr>
              <a:t>n </a:t>
            </a:r>
            <a:r>
              <a:rPr lang="en-US" altLang="zh-CN" sz="1800">
                <a:latin typeface="Times New Roman" panose="02020603050405020304"/>
                <a:ea typeface="Yu Mincho"/>
              </a:rPr>
              <a:t>Option 1: </a:t>
            </a:r>
            <a:r>
              <a:rPr lang="en-US" altLang="zh-CN" sz="1800">
                <a:latin typeface="Times New Roman" panose="02020603050405020304"/>
                <a:ea typeface="Times New Roman" panose="02020603050405020304"/>
              </a:rPr>
              <a:t>Consistency between training data and test data should be ensured</a:t>
            </a:r>
            <a:endParaRPr lang="en-US" altLang="zh-CN" sz="1800">
              <a:latin typeface="Times New Roman" panose="02020603050405020304"/>
              <a:ea typeface="Times New Roman" panose="02020603050405020304"/>
            </a:endParaRPr>
          </a:p>
          <a:p>
            <a:pPr marL="800100" indent="-266700" defTabSz="266700" fontAlgn="base" hangingPunct="0">
              <a:spcAft>
                <a:spcPts val="900"/>
              </a:spcAft>
            </a:pPr>
            <a:r>
              <a:rPr lang="en-US" altLang="zh-CN" sz="1800">
                <a:latin typeface="Wingdings" panose="05000000000000000000"/>
                <a:ea typeface="Yu Mincho"/>
              </a:rPr>
              <a:t>u </a:t>
            </a:r>
            <a:r>
              <a:rPr lang="en-US" altLang="zh-CN" sz="1800">
                <a:latin typeface="Times New Roman" panose="02020603050405020304"/>
                <a:ea typeface="Times New Roman" panose="02020603050405020304"/>
              </a:rPr>
              <a:t>RAN4 to study how to ensure consistency between training data(simulation) and test data (conformance test) and whether anything special should be done during the test</a:t>
            </a:r>
            <a:endParaRPr lang="en-US" altLang="zh-CN" sz="1800">
              <a:latin typeface="Times New Roman" panose="02020603050405020304"/>
              <a:ea typeface="Times New Roman" panose="02020603050405020304"/>
            </a:endParaRPr>
          </a:p>
          <a:p>
            <a:pPr marL="533400" indent="-266700" defTabSz="266700" fontAlgn="base" hangingPunct="0">
              <a:spcAft>
                <a:spcPts val="900"/>
              </a:spcAft>
            </a:pPr>
            <a:r>
              <a:rPr lang="en-US" altLang="zh-CN" sz="1800">
                <a:latin typeface="Wingdings" panose="05000000000000000000"/>
                <a:ea typeface="Yu Mincho"/>
              </a:rPr>
              <a:t>n </a:t>
            </a:r>
            <a:r>
              <a:rPr lang="en-US" altLang="zh-CN" sz="1800">
                <a:latin typeface="Times New Roman" panose="02020603050405020304"/>
                <a:ea typeface="Times New Roman" panose="02020603050405020304"/>
              </a:rPr>
              <a:t>O</a:t>
            </a:r>
            <a:r>
              <a:rPr lang="en-US" altLang="zh-CN" sz="1800">
                <a:latin typeface="Times New Roman" panose="02020603050405020304"/>
                <a:ea typeface="Yu Mincho"/>
              </a:rPr>
              <a:t>ption </a:t>
            </a:r>
            <a:r>
              <a:rPr lang="en-US" altLang="zh-CN" sz="1800">
                <a:latin typeface="Times New Roman" panose="02020603050405020304"/>
                <a:ea typeface="Times New Roman" panose="02020603050405020304"/>
              </a:rPr>
              <a:t>2</a:t>
            </a:r>
            <a:r>
              <a:rPr lang="en-US" altLang="zh-CN" sz="1800">
                <a:latin typeface="Times New Roman" panose="02020603050405020304"/>
                <a:ea typeface="Yu Mincho"/>
              </a:rPr>
              <a:t>: </a:t>
            </a:r>
            <a:r>
              <a:rPr lang="en-US" altLang="zh-CN" sz="1800">
                <a:latin typeface="Times New Roman" panose="02020603050405020304"/>
                <a:ea typeface="Times New Roman" panose="02020603050405020304"/>
              </a:rPr>
              <a:t>Consistency will be implicit as test emulated channel will be very similar to the one used in RAN4 simulations</a:t>
            </a:r>
            <a:endParaRPr lang="en-US" altLang="zh-CN" sz="1800">
              <a:latin typeface="Times New Roman" panose="02020603050405020304"/>
              <a:ea typeface="Times New Roman" panose="02020603050405020304"/>
            </a:endParaRPr>
          </a:p>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宋体" panose="02010600030101010101" pitchFamily="2" charset="-122"/>
              </a:rPr>
              <a:t>-4: </a:t>
            </a:r>
            <a:r>
              <a:rPr lang="en-US" altLang="zh-CN" sz="1800" b="1" u="sng">
                <a:latin typeface="Times New Roman" panose="02020603050405020304"/>
                <a:ea typeface="Times New Roman" panose="02020603050405020304"/>
              </a:rPr>
              <a:t>Generalization[1]</a:t>
            </a:r>
            <a:endParaRPr lang="en-US" altLang="zh-CN" sz="1800" b="1" u="sng">
              <a:latin typeface="Times New Roman" panose="02020603050405020304"/>
              <a:ea typeface="Times New Roman" panose="02020603050405020304"/>
            </a:endParaRPr>
          </a:p>
          <a:p>
            <a:pPr defTabSz="266700">
              <a:spcAft>
                <a:spcPts val="900"/>
              </a:spcAft>
            </a:pPr>
            <a:r>
              <a:rPr lang="en-US" altLang="zh-CN" sz="1800" b="1">
                <a:latin typeface="Times New Roman" panose="02020603050405020304"/>
                <a:ea typeface="宋体" panose="02010600030101010101" pitchFamily="2" charset="-122"/>
              </a:rPr>
              <a:t>Agreement:</a:t>
            </a:r>
            <a:endParaRPr lang="en-US" altLang="zh-CN" sz="1800" b="1">
              <a:latin typeface="Times New Roman" panose="02020603050405020304"/>
              <a:ea typeface="宋体" panose="02010600030101010101" pitchFamily="2" charset="-122"/>
            </a:endParaRPr>
          </a:p>
          <a:p>
            <a:pPr marL="266700" indent="-266700" defTabSz="266700" fontAlgn="base" hangingPunct="0">
              <a:spcAft>
                <a:spcPts val="900"/>
              </a:spcAft>
            </a:pPr>
            <a:r>
              <a:rPr lang="en-US" altLang="zh-CN" sz="1800">
                <a:latin typeface="Wingdings" panose="05000000000000000000"/>
                <a:ea typeface="Yu Mincho"/>
              </a:rPr>
              <a:t>n </a:t>
            </a:r>
            <a:r>
              <a:rPr lang="en-US" altLang="zh-CN" sz="1800">
                <a:latin typeface="Times New Roman" panose="02020603050405020304"/>
                <a:ea typeface="Times New Roman" panose="02020603050405020304"/>
              </a:rPr>
              <a:t>Postpone this discussion until the requirement and test </a:t>
            </a:r>
            <a:r>
              <a:rPr lang="en-US" altLang="zh-CN" sz="1800">
                <a:latin typeface="Times New Roman" panose="02020603050405020304"/>
                <a:ea typeface="Yu Mincho"/>
              </a:rPr>
              <a:t>definition </a:t>
            </a:r>
            <a:r>
              <a:rPr lang="en-US" altLang="zh-CN" sz="1800">
                <a:latin typeface="Times New Roman" panose="02020603050405020304"/>
                <a:ea typeface="Times New Roman" panose="02020603050405020304"/>
              </a:rPr>
              <a:t>is clear</a:t>
            </a:r>
            <a:endParaRPr lang="en-US" altLang="zh-CN" sz="1800">
              <a:latin typeface="Times New Roman" panose="02020603050405020304"/>
              <a:ea typeface="Times New Roman" panose="0202060305040502030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CSI reporting requirement framework for CSI prediction</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6" name="文本框 5"/>
          <p:cNvSpPr txBox="1"/>
          <p:nvPr/>
        </p:nvSpPr>
        <p:spPr>
          <a:xfrm>
            <a:off x="263525" y="908685"/>
            <a:ext cx="11367770" cy="2922905"/>
          </a:xfrm>
          <a:prstGeom prst="rect">
            <a:avLst/>
          </a:prstGeom>
        </p:spPr>
        <p:txBody>
          <a:bodyPr wrap="square">
            <a:spAutoFit/>
          </a:bodyPr>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宋体" panose="02010600030101010101" pitchFamily="2" charset="-122"/>
              </a:rPr>
              <a:t>-1: </a:t>
            </a:r>
            <a:r>
              <a:rPr lang="en-US" altLang="zh-CN" sz="1800" b="1" u="sng">
                <a:latin typeface="Times New Roman" panose="02020603050405020304"/>
                <a:ea typeface="Times New Roman" panose="02020603050405020304"/>
              </a:rPr>
              <a:t>Codebook to be used in the tests[3]</a:t>
            </a:r>
            <a:endParaRPr lang="en-US" altLang="zh-CN" sz="1800" b="1" u="sng">
              <a:latin typeface="Times New Roman" panose="02020603050405020304"/>
              <a:ea typeface="Times New Roman" panose="02020603050405020304"/>
            </a:endParaRPr>
          </a:p>
          <a:p>
            <a:pPr defTabSz="266700">
              <a:spcAft>
                <a:spcPts val="600"/>
              </a:spcAft>
            </a:pPr>
            <a:r>
              <a:rPr lang="en-US" altLang="zh-CN" sz="1800">
                <a:latin typeface="Times New Roman" panose="02020603050405020304"/>
                <a:ea typeface="游明朝"/>
              </a:rPr>
              <a:t>Agreement</a:t>
            </a:r>
            <a:r>
              <a:rPr lang="en-US" altLang="zh-CN" sz="1800">
                <a:latin typeface="Times New Roman" panose="02020603050405020304"/>
                <a:ea typeface="Times New Roman" panose="02020603050405020304"/>
              </a:rPr>
              <a:t>:</a:t>
            </a:r>
            <a:endParaRPr lang="en-US" altLang="zh-CN" sz="1800">
              <a:latin typeface="Times New Roman" panose="02020603050405020304"/>
              <a:ea typeface="Times New Roman" panose="02020603050405020304"/>
            </a:endParaRPr>
          </a:p>
          <a:p>
            <a:pPr marL="279400" indent="-279400" defTabSz="266700" fontAlgn="base" hangingPunct="0">
              <a:spcAft>
                <a:spcPts val="600"/>
              </a:spcAft>
            </a:pPr>
            <a:r>
              <a:rPr lang="en-US" altLang="zh-CN" sz="1800">
                <a:latin typeface="Wingdings" panose="05000000000000000000"/>
                <a:ea typeface="游明朝"/>
              </a:rPr>
              <a:t>l </a:t>
            </a:r>
            <a:r>
              <a:rPr lang="en-US" altLang="zh-CN" sz="1800">
                <a:latin typeface="Times New Roman" panose="02020603050405020304"/>
                <a:ea typeface="Times New Roman" panose="02020603050405020304"/>
              </a:rPr>
              <a:t>In Rel-19 only PMI requirements based on AI/ML CSI prediction will be defined</a:t>
            </a:r>
            <a:endParaRPr lang="en-US" altLang="zh-CN" sz="1800">
              <a:latin typeface="Times New Roman" panose="02020603050405020304"/>
              <a:ea typeface="Times New Roman" panose="02020603050405020304"/>
            </a:endParaRPr>
          </a:p>
          <a:p>
            <a:pPr marL="279400" indent="-279400" defTabSz="266700" fontAlgn="base" hangingPunct="0">
              <a:spcAft>
                <a:spcPts val="600"/>
              </a:spcAft>
            </a:pPr>
            <a:r>
              <a:rPr lang="en-US" altLang="zh-CN" sz="1800">
                <a:latin typeface="Wingdings" panose="05000000000000000000"/>
                <a:ea typeface="游明朝"/>
              </a:rPr>
              <a:t>l </a:t>
            </a:r>
            <a:r>
              <a:rPr lang="en-US" altLang="zh-CN" sz="1800">
                <a:latin typeface="Times New Roman" panose="02020603050405020304"/>
                <a:ea typeface="Times New Roman" panose="02020603050405020304"/>
              </a:rPr>
              <a:t>use Rel-18 eType II Doppler codebook for AI/ML based CSI predictions</a:t>
            </a:r>
            <a:endParaRPr lang="en-US" altLang="zh-CN" sz="1800">
              <a:latin typeface="Times New Roman" panose="02020603050405020304"/>
              <a:ea typeface="Times New Roman" panose="02020603050405020304"/>
            </a:endParaRPr>
          </a:p>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宋体" panose="02010600030101010101" pitchFamily="2" charset="-122"/>
              </a:rPr>
              <a:t>-2: </a:t>
            </a:r>
            <a:r>
              <a:rPr lang="en-US" altLang="zh-CN" sz="1800" b="1" u="sng">
                <a:latin typeface="Times New Roman" panose="02020603050405020304"/>
                <a:ea typeface="Times New Roman" panose="02020603050405020304"/>
              </a:rPr>
              <a:t>Requirement baseline[3]</a:t>
            </a:r>
            <a:endParaRPr lang="en-US" altLang="zh-CN" sz="1800" b="1" u="sng">
              <a:latin typeface="Times New Roman" panose="02020603050405020304"/>
              <a:ea typeface="Times New Roman" panose="02020603050405020304"/>
            </a:endParaRPr>
          </a:p>
          <a:p>
            <a:pPr defTabSz="266700">
              <a:spcAft>
                <a:spcPts val="600"/>
              </a:spcAft>
            </a:pPr>
            <a:r>
              <a:rPr lang="en-US" altLang="zh-CN" sz="1800">
                <a:latin typeface="Times New Roman" panose="02020603050405020304"/>
                <a:ea typeface="Times New Roman" panose="02020603050405020304"/>
              </a:rPr>
              <a:t>Agreement:</a:t>
            </a:r>
            <a:endParaRPr lang="en-US" altLang="zh-CN" sz="1800">
              <a:latin typeface="Times New Roman" panose="02020603050405020304"/>
              <a:ea typeface="Times New Roman" panose="02020603050405020304"/>
            </a:endParaRPr>
          </a:p>
          <a:p>
            <a:pPr marL="540385" indent="-180340" defTabSz="266700">
              <a:spcAft>
                <a:spcPts val="600"/>
              </a:spcAft>
            </a:pPr>
            <a:r>
              <a:rPr lang="en-US" altLang="zh-CN" sz="1800">
                <a:latin typeface="Courier New" panose="02070309020205020404"/>
                <a:ea typeface="游明朝"/>
              </a:rPr>
              <a:t>o </a:t>
            </a:r>
            <a:r>
              <a:rPr lang="en-US" altLang="zh-CN" sz="1800">
                <a:latin typeface="Times New Roman" panose="02020603050405020304"/>
                <a:ea typeface="Times New Roman" panose="02020603050405020304"/>
              </a:rPr>
              <a:t>Requirement to be introduced for Dopler domain basis N4=1</a:t>
            </a:r>
            <a:endParaRPr lang="en-US" altLang="zh-CN" sz="1800">
              <a:latin typeface="Times New Roman" panose="02020603050405020304"/>
              <a:ea typeface="Times New Roman" panose="02020603050405020304"/>
            </a:endParaRPr>
          </a:p>
          <a:p>
            <a:pPr marL="810260" indent="-90170" defTabSz="266700">
              <a:spcAft>
                <a:spcPts val="600"/>
              </a:spcAft>
            </a:pPr>
            <a:r>
              <a:rPr lang="en-US" altLang="zh-CN" sz="1800">
                <a:latin typeface="Symbol" panose="05050102010706020507"/>
                <a:ea typeface="游明朝"/>
              </a:rPr>
              <a:t>· </a:t>
            </a:r>
            <a:r>
              <a:rPr lang="en-US" altLang="zh-CN" sz="1800">
                <a:latin typeface="Times New Roman" panose="02020603050405020304"/>
                <a:ea typeface="Times New Roman" panose="02020603050405020304"/>
              </a:rPr>
              <a:t>N4&gt;1 can be further discussed in the future if needed</a:t>
            </a:r>
            <a:endParaRPr lang="en-US" altLang="zh-CN" sz="1800">
              <a:latin typeface="Times New Roman" panose="02020603050405020304"/>
              <a:ea typeface="Times New Roman" panose="02020603050405020304"/>
            </a:endParaRPr>
          </a:p>
        </p:txBody>
      </p:sp>
      <p:sp>
        <p:nvSpPr>
          <p:cNvPr id="7" name="文本框 6"/>
          <p:cNvSpPr txBox="1"/>
          <p:nvPr/>
        </p:nvSpPr>
        <p:spPr>
          <a:xfrm>
            <a:off x="191135" y="3863975"/>
            <a:ext cx="11638280" cy="801370"/>
          </a:xfrm>
          <a:prstGeom prst="rect">
            <a:avLst/>
          </a:prstGeom>
        </p:spPr>
        <p:txBody>
          <a:bodyPr wrap="square">
            <a:spAutoFit/>
          </a:bodyPr>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1</a:t>
            </a:r>
            <a:r>
              <a:rPr lang="en-US" altLang="zh-CN" sz="1800" b="1" u="sng">
                <a:latin typeface="Times New Roman" panose="02020603050405020304"/>
                <a:ea typeface="宋体" panose="02010600030101010101" pitchFamily="2" charset="-122"/>
              </a:rPr>
              <a:t>-4: </a:t>
            </a:r>
            <a:r>
              <a:rPr lang="en-US" altLang="zh-CN" sz="1800" b="1" u="sng">
                <a:latin typeface="Times New Roman" panose="02020603050405020304"/>
                <a:ea typeface="Times New Roman" panose="02020603050405020304"/>
              </a:rPr>
              <a:t>Test metric[3]</a:t>
            </a:r>
            <a:endParaRPr lang="en-US" altLang="zh-CN" sz="1800" b="1" u="sng">
              <a:latin typeface="Times New Roman" panose="02020603050405020304"/>
              <a:ea typeface="Times New Roman" panose="02020603050405020304"/>
            </a:endParaRPr>
          </a:p>
          <a:p>
            <a:pPr defTabSz="266700">
              <a:lnSpc>
                <a:spcPct val="115000"/>
              </a:lnSpc>
              <a:spcAft>
                <a:spcPts val="800"/>
              </a:spcAft>
            </a:pPr>
            <a:r>
              <a:rPr lang="en-US" altLang="zh-CN" sz="1800">
                <a:latin typeface="Times New Roman" panose="02020603050405020304"/>
                <a:ea typeface="宋体" panose="02010600030101010101" pitchFamily="2" charset="-122"/>
              </a:rPr>
              <a:t>Requirements to be defined based on the ratio</a:t>
            </a:r>
            <a:r>
              <a:rPr lang="en-US" altLang="zh-CN" sz="1800" strike="sngStrike">
                <a:latin typeface="Times New Roman" panose="02020603050405020304"/>
                <a:ea typeface="宋体" panose="02010600030101010101" pitchFamily="2" charset="-122"/>
              </a:rPr>
              <a:t> </a:t>
            </a:r>
            <a:r>
              <a:rPr lang="en-US" altLang="zh-CN" sz="1800">
                <a:latin typeface="Times New Roman" panose="02020603050405020304"/>
                <a:ea typeface="宋体" panose="02010600030101010101" pitchFamily="2" charset="-122"/>
              </a:rPr>
              <a:t>(same metric as for the current PMI reporting requirements in 38.101-4)</a:t>
            </a:r>
            <a:endParaRPr lang="en-US" altLang="zh-CN" sz="1600">
              <a:latin typeface="Wingdings" panose="05000000000000000000"/>
              <a:ea typeface="宋体" panose="02010600030101010101" pitchFamily="2" charset="-122"/>
            </a:endParaRPr>
          </a:p>
        </p:txBody>
      </p:sp>
      <p:pic>
        <p:nvPicPr>
          <p:cNvPr id="8" name="图片 7"/>
          <p:cNvPicPr/>
          <p:nvPr/>
        </p:nvPicPr>
        <p:blipFill>
          <a:blip r:embed="rId1"/>
          <a:stretch>
            <a:fillRect/>
          </a:stretch>
        </p:blipFill>
        <p:spPr>
          <a:xfrm>
            <a:off x="479425" y="4652010"/>
            <a:ext cx="1642745" cy="485140"/>
          </a:xfrm>
          <a:prstGeom prst="rect">
            <a:avLst/>
          </a:prstGeom>
        </p:spPr>
      </p:pic>
      <p:sp>
        <p:nvSpPr>
          <p:cNvPr id="9" name="文本框 8"/>
          <p:cNvSpPr txBox="1"/>
          <p:nvPr/>
        </p:nvSpPr>
        <p:spPr>
          <a:xfrm>
            <a:off x="191135" y="5229860"/>
            <a:ext cx="11638280" cy="1414780"/>
          </a:xfrm>
          <a:prstGeom prst="rect">
            <a:avLst/>
          </a:prstGeom>
        </p:spPr>
        <p:txBody>
          <a:bodyPr wrap="square">
            <a:spAutoFit/>
          </a:bodyPr>
          <a:p>
            <a:r>
              <a:rPr lang="en-US" altLang="zh-CN" sz="1600">
                <a:latin typeface="Symbol" panose="05050102010706020507"/>
                <a:ea typeface="宋体" panose="02010600030101010101" pitchFamily="2" charset="-122"/>
              </a:rPr>
              <a:t>· </a:t>
            </a:r>
            <a:r>
              <a:rPr lang="en-US" altLang="zh-CN" sz="1800">
                <a:latin typeface="Times New Roman" panose="02020603050405020304"/>
                <a:ea typeface="宋体" panose="02010600030101010101" pitchFamily="2" charset="-122"/>
              </a:rPr>
              <a:t>t</a:t>
            </a:r>
            <a:r>
              <a:rPr lang="en-US" altLang="zh-CN" sz="1800" baseline="-25000">
                <a:latin typeface="Times New Roman" panose="02020603050405020304"/>
                <a:ea typeface="宋体" panose="02010600030101010101" pitchFamily="2" charset="-122"/>
              </a:rPr>
              <a:t>ue_AI/ML</a:t>
            </a:r>
            <a:r>
              <a:rPr lang="en-US" altLang="zh-CN" sz="1800">
                <a:latin typeface="Times New Roman" panose="02020603050405020304"/>
                <a:ea typeface="宋体" panose="02010600030101010101" pitchFamily="2" charset="-122"/>
              </a:rPr>
              <a:t> is 90% of the maximum throughput obtained at SNR</a:t>
            </a:r>
            <a:r>
              <a:rPr lang="en-US" altLang="zh-CN" sz="1800" baseline="-25000">
                <a:latin typeface="Times New Roman" panose="02020603050405020304"/>
                <a:ea typeface="宋体" panose="02010600030101010101" pitchFamily="2" charset="-122"/>
              </a:rPr>
              <a:t>ue_AI/ML</a:t>
            </a:r>
            <a:r>
              <a:rPr lang="en-US" altLang="zh-CN" sz="1800">
                <a:latin typeface="Times New Roman" panose="02020603050405020304"/>
                <a:ea typeface="宋体" panose="02010600030101010101" pitchFamily="2" charset="-122"/>
              </a:rPr>
              <a:t>  </a:t>
            </a:r>
            <a:r>
              <a:rPr lang="en-US" altLang="zh-CN" sz="1800" strike="sngStrike">
                <a:latin typeface="Times New Roman" panose="02020603050405020304"/>
                <a:ea typeface="宋体" panose="02010600030101010101" pitchFamily="2" charset="-122"/>
              </a:rPr>
              <a:t>[a given SNR] </a:t>
            </a:r>
            <a:r>
              <a:rPr lang="en-US" altLang="zh-CN" sz="1800">
                <a:latin typeface="Times New Roman" panose="02020603050405020304"/>
                <a:ea typeface="宋体" panose="02010600030101010101" pitchFamily="2" charset="-122"/>
              </a:rPr>
              <a:t>using the precoders configured according to the UE reports,</a:t>
            </a:r>
            <a:endParaRPr lang="en-US" altLang="zh-CN" sz="1800">
              <a:latin typeface="Times New Roman" panose="02020603050405020304"/>
              <a:ea typeface="宋体" panose="02010600030101010101" pitchFamily="2" charset="-122"/>
            </a:endParaRPr>
          </a:p>
          <a:p>
            <a:r>
              <a:rPr lang="en-US" altLang="zh-CN" sz="1600">
                <a:latin typeface="Symbol" panose="05050102010706020507"/>
                <a:ea typeface="宋体" panose="02010600030101010101" pitchFamily="2" charset="-122"/>
              </a:rPr>
              <a:t>· </a:t>
            </a:r>
            <a:r>
              <a:rPr lang="en-US" altLang="zh-CN" sz="1800">
                <a:latin typeface="Times New Roman" panose="02020603050405020304"/>
                <a:ea typeface="宋体" panose="02010600030101010101" pitchFamily="2" charset="-122"/>
              </a:rPr>
              <a:t>t</a:t>
            </a:r>
            <a:r>
              <a:rPr lang="en-US" altLang="zh-CN" sz="1800" baseline="-25000">
                <a:latin typeface="Times New Roman" panose="02020603050405020304"/>
                <a:ea typeface="宋体" panose="02010600030101010101" pitchFamily="2" charset="-122"/>
              </a:rPr>
              <a:t>rnd</a:t>
            </a:r>
            <a:r>
              <a:rPr lang="en-US" altLang="zh-CN" sz="1800">
                <a:latin typeface="Times New Roman" panose="02020603050405020304"/>
                <a:ea typeface="宋体" panose="02010600030101010101" pitchFamily="2" charset="-122"/>
              </a:rPr>
              <a:t> is the throughput measured at SNR</a:t>
            </a:r>
            <a:r>
              <a:rPr lang="en-US" altLang="zh-CN" sz="1800" baseline="-25000">
                <a:latin typeface="Times New Roman" panose="02020603050405020304"/>
                <a:ea typeface="宋体" panose="02010600030101010101" pitchFamily="2" charset="-122"/>
              </a:rPr>
              <a:t>ue_AI/ML</a:t>
            </a:r>
            <a:r>
              <a:rPr lang="en-US" altLang="zh-CN" sz="1800">
                <a:latin typeface="Times New Roman" panose="02020603050405020304"/>
                <a:ea typeface="宋体" panose="02010600030101010101" pitchFamily="2" charset="-122"/>
              </a:rPr>
              <a:t>  </a:t>
            </a:r>
            <a:r>
              <a:rPr lang="en-US" altLang="zh-CN" sz="1800" strike="sngStrike">
                <a:latin typeface="Times New Roman" panose="02020603050405020304"/>
                <a:ea typeface="宋体" panose="02010600030101010101" pitchFamily="2" charset="-122"/>
              </a:rPr>
              <a:t>[the same SNR]</a:t>
            </a:r>
            <a:r>
              <a:rPr lang="en-US" altLang="zh-CN" sz="1800">
                <a:latin typeface="Times New Roman" panose="02020603050405020304"/>
                <a:ea typeface="宋体" panose="02010600030101010101" pitchFamily="2" charset="-122"/>
              </a:rPr>
              <a:t> with random precoding.</a:t>
            </a:r>
            <a:endParaRPr lang="en-US" altLang="zh-CN" sz="1800">
              <a:latin typeface="Times New Roman" panose="02020603050405020304"/>
              <a:ea typeface="宋体" panose="02010600030101010101" pitchFamily="2" charset="-122"/>
            </a:endParaRPr>
          </a:p>
          <a:p>
            <a:pPr lvl="1"/>
            <a:r>
              <a:rPr lang="en-US" altLang="zh-CN" sz="1600">
                <a:latin typeface="Courier New" panose="02070309020205020404"/>
                <a:sym typeface="+mn-ea"/>
              </a:rPr>
              <a:t>o </a:t>
            </a:r>
            <a:r>
              <a:rPr lang="en-US" altLang="zh-CN" sz="1600">
                <a:latin typeface="Times New Roman" panose="02020603050405020304"/>
                <a:sym typeface="+mn-ea"/>
              </a:rPr>
              <a:t>t</a:t>
            </a:r>
            <a:r>
              <a:rPr lang="en-US" altLang="zh-CN" sz="1600" baseline="-25000">
                <a:latin typeface="Times New Roman" panose="02020603050405020304"/>
                <a:sym typeface="+mn-ea"/>
              </a:rPr>
              <a:t>rnd</a:t>
            </a:r>
            <a:r>
              <a:rPr lang="en-US" altLang="zh-CN" sz="1600">
                <a:latin typeface="Times New Roman" panose="02020603050405020304"/>
                <a:sym typeface="+mn-ea"/>
              </a:rPr>
              <a:t> is obtained with Rel-15 type I single panel codebook</a:t>
            </a:r>
            <a:endParaRPr lang="en-US" altLang="zh-CN" sz="1800">
              <a:latin typeface="Times New Roman" panose="02020603050405020304"/>
              <a:ea typeface="宋体" panose="02010600030101010101" pitchFamily="2" charset="-122"/>
            </a:endParaRPr>
          </a:p>
          <a:p>
            <a:r>
              <a:rPr lang="en-US" altLang="zh-CN" sz="1600">
                <a:latin typeface="Symbol" panose="05050102010706020507"/>
                <a:sym typeface="+mn-ea"/>
              </a:rPr>
              <a:t>· </a:t>
            </a:r>
            <a:r>
              <a:rPr lang="en-US" altLang="zh-CN" sz="1600">
                <a:latin typeface="Times New Roman" panose="02020603050405020304"/>
                <a:sym typeface="+mn-ea"/>
              </a:rPr>
              <a:t>Note: SNR</a:t>
            </a:r>
            <a:r>
              <a:rPr lang="en-US" altLang="zh-CN" sz="1600" baseline="-25000">
                <a:latin typeface="Times New Roman" panose="02020603050405020304"/>
                <a:sym typeface="+mn-ea"/>
              </a:rPr>
              <a:t>ue_AI/ML</a:t>
            </a:r>
            <a:r>
              <a:rPr lang="en-US" altLang="zh-CN" sz="1600">
                <a:latin typeface="Times New Roman" panose="02020603050405020304"/>
                <a:sym typeface="+mn-ea"/>
              </a:rPr>
              <a:t> is calculated in the same way as SNR</a:t>
            </a:r>
            <a:r>
              <a:rPr lang="en-US" altLang="zh-CN" sz="1600" baseline="-25000">
                <a:latin typeface="Times New Roman" panose="02020603050405020304"/>
                <a:sym typeface="+mn-ea"/>
              </a:rPr>
              <a:t>ue</a:t>
            </a:r>
            <a:r>
              <a:rPr lang="en-US" altLang="zh-CN" sz="1600">
                <a:latin typeface="Times New Roman" panose="02020603050405020304"/>
                <a:sym typeface="+mn-ea"/>
              </a:rPr>
              <a:t> and SNR</a:t>
            </a:r>
            <a:r>
              <a:rPr lang="en-US" altLang="zh-CN" sz="1600" baseline="-25000">
                <a:latin typeface="Times New Roman" panose="02020603050405020304"/>
                <a:sym typeface="+mn-ea"/>
              </a:rPr>
              <a:t>follow1,follow2</a:t>
            </a:r>
            <a:r>
              <a:rPr lang="en-US" altLang="zh-CN" sz="1600">
                <a:latin typeface="Times New Roman" panose="02020603050405020304"/>
                <a:sym typeface="+mn-ea"/>
              </a:rPr>
              <a:t> in section 6.3 of 38.101-4</a:t>
            </a:r>
            <a:endParaRPr lang="en-US" altLang="zh-CN" sz="1800">
              <a:latin typeface="Times New Roman" panose="02020603050405020304"/>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Testability and interoperability issues for beam management</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139065" y="907415"/>
            <a:ext cx="11510645" cy="3387090"/>
          </a:xfrm>
          <a:prstGeom prst="rect">
            <a:avLst/>
          </a:prstGeom>
        </p:spPr>
        <p:txBody>
          <a:bodyPr wrap="square">
            <a:spAutoFit/>
          </a:bodyPr>
          <a:p>
            <a:pPr defTabSz="266700">
              <a:lnSpc>
                <a:spcPts val="1600"/>
              </a:lnSpc>
              <a:spcAft>
                <a:spcPts val="300"/>
              </a:spcAft>
            </a:pPr>
            <a:r>
              <a:rPr lang="en-US" altLang="zh-CN" sz="1600" b="1" u="sng">
                <a:latin typeface="Times New Roman" panose="02020603050405020304"/>
                <a:ea typeface="宋体" panose="02010600030101010101" pitchFamily="2" charset="-122"/>
              </a:rPr>
              <a:t>Issue 2-1: Metrics/KPIs for </a:t>
            </a:r>
            <a:r>
              <a:rPr lang="en-US" altLang="zh-CN" sz="1600" b="1" u="sng">
                <a:latin typeface="Times New Roman" panose="02020603050405020304"/>
                <a:ea typeface="Times New Roman" panose="02020603050405020304"/>
              </a:rPr>
              <a:t>beam prediction[1]</a:t>
            </a:r>
            <a:endParaRPr lang="en-US" altLang="zh-CN" sz="1600" b="1" u="sng">
              <a:latin typeface="Times New Roman" panose="02020603050405020304"/>
              <a:ea typeface="Times New Roman" panose="02020603050405020304"/>
            </a:endParaRPr>
          </a:p>
          <a:p>
            <a:pPr defTabSz="266700">
              <a:lnSpc>
                <a:spcPts val="1600"/>
              </a:lnSpc>
              <a:spcAft>
                <a:spcPts val="300"/>
              </a:spcAft>
            </a:pPr>
            <a:r>
              <a:rPr lang="en-US" altLang="zh-CN" sz="1600">
                <a:latin typeface="Times New Roman" panose="02020603050405020304"/>
                <a:ea typeface="Yu Mincho"/>
              </a:rPr>
              <a:t>If RSRP and beam ID are reported:</a:t>
            </a:r>
            <a:endParaRPr lang="en-US" altLang="zh-CN" sz="1600">
              <a:latin typeface="Times New Roman" panose="02020603050405020304"/>
              <a:ea typeface="Yu Mincho"/>
            </a:endParaRPr>
          </a:p>
          <a:p>
            <a:pPr marL="457200" indent="-228600" defTabSz="266700">
              <a:lnSpc>
                <a:spcPts val="1600"/>
              </a:lnSpc>
              <a:spcAft>
                <a:spcPts val="300"/>
              </a:spcAft>
            </a:pPr>
            <a:r>
              <a:rPr lang="en-US" altLang="zh-CN" sz="1400">
                <a:latin typeface="Symbol" panose="05050102010706020507"/>
                <a:ea typeface="Yu Mincho"/>
              </a:rPr>
              <a:t>· </a:t>
            </a:r>
            <a:r>
              <a:rPr lang="en-US" altLang="zh-CN" sz="1600">
                <a:latin typeface="Times New Roman" panose="02020603050405020304"/>
                <a:ea typeface="Yu Mincho"/>
              </a:rPr>
              <a:t>RSRP accuracy will be one of the KPIs. </a:t>
            </a:r>
            <a:endParaRPr lang="en-US" altLang="zh-CN" sz="1600">
              <a:latin typeface="Times New Roman" panose="02020603050405020304"/>
              <a:ea typeface="Yu Mincho"/>
            </a:endParaRPr>
          </a:p>
          <a:p>
            <a:pPr marL="914400" indent="-228600" defTabSz="266700">
              <a:lnSpc>
                <a:spcPts val="1600"/>
              </a:lnSpc>
              <a:spcAft>
                <a:spcPts val="300"/>
              </a:spcAft>
            </a:pPr>
            <a:r>
              <a:rPr lang="en-US" altLang="zh-CN" sz="1400">
                <a:latin typeface="Courier New" panose="02070309020205020404"/>
                <a:ea typeface="Yu Mincho"/>
              </a:rPr>
              <a:t>o </a:t>
            </a:r>
            <a:r>
              <a:rPr lang="en-US" altLang="zh-CN" sz="1600">
                <a:latin typeface="Times New Roman" panose="02020603050405020304"/>
                <a:ea typeface="Yu Mincho"/>
              </a:rPr>
              <a:t>How option 1 is applied is FFS</a:t>
            </a:r>
            <a:endParaRPr lang="en-US" altLang="zh-CN" sz="1600">
              <a:latin typeface="Times New Roman" panose="02020603050405020304"/>
              <a:ea typeface="Yu Mincho"/>
            </a:endParaRPr>
          </a:p>
          <a:p>
            <a:pPr marL="457200" indent="-228600" defTabSz="266700">
              <a:lnSpc>
                <a:spcPts val="1600"/>
              </a:lnSpc>
              <a:spcAft>
                <a:spcPts val="300"/>
              </a:spcAft>
            </a:pPr>
            <a:r>
              <a:rPr lang="en-US" altLang="zh-CN" sz="1400">
                <a:latin typeface="Symbol" panose="05050102010706020507"/>
                <a:ea typeface="Yu Mincho"/>
              </a:rPr>
              <a:t>· </a:t>
            </a:r>
            <a:r>
              <a:rPr lang="en-US" altLang="zh-CN" sz="1600">
                <a:latin typeface="Times New Roman" panose="02020603050405020304"/>
                <a:ea typeface="Yu Mincho"/>
              </a:rPr>
              <a:t>Beam ID prediction accuracy will be one of the KPIs</a:t>
            </a:r>
            <a:endParaRPr lang="en-US" altLang="zh-CN" sz="1600">
              <a:latin typeface="Times New Roman" panose="02020603050405020304"/>
              <a:ea typeface="Yu Mincho"/>
            </a:endParaRPr>
          </a:p>
          <a:p>
            <a:pPr marL="914400" indent="-228600" defTabSz="266700">
              <a:lnSpc>
                <a:spcPts val="1600"/>
              </a:lnSpc>
              <a:spcAft>
                <a:spcPts val="300"/>
              </a:spcAft>
            </a:pPr>
            <a:r>
              <a:rPr lang="en-US" altLang="zh-CN" sz="1400">
                <a:latin typeface="Courier New" panose="02070309020205020404"/>
                <a:ea typeface="Yu Mincho"/>
              </a:rPr>
              <a:t>o </a:t>
            </a:r>
            <a:r>
              <a:rPr lang="en-US" altLang="zh-CN" sz="1600">
                <a:latin typeface="Times New Roman" panose="02020603050405020304"/>
                <a:ea typeface="Yu Mincho"/>
              </a:rPr>
              <a:t>FFS whether beam ID prediction accuracy refers to a combination of Option 2 and/or Option 3 or modified Option 2/3 or other options</a:t>
            </a:r>
            <a:endParaRPr lang="en-US" altLang="zh-CN" sz="1600">
              <a:latin typeface="Times New Roman" panose="02020603050405020304"/>
              <a:ea typeface="Yu Mincho"/>
            </a:endParaRPr>
          </a:p>
          <a:p>
            <a:pPr defTabSz="266700">
              <a:lnSpc>
                <a:spcPts val="1600"/>
              </a:lnSpc>
              <a:spcAft>
                <a:spcPts val="300"/>
              </a:spcAft>
            </a:pPr>
            <a:r>
              <a:rPr lang="en-US" altLang="zh-CN" sz="1600">
                <a:latin typeface="Times New Roman" panose="02020603050405020304"/>
                <a:ea typeface="Yu Mincho"/>
              </a:rPr>
              <a:t>If only beam ID is reported:</a:t>
            </a:r>
            <a:endParaRPr lang="en-US" altLang="zh-CN" sz="1600">
              <a:latin typeface="Times New Roman" panose="02020603050405020304"/>
              <a:ea typeface="Yu Mincho"/>
            </a:endParaRPr>
          </a:p>
          <a:p>
            <a:pPr marL="457200" indent="-228600" defTabSz="266700">
              <a:lnSpc>
                <a:spcPts val="1600"/>
              </a:lnSpc>
              <a:spcAft>
                <a:spcPts val="300"/>
              </a:spcAft>
            </a:pPr>
            <a:r>
              <a:rPr lang="en-US" altLang="zh-CN" sz="1400">
                <a:latin typeface="Symbol" panose="05050102010706020507"/>
                <a:ea typeface="Yu Mincho"/>
              </a:rPr>
              <a:t>· </a:t>
            </a:r>
            <a:r>
              <a:rPr lang="en-US" altLang="zh-CN" sz="1600">
                <a:latin typeface="Times New Roman" panose="02020603050405020304"/>
                <a:ea typeface="Yu Mincho"/>
              </a:rPr>
              <a:t>Beam ID prediction accuracy will be used as the KPI</a:t>
            </a:r>
            <a:endParaRPr lang="en-US" altLang="zh-CN" sz="1600">
              <a:latin typeface="Times New Roman" panose="02020603050405020304"/>
              <a:ea typeface="Yu Mincho"/>
            </a:endParaRPr>
          </a:p>
          <a:p>
            <a:pPr marL="914400" indent="-228600" defTabSz="266700">
              <a:lnSpc>
                <a:spcPts val="1600"/>
              </a:lnSpc>
              <a:spcAft>
                <a:spcPts val="300"/>
              </a:spcAft>
            </a:pPr>
            <a:r>
              <a:rPr lang="en-US" altLang="zh-CN" sz="1400">
                <a:latin typeface="Courier New" panose="02070309020205020404"/>
                <a:ea typeface="Yu Mincho"/>
              </a:rPr>
              <a:t>o </a:t>
            </a:r>
            <a:r>
              <a:rPr lang="en-US" altLang="zh-CN" sz="1600">
                <a:latin typeface="Times New Roman" panose="02020603050405020304"/>
                <a:ea typeface="Yu Mincho"/>
              </a:rPr>
              <a:t>FFS whether beam ID prediction accuracy refers to a combination of Option 2 and/or Option 3 or modified Option 2/3 or other options</a:t>
            </a:r>
            <a:endParaRPr lang="en-US" altLang="zh-CN" sz="1600">
              <a:latin typeface="Times New Roman" panose="02020603050405020304"/>
              <a:ea typeface="Yu Mincho"/>
            </a:endParaRPr>
          </a:p>
          <a:p>
            <a:pPr defTabSz="266700">
              <a:lnSpc>
                <a:spcPts val="1600"/>
              </a:lnSpc>
              <a:spcAft>
                <a:spcPts val="300"/>
              </a:spcAft>
            </a:pPr>
            <a:r>
              <a:rPr lang="en-US" altLang="zh-CN" sz="1600" b="1" u="sng">
                <a:latin typeface="Times New Roman" panose="02020603050405020304"/>
                <a:sym typeface="+mn-ea"/>
              </a:rPr>
              <a:t>Issue 2-4: </a:t>
            </a:r>
            <a:r>
              <a:rPr lang="en-US" altLang="zh-CN" sz="1600" b="1" u="sng">
                <a:latin typeface="Times New Roman" panose="02020603050405020304"/>
                <a:ea typeface="Times New Roman" panose="02020603050405020304"/>
                <a:sym typeface="+mn-ea"/>
              </a:rPr>
              <a:t>QCL Source RS for TCI states[1]</a:t>
            </a:r>
            <a:endParaRPr lang="en-US" altLang="zh-CN" sz="1600" b="1" u="sng">
              <a:latin typeface="Times New Roman" panose="02020603050405020304"/>
              <a:ea typeface="Times New Roman" panose="02020603050405020304"/>
            </a:endParaRPr>
          </a:p>
          <a:p>
            <a:pPr defTabSz="266700">
              <a:lnSpc>
                <a:spcPts val="1600"/>
              </a:lnSpc>
              <a:spcAft>
                <a:spcPts val="300"/>
              </a:spcAft>
            </a:pPr>
            <a:r>
              <a:rPr lang="en-US" altLang="zh-CN" sz="1600">
                <a:latin typeface="Times New Roman" panose="02020603050405020304"/>
                <a:ea typeface="Times New Roman" panose="02020603050405020304"/>
                <a:sym typeface="+mn-ea"/>
              </a:rPr>
              <a:t>A</a:t>
            </a:r>
            <a:r>
              <a:rPr lang="en-US" altLang="zh-CN" sz="1600">
                <a:latin typeface="Times New Roman" panose="02020603050405020304"/>
                <a:sym typeface="+mn-ea"/>
              </a:rPr>
              <a:t>g</a:t>
            </a:r>
            <a:r>
              <a:rPr lang="en-US" altLang="zh-CN" sz="1600">
                <a:latin typeface="Times New Roman" panose="02020603050405020304"/>
                <a:ea typeface="Times New Roman" panose="02020603050405020304"/>
                <a:sym typeface="+mn-ea"/>
              </a:rPr>
              <a:t>reement:</a:t>
            </a:r>
            <a:endParaRPr lang="en-US" altLang="zh-CN" sz="1600">
              <a:latin typeface="Times New Roman" panose="02020603050405020304"/>
              <a:ea typeface="Times New Roman" panose="02020603050405020304"/>
            </a:endParaRPr>
          </a:p>
          <a:p>
            <a:pPr defTabSz="266700">
              <a:lnSpc>
                <a:spcPts val="1600"/>
              </a:lnSpc>
              <a:spcAft>
                <a:spcPts val="300"/>
              </a:spcAft>
            </a:pPr>
            <a:r>
              <a:rPr lang="en-US" altLang="zh-CN" sz="1600">
                <a:latin typeface="Times New Roman" panose="02020603050405020304"/>
                <a:ea typeface="Times New Roman" panose="02020603050405020304"/>
                <a:sym typeface="+mn-ea"/>
              </a:rPr>
              <a:t>wait for RAN1 discussion to conclude without sending any LS</a:t>
            </a:r>
            <a:endParaRPr lang="en-US" altLang="zh-CN" sz="1600">
              <a:latin typeface="Times New Roman" panose="02020603050405020304"/>
              <a:ea typeface="Yu Mincho"/>
            </a:endParaRPr>
          </a:p>
        </p:txBody>
      </p:sp>
      <p:sp>
        <p:nvSpPr>
          <p:cNvPr id="5" name="文本框 4"/>
          <p:cNvSpPr txBox="1"/>
          <p:nvPr/>
        </p:nvSpPr>
        <p:spPr>
          <a:xfrm>
            <a:off x="50800" y="4361180"/>
            <a:ext cx="12083415" cy="2437765"/>
          </a:xfrm>
          <a:prstGeom prst="rect">
            <a:avLst/>
          </a:prstGeom>
          <a:ln>
            <a:gradFill>
              <a:gsLst>
                <a:gs pos="0">
                  <a:srgbClr val="14CD68"/>
                </a:gs>
                <a:gs pos="100000">
                  <a:srgbClr val="035C7D"/>
                </a:gs>
              </a:gsLst>
            </a:gradFill>
          </a:ln>
        </p:spPr>
        <p:txBody>
          <a:bodyPr wrap="square">
            <a:spAutoFit/>
          </a:bodyPr>
          <a:p>
            <a:pPr defTabSz="266700">
              <a:lnSpc>
                <a:spcPts val="1800"/>
              </a:lnSpc>
              <a:spcAft>
                <a:spcPts val="300"/>
              </a:spcAft>
            </a:pPr>
            <a:r>
              <a:rPr lang="en-US" altLang="zh-CN" sz="1600">
                <a:gradFill>
                  <a:gsLst>
                    <a:gs pos="0">
                      <a:srgbClr val="14CD68"/>
                    </a:gs>
                    <a:gs pos="100000">
                      <a:srgbClr val="035C7D"/>
                    </a:gs>
                  </a:gsLst>
                  <a:lin scaled="0"/>
                </a:gradFill>
                <a:latin typeface="Times New Roman" panose="02020603050405020304"/>
                <a:ea typeface="Yu Mincho"/>
              </a:rPr>
              <a:t>For metrics for beam management requirements/tests, the following test metrics are identified and could be considered [2]</a:t>
            </a:r>
            <a:endParaRPr lang="en-US" altLang="zh-CN" sz="1600">
              <a:gradFill>
                <a:gsLst>
                  <a:gs pos="0">
                    <a:srgbClr val="14CD68"/>
                  </a:gs>
                  <a:gs pos="100000">
                    <a:srgbClr val="035C7D"/>
                  </a:gs>
                </a:gsLst>
                <a:lin scaled="0"/>
              </a:gradFill>
              <a:latin typeface="Times New Roman" panose="02020603050405020304"/>
              <a:ea typeface="Yu Mincho"/>
            </a:endParaRPr>
          </a:p>
          <a:p>
            <a:pPr defTabSz="266700">
              <a:lnSpc>
                <a:spcPts val="1800"/>
              </a:lnSpc>
              <a:spcAft>
                <a:spcPts val="300"/>
              </a:spcAft>
            </a:pPr>
            <a:r>
              <a:rPr lang="en-US" altLang="zh-CN" sz="1600">
                <a:gradFill>
                  <a:gsLst>
                    <a:gs pos="0">
                      <a:srgbClr val="14CD68"/>
                    </a:gs>
                    <a:gs pos="100000">
                      <a:srgbClr val="035C7D"/>
                    </a:gs>
                  </a:gsLst>
                  <a:lin scaled="0"/>
                </a:gradFill>
                <a:latin typeface="Times New Roman" panose="02020603050405020304"/>
                <a:ea typeface="Yu Mincho"/>
              </a:rPr>
              <a:t>-	Option 1: RSRP accuracy</a:t>
            </a:r>
            <a:endParaRPr lang="en-US" altLang="zh-CN" sz="1600">
              <a:gradFill>
                <a:gsLst>
                  <a:gs pos="0">
                    <a:srgbClr val="14CD68"/>
                  </a:gs>
                  <a:gs pos="100000">
                    <a:srgbClr val="035C7D"/>
                  </a:gs>
                </a:gsLst>
                <a:lin scaled="0"/>
              </a:gradFill>
              <a:latin typeface="Times New Roman" panose="02020603050405020304"/>
              <a:ea typeface="Yu Mincho"/>
            </a:endParaRPr>
          </a:p>
          <a:p>
            <a:pPr defTabSz="266700">
              <a:lnSpc>
                <a:spcPts val="1800"/>
              </a:lnSpc>
              <a:spcAft>
                <a:spcPts val="300"/>
              </a:spcAft>
            </a:pPr>
            <a:r>
              <a:rPr lang="en-US" altLang="zh-CN" sz="1600">
                <a:gradFill>
                  <a:gsLst>
                    <a:gs pos="0">
                      <a:srgbClr val="14CD68"/>
                    </a:gs>
                    <a:gs pos="100000">
                      <a:srgbClr val="035C7D"/>
                    </a:gs>
                  </a:gsLst>
                  <a:lin scaled="0"/>
                </a:gradFill>
                <a:latin typeface="Times New Roman" panose="02020603050405020304"/>
                <a:ea typeface="Yu Mincho"/>
              </a:rPr>
              <a:t>-	Option 2: Beam prediction accuracy</a:t>
            </a:r>
            <a:endParaRPr lang="en-US" altLang="zh-CN" sz="1600">
              <a:gradFill>
                <a:gsLst>
                  <a:gs pos="0">
                    <a:srgbClr val="14CD68"/>
                  </a:gs>
                  <a:gs pos="100000">
                    <a:srgbClr val="035C7D"/>
                  </a:gs>
                </a:gsLst>
                <a:lin scaled="0"/>
              </a:gradFill>
              <a:latin typeface="Times New Roman" panose="02020603050405020304"/>
              <a:ea typeface="Yu Mincho"/>
            </a:endParaRPr>
          </a:p>
          <a:p>
            <a:pPr marL="180340" indent="180340" defTabSz="266700">
              <a:lnSpc>
                <a:spcPts val="1800"/>
              </a:lnSpc>
              <a:spcAft>
                <a:spcPts val="300"/>
              </a:spcAft>
            </a:pPr>
            <a:r>
              <a:rPr lang="en-US" altLang="zh-CN" sz="1600">
                <a:gradFill>
                  <a:gsLst>
                    <a:gs pos="0">
                      <a:srgbClr val="14CD68"/>
                    </a:gs>
                    <a:gs pos="100000">
                      <a:srgbClr val="035C7D"/>
                    </a:gs>
                  </a:gsLst>
                  <a:lin scaled="0"/>
                </a:gradFill>
                <a:latin typeface="Times New Roman" panose="02020603050405020304"/>
                <a:ea typeface="Yu Mincho"/>
              </a:rPr>
              <a:t>-Top-1 (%) : the percentage of "the Top-1 strongest beam is Top-1 predicted beam"</a:t>
            </a:r>
            <a:endParaRPr lang="en-US" altLang="zh-CN" sz="1600">
              <a:gradFill>
                <a:gsLst>
                  <a:gs pos="0">
                    <a:srgbClr val="14CD68"/>
                  </a:gs>
                  <a:gs pos="100000">
                    <a:srgbClr val="035C7D"/>
                  </a:gs>
                </a:gsLst>
                <a:lin scaled="0"/>
              </a:gradFill>
              <a:latin typeface="Times New Roman" panose="02020603050405020304"/>
              <a:ea typeface="Yu Mincho"/>
            </a:endParaRPr>
          </a:p>
          <a:p>
            <a:pPr marL="180340" indent="180340" defTabSz="266700">
              <a:lnSpc>
                <a:spcPts val="1800"/>
              </a:lnSpc>
              <a:spcAft>
                <a:spcPts val="300"/>
              </a:spcAft>
            </a:pPr>
            <a:r>
              <a:rPr lang="en-US" altLang="zh-CN" sz="1600">
                <a:gradFill>
                  <a:gsLst>
                    <a:gs pos="0">
                      <a:srgbClr val="14CD68"/>
                    </a:gs>
                    <a:gs pos="100000">
                      <a:srgbClr val="035C7D"/>
                    </a:gs>
                  </a:gsLst>
                  <a:lin scaled="0"/>
                </a:gradFill>
                <a:latin typeface="Times New Roman" panose="02020603050405020304"/>
                <a:ea typeface="Yu Mincho"/>
              </a:rPr>
              <a:t>-Top-K/1 (%) : the percentage of "the Top-1 strongest beam is one of the Top-K predicted beams"</a:t>
            </a:r>
            <a:endParaRPr lang="en-US" altLang="zh-CN" sz="1600">
              <a:gradFill>
                <a:gsLst>
                  <a:gs pos="0">
                    <a:srgbClr val="14CD68"/>
                  </a:gs>
                  <a:gs pos="100000">
                    <a:srgbClr val="035C7D"/>
                  </a:gs>
                </a:gsLst>
                <a:lin scaled="0"/>
              </a:gradFill>
              <a:latin typeface="Times New Roman" panose="02020603050405020304"/>
              <a:ea typeface="Yu Mincho"/>
            </a:endParaRPr>
          </a:p>
          <a:p>
            <a:pPr marL="180340" indent="180340" defTabSz="266700">
              <a:lnSpc>
                <a:spcPts val="1800"/>
              </a:lnSpc>
              <a:spcAft>
                <a:spcPts val="300"/>
              </a:spcAft>
            </a:pPr>
            <a:r>
              <a:rPr lang="en-US" altLang="zh-CN" sz="1600">
                <a:gradFill>
                  <a:gsLst>
                    <a:gs pos="0">
                      <a:srgbClr val="14CD68"/>
                    </a:gs>
                    <a:gs pos="100000">
                      <a:srgbClr val="035C7D"/>
                    </a:gs>
                  </a:gsLst>
                  <a:lin scaled="0"/>
                </a:gradFill>
                <a:latin typeface="Times New Roman" panose="02020603050405020304"/>
                <a:ea typeface="Yu Mincho"/>
              </a:rPr>
              <a:t>-Top-1/K (%) : the percentage of "the Top-1 predicted beam is one of the Top-K strongest beams"</a:t>
            </a:r>
            <a:endParaRPr lang="en-US" altLang="zh-CN" sz="1600">
              <a:gradFill>
                <a:gsLst>
                  <a:gs pos="0">
                    <a:srgbClr val="14CD68"/>
                  </a:gs>
                  <a:gs pos="100000">
                    <a:srgbClr val="035C7D"/>
                  </a:gs>
                </a:gsLst>
                <a:lin scaled="0"/>
              </a:gradFill>
              <a:latin typeface="Times New Roman" panose="02020603050405020304"/>
              <a:ea typeface="Yu Mincho"/>
            </a:endParaRPr>
          </a:p>
          <a:p>
            <a:pPr defTabSz="266700">
              <a:lnSpc>
                <a:spcPts val="1800"/>
              </a:lnSpc>
              <a:spcAft>
                <a:spcPts val="300"/>
              </a:spcAft>
            </a:pPr>
            <a:r>
              <a:rPr lang="en-US" altLang="zh-CN" sz="1600">
                <a:gradFill>
                  <a:gsLst>
                    <a:gs pos="0">
                      <a:srgbClr val="14CD68"/>
                    </a:gs>
                    <a:gs pos="100000">
                      <a:srgbClr val="035C7D"/>
                    </a:gs>
                  </a:gsLst>
                  <a:lin scaled="0"/>
                </a:gradFill>
                <a:latin typeface="Times New Roman" panose="02020603050405020304"/>
                <a:ea typeface="Yu Mincho"/>
              </a:rPr>
              <a:t>-	Option 3: The successful rate for the correct prediction which is considered as maximum RSRP among top-K predicted beams is larger than the RSRP of the strongest beam – x dB, </a:t>
            </a:r>
            <a:endParaRPr lang="en-US" altLang="zh-CN" sz="1600">
              <a:gradFill>
                <a:gsLst>
                  <a:gs pos="0">
                    <a:srgbClr val="14CD68"/>
                  </a:gs>
                  <a:gs pos="100000">
                    <a:srgbClr val="035C7D"/>
                  </a:gs>
                </a:gsLst>
                <a:lin scaled="0"/>
              </a:gradFill>
              <a:latin typeface="Times New Roman" panose="02020603050405020304"/>
              <a:ea typeface="Yu Mincho"/>
            </a:endParaRPr>
          </a:p>
          <a:p>
            <a:pPr marL="180340" indent="180340" defTabSz="266700">
              <a:lnSpc>
                <a:spcPts val="1800"/>
              </a:lnSpc>
              <a:spcAft>
                <a:spcPts val="300"/>
              </a:spcAft>
            </a:pPr>
            <a:r>
              <a:rPr lang="en-US" altLang="zh-CN" sz="1600">
                <a:gradFill>
                  <a:gsLst>
                    <a:gs pos="0">
                      <a:srgbClr val="14CD68"/>
                    </a:gs>
                    <a:gs pos="100000">
                      <a:srgbClr val="035C7D"/>
                    </a:gs>
                  </a:gsLst>
                  <a:lin scaled="0"/>
                </a:gradFill>
                <a:latin typeface="Times New Roman" panose="02020603050405020304"/>
                <a:ea typeface="Yu Mincho"/>
              </a:rPr>
              <a:t>-Related measurement accuracy can be considered to determine x</a:t>
            </a:r>
            <a:endParaRPr lang="en-US" altLang="zh-CN" sz="1600">
              <a:gradFill>
                <a:gsLst>
                  <a:gs pos="0">
                    <a:srgbClr val="14CD68"/>
                  </a:gs>
                  <a:gs pos="100000">
                    <a:srgbClr val="035C7D"/>
                  </a:gs>
                </a:gsLst>
                <a:lin scaled="0"/>
              </a:gradFill>
              <a:latin typeface="Times New Roman" panose="02020603050405020304"/>
              <a:ea typeface="Yu Minch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144270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143510" y="981075"/>
            <a:ext cx="11880850" cy="5515610"/>
          </a:xfrm>
          <a:prstGeom prst="rect">
            <a:avLst/>
          </a:prstGeom>
        </p:spPr>
        <p:txBody>
          <a:bodyPr wrap="square">
            <a:spAutoFit/>
          </a:bodyPr>
          <a:p>
            <a:pPr defTabSz="266700">
              <a:spcAft>
                <a:spcPts val="900"/>
              </a:spcAft>
            </a:pPr>
            <a:r>
              <a:rPr lang="en-US" altLang="zh-CN" sz="1800" b="1" u="sng">
                <a:latin typeface="Times New Roman" panose="02020603050405020304"/>
                <a:ea typeface="宋体" panose="02010600030101010101" pitchFamily="2" charset="-122"/>
              </a:rPr>
              <a:t>Issue 2-1: Metrics/KPIs for </a:t>
            </a:r>
            <a:r>
              <a:rPr lang="en-US" altLang="zh-CN" sz="1800" b="1" u="sng">
                <a:latin typeface="Times New Roman" panose="02020603050405020304"/>
                <a:ea typeface="Times New Roman" panose="02020603050405020304"/>
              </a:rPr>
              <a:t>beam ID prediction[3]</a:t>
            </a:r>
            <a:endParaRPr lang="en-US" altLang="zh-CN" sz="1800" b="1" u="sng">
              <a:latin typeface="Times New Roman" panose="02020603050405020304"/>
              <a:ea typeface="Times New Roman" panose="02020603050405020304"/>
            </a:endParaRPr>
          </a:p>
          <a:p>
            <a:pPr defTabSz="266700">
              <a:spcAft>
                <a:spcPts val="600"/>
              </a:spcAft>
            </a:pPr>
            <a:r>
              <a:rPr lang="en-US" altLang="zh-CN" sz="1800" b="1">
                <a:latin typeface="Times New Roman" panose="02020603050405020304"/>
                <a:ea typeface="Times New Roman" panose="02020603050405020304"/>
              </a:rPr>
              <a:t>A</a:t>
            </a:r>
            <a:r>
              <a:rPr lang="en-US" altLang="zh-CN" sz="1800" b="1">
                <a:latin typeface="Times New Roman" panose="02020603050405020304"/>
                <a:ea typeface="宋体" panose="02010600030101010101" pitchFamily="2" charset="-122"/>
              </a:rPr>
              <a:t>greement:</a:t>
            </a:r>
            <a:endParaRPr lang="en-US" altLang="zh-CN" sz="1800" b="1">
              <a:latin typeface="Times New Roman" panose="02020603050405020304"/>
              <a:ea typeface="宋体" panose="02010600030101010101" pitchFamily="2" charset="-122"/>
            </a:endParaRPr>
          </a:p>
          <a:p>
            <a:pPr marL="266700" indent="-266700" defTabSz="266700" fontAlgn="base" hangingPunct="0">
              <a:spcAft>
                <a:spcPts val="900"/>
              </a:spcAft>
            </a:pPr>
            <a:r>
              <a:rPr lang="en-US" altLang="zh-CN" sz="1800">
                <a:latin typeface="Wingdings" panose="05000000000000000000"/>
                <a:ea typeface="宋体" panose="02010600030101010101" pitchFamily="2" charset="-122"/>
              </a:rPr>
              <a:t>n </a:t>
            </a:r>
            <a:r>
              <a:rPr lang="en-US" altLang="zh-CN" sz="1800">
                <a:latin typeface="Times New Roman" panose="02020603050405020304"/>
                <a:ea typeface="宋体" panose="02010600030101010101" pitchFamily="2" charset="-122"/>
              </a:rPr>
              <a:t>Metrics/KPIs for </a:t>
            </a:r>
            <a:r>
              <a:rPr lang="en-US" altLang="zh-CN" sz="1800">
                <a:latin typeface="Times New Roman" panose="02020603050405020304"/>
                <a:ea typeface="Times New Roman" panose="02020603050405020304"/>
              </a:rPr>
              <a:t>beam ID prediction</a:t>
            </a:r>
            <a:r>
              <a:rPr lang="en-US" altLang="zh-CN" sz="1800">
                <a:latin typeface="Times New Roman" panose="02020603050405020304"/>
                <a:ea typeface="游明朝"/>
              </a:rPr>
              <a:t>, at least for the case if only beam ID is reported: </a:t>
            </a:r>
            <a:endParaRPr lang="en-US" altLang="zh-CN" sz="1800">
              <a:latin typeface="Times New Roman" panose="02020603050405020304"/>
              <a:ea typeface="游明朝"/>
            </a:endParaRPr>
          </a:p>
          <a:p>
            <a:pPr marL="266700" indent="0" defTabSz="266700">
              <a:spcAft>
                <a:spcPts val="900"/>
              </a:spcAft>
            </a:pPr>
            <a:r>
              <a:rPr lang="en-US" altLang="zh-CN" sz="1800">
                <a:latin typeface="Times New Roman" panose="02020603050405020304"/>
                <a:ea typeface="游明朝"/>
              </a:rPr>
              <a:t>The successful rate for the correct prediction, </a:t>
            </a:r>
            <a:endParaRPr lang="en-US" altLang="zh-CN" sz="1800">
              <a:latin typeface="Times New Roman" panose="02020603050405020304"/>
              <a:ea typeface="游明朝"/>
            </a:endParaRPr>
          </a:p>
          <a:p>
            <a:pPr marL="533400" indent="-266700" defTabSz="266700" fontAlgn="base" hangingPunct="0">
              <a:spcAft>
                <a:spcPts val="900"/>
              </a:spcAft>
            </a:pPr>
            <a:r>
              <a:rPr lang="en-US" altLang="zh-CN" sz="1800">
                <a:latin typeface="Wingdings" panose="05000000000000000000"/>
                <a:ea typeface="游明朝"/>
              </a:rPr>
              <a:t>n </a:t>
            </a:r>
            <a:r>
              <a:rPr lang="en-US" altLang="zh-CN" sz="1800">
                <a:latin typeface="Times New Roman" panose="02020603050405020304"/>
                <a:ea typeface="游明朝"/>
              </a:rPr>
              <a:t>The correct prediction is considered as maximum ground-truth RSRP among top-K predicted beams larger than or equal to the ground-truth RSRP of the strongest genie-aided beam(s) – x dB, </a:t>
            </a:r>
            <a:endParaRPr lang="en-US" altLang="zh-CN" sz="1800">
              <a:latin typeface="Times New Roman" panose="02020603050405020304"/>
              <a:ea typeface="游明朝"/>
            </a:endParaRPr>
          </a:p>
          <a:p>
            <a:pPr marL="533400" indent="-266700" defTabSz="266700" fontAlgn="base" hangingPunct="0">
              <a:spcAft>
                <a:spcPts val="900"/>
              </a:spcAft>
            </a:pPr>
            <a:r>
              <a:rPr lang="en-US" altLang="zh-CN" sz="1800">
                <a:latin typeface="Wingdings" panose="05000000000000000000"/>
                <a:ea typeface="游明朝"/>
              </a:rPr>
              <a:t>n </a:t>
            </a:r>
            <a:r>
              <a:rPr lang="en-US" altLang="zh-CN" sz="1800">
                <a:latin typeface="Times New Roman" panose="02020603050405020304"/>
                <a:ea typeface="游明朝"/>
              </a:rPr>
              <a:t>FFS on top-N (N&lt;/=K) predicted beams have to be considered in the success rate evaluation</a:t>
            </a:r>
            <a:endParaRPr lang="en-US" altLang="zh-CN" sz="1800">
              <a:latin typeface="Times New Roman" panose="02020603050405020304"/>
              <a:ea typeface="游明朝"/>
            </a:endParaRPr>
          </a:p>
          <a:p>
            <a:pPr marL="800100" indent="-266700" defTabSz="266700" fontAlgn="base" hangingPunct="0">
              <a:spcAft>
                <a:spcPts val="900"/>
              </a:spcAft>
            </a:pPr>
            <a:r>
              <a:rPr lang="en-US" altLang="zh-CN" sz="1800">
                <a:latin typeface="Wingdings" panose="05000000000000000000"/>
                <a:ea typeface="游明朝"/>
              </a:rPr>
              <a:t>u </a:t>
            </a:r>
            <a:r>
              <a:rPr lang="en-US" altLang="zh-CN" sz="1800">
                <a:latin typeface="Times New Roman" panose="02020603050405020304"/>
                <a:ea typeface="Times New Roman" panose="02020603050405020304"/>
              </a:rPr>
              <a:t>F</a:t>
            </a:r>
            <a:r>
              <a:rPr lang="en-US" altLang="zh-CN" sz="1800">
                <a:latin typeface="Times New Roman" panose="02020603050405020304"/>
                <a:ea typeface="游明朝"/>
              </a:rPr>
              <a:t>FS on N values</a:t>
            </a:r>
            <a:endParaRPr lang="en-US" altLang="zh-CN" sz="1800">
              <a:latin typeface="Times New Roman" panose="02020603050405020304"/>
              <a:ea typeface="游明朝"/>
            </a:endParaRPr>
          </a:p>
          <a:p>
            <a:pPr marL="533400" indent="-266700" defTabSz="266700" fontAlgn="base" hangingPunct="0">
              <a:spcAft>
                <a:spcPts val="900"/>
              </a:spcAft>
            </a:pPr>
            <a:r>
              <a:rPr lang="en-US" altLang="zh-CN" sz="1800">
                <a:latin typeface="Wingdings" panose="05000000000000000000"/>
                <a:ea typeface="游明朝"/>
              </a:rPr>
              <a:t>n </a:t>
            </a:r>
            <a:r>
              <a:rPr lang="en-US" altLang="zh-CN" sz="1800">
                <a:latin typeface="Times New Roman" panose="02020603050405020304"/>
                <a:ea typeface="Times New Roman" panose="02020603050405020304"/>
              </a:rPr>
              <a:t>F</a:t>
            </a:r>
            <a:r>
              <a:rPr lang="en-US" altLang="zh-CN" sz="1800">
                <a:latin typeface="Times New Roman" panose="02020603050405020304"/>
                <a:ea typeface="游明朝"/>
              </a:rPr>
              <a:t>FS on x values</a:t>
            </a:r>
            <a:endParaRPr lang="en-US" altLang="zh-CN" sz="1800">
              <a:latin typeface="Times New Roman" panose="02020603050405020304"/>
              <a:ea typeface="游明朝"/>
            </a:endParaRPr>
          </a:p>
          <a:p>
            <a:pPr defTabSz="266700">
              <a:spcAft>
                <a:spcPts val="900"/>
              </a:spcAft>
            </a:pPr>
            <a:r>
              <a:rPr lang="en-US" altLang="zh-CN" sz="1800">
                <a:latin typeface="Times New Roman" panose="02020603050405020304"/>
                <a:ea typeface="Times New Roman" panose="02020603050405020304"/>
              </a:rPr>
              <a:t>N</a:t>
            </a:r>
            <a:r>
              <a:rPr lang="en-US" altLang="zh-CN" sz="1800">
                <a:latin typeface="Times New Roman" panose="02020603050405020304"/>
                <a:ea typeface="游明朝"/>
              </a:rPr>
              <a:t>ote: if x=0 and N=1, it means Top-K/1 (%) : the percentage of "the Top-1 strongest beam is one of the Top-K predicted beams"</a:t>
            </a:r>
            <a:endParaRPr lang="en-US" altLang="zh-CN" sz="1800">
              <a:latin typeface="Times New Roman" panose="02020603050405020304"/>
              <a:ea typeface="游明朝"/>
            </a:endParaRPr>
          </a:p>
          <a:p>
            <a:pPr defTabSz="266700">
              <a:spcAft>
                <a:spcPts val="900"/>
              </a:spcAft>
            </a:pPr>
            <a:r>
              <a:rPr lang="en-US" altLang="zh-CN" sz="1800" b="1" u="sng">
                <a:latin typeface="Times New Roman" panose="02020603050405020304"/>
                <a:ea typeface="宋体" panose="02010600030101010101" pitchFamily="2" charset="-122"/>
              </a:rPr>
              <a:t>Issue 2-2: </a:t>
            </a:r>
            <a:r>
              <a:rPr lang="en-US" altLang="zh-CN" sz="1800" b="1" u="sng">
                <a:latin typeface="Times New Roman" panose="02020603050405020304"/>
                <a:ea typeface="Times New Roman" panose="02020603050405020304"/>
              </a:rPr>
              <a:t>Absolute RSRP accuracy[3]</a:t>
            </a:r>
            <a:r>
              <a:rPr lang="en-US" altLang="zh-CN" sz="1800" b="1" u="sng">
                <a:latin typeface="Times New Roman" panose="02020603050405020304"/>
                <a:ea typeface="宋体" panose="02010600030101010101" pitchFamily="2" charset="-122"/>
              </a:rPr>
              <a:t> </a:t>
            </a:r>
            <a:endParaRPr lang="en-US" altLang="zh-CN" sz="1800" b="1" u="sng">
              <a:latin typeface="Times New Roman" panose="02020603050405020304"/>
              <a:ea typeface="宋体" panose="02010600030101010101" pitchFamily="2" charset="-122"/>
            </a:endParaRPr>
          </a:p>
          <a:p>
            <a:pPr defTabSz="266700">
              <a:spcAft>
                <a:spcPts val="600"/>
              </a:spcAft>
            </a:pPr>
            <a:r>
              <a:rPr lang="en-US" altLang="zh-CN" sz="1800">
                <a:latin typeface="Times New Roman" panose="02020603050405020304"/>
                <a:ea typeface="Times New Roman" panose="02020603050405020304"/>
              </a:rPr>
              <a:t>A</a:t>
            </a:r>
            <a:r>
              <a:rPr lang="en-US" altLang="zh-CN" sz="1800">
                <a:latin typeface="Times New Roman" panose="02020603050405020304"/>
                <a:ea typeface="宋体" panose="02010600030101010101" pitchFamily="2" charset="-122"/>
              </a:rPr>
              <a:t>greement:</a:t>
            </a:r>
            <a:endParaRPr lang="en-US" altLang="zh-CN" sz="1800">
              <a:latin typeface="Times New Roman" panose="02020603050405020304"/>
              <a:ea typeface="宋体" panose="02010600030101010101" pitchFamily="2" charset="-122"/>
            </a:endParaRPr>
          </a:p>
          <a:p>
            <a:pPr marL="266700" indent="-266700" defTabSz="266700" fontAlgn="base" hangingPunct="0">
              <a:spcAft>
                <a:spcPts val="600"/>
              </a:spcAft>
            </a:pPr>
            <a:r>
              <a:rPr lang="en-US" altLang="zh-CN" sz="1800">
                <a:latin typeface="Wingdings" panose="05000000000000000000"/>
                <a:ea typeface="游明朝"/>
              </a:rPr>
              <a:t>n </a:t>
            </a:r>
            <a:r>
              <a:rPr lang="en-US" altLang="zh-CN" sz="1800">
                <a:latin typeface="Times New Roman" panose="02020603050405020304"/>
                <a:ea typeface="Times New Roman" panose="02020603050405020304"/>
              </a:rPr>
              <a:t>Absolute RSRP accuracy requirement applies to </a:t>
            </a:r>
            <a:r>
              <a:rPr lang="en-US" altLang="zh-CN" sz="1800">
                <a:latin typeface="Times New Roman" panose="02020603050405020304"/>
                <a:ea typeface="游明朝"/>
              </a:rPr>
              <a:t>Top-1 </a:t>
            </a:r>
            <a:r>
              <a:rPr lang="en-US" altLang="zh-CN" sz="1800">
                <a:latin typeface="Times New Roman" panose="02020603050405020304"/>
                <a:ea typeface="Times New Roman" panose="02020603050405020304"/>
              </a:rPr>
              <a:t>of predicted beams</a:t>
            </a:r>
            <a:r>
              <a:rPr lang="en-US" altLang="zh-CN" sz="1800">
                <a:latin typeface="Times New Roman" panose="02020603050405020304"/>
                <a:ea typeface="游明朝"/>
              </a:rPr>
              <a:t> at least</a:t>
            </a:r>
            <a:endParaRPr lang="en-US" altLang="zh-CN" sz="1800">
              <a:latin typeface="Times New Roman" panose="02020603050405020304"/>
              <a:ea typeface="游明朝"/>
            </a:endParaRPr>
          </a:p>
          <a:p>
            <a:pPr marL="533400" indent="-266700" defTabSz="266700" fontAlgn="base" hangingPunct="0">
              <a:spcAft>
                <a:spcPts val="600"/>
              </a:spcAft>
            </a:pPr>
            <a:r>
              <a:rPr lang="en-US" altLang="zh-CN" sz="1800">
                <a:latin typeface="Wingdings" panose="05000000000000000000"/>
                <a:ea typeface="游明朝"/>
              </a:rPr>
              <a:t>n </a:t>
            </a:r>
            <a:r>
              <a:rPr lang="en-US" altLang="zh-CN" sz="1800">
                <a:latin typeface="Times New Roman" panose="02020603050405020304"/>
                <a:ea typeface="Times New Roman" panose="02020603050405020304"/>
              </a:rPr>
              <a:t>F</a:t>
            </a:r>
            <a:r>
              <a:rPr lang="en-US" altLang="zh-CN" sz="1800">
                <a:latin typeface="Times New Roman" panose="02020603050405020304"/>
                <a:ea typeface="游明朝"/>
              </a:rPr>
              <a:t>FS whether to apply to other beams</a:t>
            </a:r>
            <a:endParaRPr lang="en-US" altLang="zh-CN" sz="1800">
              <a:latin typeface="Times New Roman" panose="02020603050405020304"/>
              <a:ea typeface="游明朝"/>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144270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ea typeface="微软雅黑" panose="020B0503020204020204" pitchFamily="34" charset="-122"/>
                <a:cs typeface="Arial" panose="020B0604020202020204" pitchFamily="34" charset="0"/>
                <a:sym typeface="+mn-ea"/>
              </a:rPr>
              <a:t>RAN4: RRM core requirement and testing framework for beam management</a:t>
            </a:r>
            <a:endParaRPr lang="en-US" altLang="zh-CN" sz="22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187960" y="1059815"/>
            <a:ext cx="11807190" cy="5638800"/>
          </a:xfrm>
          <a:prstGeom prst="rect">
            <a:avLst/>
          </a:prstGeom>
        </p:spPr>
        <p:txBody>
          <a:bodyPr wrap="square">
            <a:spAutoFit/>
          </a:bodyPr>
          <a:p>
            <a:pPr defTabSz="266700">
              <a:spcAft>
                <a:spcPts val="900"/>
              </a:spcAft>
            </a:pPr>
            <a:r>
              <a:rPr lang="en-US" altLang="zh-CN" sz="1800" b="1" u="sng">
                <a:latin typeface="Times New Roman" panose="02020603050405020304"/>
                <a:ea typeface="宋体" panose="02010600030101010101" pitchFamily="2" charset="-122"/>
              </a:rPr>
              <a:t>Issue 2-</a:t>
            </a:r>
            <a:r>
              <a:rPr lang="en-US" altLang="zh-CN" sz="1800" b="1" u="sng">
                <a:latin typeface="Times New Roman" panose="02020603050405020304"/>
                <a:ea typeface="Times New Roman" panose="02020603050405020304"/>
              </a:rPr>
              <a:t>3</a:t>
            </a:r>
            <a:r>
              <a:rPr lang="en-US" altLang="zh-CN" sz="1800" b="1" u="sng">
                <a:latin typeface="Times New Roman" panose="02020603050405020304"/>
                <a:ea typeface="宋体" panose="02010600030101010101" pitchFamily="2" charset="-122"/>
              </a:rPr>
              <a:t>: </a:t>
            </a:r>
            <a:r>
              <a:rPr lang="en-US" altLang="zh-CN" sz="1800" b="1" u="sng">
                <a:latin typeface="Times New Roman" panose="02020603050405020304"/>
                <a:ea typeface="Times New Roman" panose="02020603050405020304"/>
              </a:rPr>
              <a:t>Relative RSRP accuracy[3]</a:t>
            </a:r>
            <a:r>
              <a:rPr lang="en-US" altLang="zh-CN" sz="1800" b="1" u="sng">
                <a:latin typeface="Times New Roman" panose="02020603050405020304"/>
                <a:ea typeface="宋体" panose="02010600030101010101" pitchFamily="2" charset="-122"/>
              </a:rPr>
              <a:t> </a:t>
            </a:r>
            <a:endParaRPr lang="en-US" altLang="zh-CN" sz="1800" b="1" u="sng">
              <a:latin typeface="Times New Roman" panose="02020603050405020304"/>
              <a:ea typeface="宋体" panose="02010600030101010101" pitchFamily="2" charset="-122"/>
            </a:endParaRPr>
          </a:p>
          <a:p>
            <a:pPr defTabSz="266700">
              <a:spcAft>
                <a:spcPts val="600"/>
              </a:spcAft>
            </a:pPr>
            <a:r>
              <a:rPr lang="en-US" altLang="zh-CN" sz="1800" b="1">
                <a:latin typeface="Times New Roman" panose="02020603050405020304"/>
                <a:ea typeface="Times New Roman" panose="02020603050405020304"/>
              </a:rPr>
              <a:t>A</a:t>
            </a:r>
            <a:r>
              <a:rPr lang="en-US" altLang="zh-CN" sz="1800" b="1">
                <a:latin typeface="Times New Roman" panose="02020603050405020304"/>
                <a:ea typeface="宋体" panose="02010600030101010101" pitchFamily="2" charset="-122"/>
              </a:rPr>
              <a:t>greement:</a:t>
            </a:r>
            <a:endParaRPr lang="en-US" altLang="zh-CN" sz="1800" b="1">
              <a:latin typeface="Times New Roman" panose="02020603050405020304"/>
              <a:ea typeface="宋体" panose="02010600030101010101" pitchFamily="2" charset="-122"/>
            </a:endParaRPr>
          </a:p>
          <a:p>
            <a:pPr marL="270510" indent="-279400" defTabSz="266700" fontAlgn="base" hangingPunct="0">
              <a:spcAft>
                <a:spcPts val="600"/>
              </a:spcAft>
            </a:pPr>
            <a:r>
              <a:rPr lang="en-US" altLang="zh-CN" sz="1800">
                <a:latin typeface="Wingdings" panose="05000000000000000000"/>
                <a:ea typeface="宋体" panose="02010600030101010101" pitchFamily="2" charset="-122"/>
              </a:rPr>
              <a:t>n </a:t>
            </a:r>
            <a:r>
              <a:rPr lang="en-US" altLang="zh-CN" sz="1800">
                <a:latin typeface="Times New Roman" panose="02020603050405020304"/>
                <a:ea typeface="宋体" panose="02010600030101010101" pitchFamily="2" charset="-122"/>
              </a:rPr>
              <a:t>RAN4 to use the follow as baseline for further discussions, if the relative RSRP accuracy requirement is defined</a:t>
            </a:r>
            <a:endParaRPr lang="en-US" altLang="zh-CN" sz="1800">
              <a:latin typeface="Times New Roman" panose="02020603050405020304"/>
              <a:ea typeface="宋体" panose="02010600030101010101" pitchFamily="2" charset="-122"/>
            </a:endParaRPr>
          </a:p>
          <a:p>
            <a:pPr marL="540385" indent="-279400" defTabSz="266700" fontAlgn="base" hangingPunct="0">
              <a:spcAft>
                <a:spcPts val="600"/>
              </a:spcAft>
            </a:pPr>
            <a:r>
              <a:rPr lang="en-US" altLang="zh-CN" sz="1800">
                <a:latin typeface="Wingdings" panose="05000000000000000000"/>
                <a:ea typeface="游明朝"/>
              </a:rPr>
              <a:t>Ø </a:t>
            </a:r>
            <a:r>
              <a:rPr lang="en-US" altLang="zh-CN" sz="1800">
                <a:latin typeface="Times New Roman" panose="02020603050405020304"/>
                <a:ea typeface="游明朝"/>
              </a:rPr>
              <a:t>Relative RSRP accuracy for reported beams during inference reporting = (predicted L1-RSRP of beam index i - reported L1-RSRP of beam index n) -  (ground truth of L1-RSRP of beam index i - ground truth of L1-RSRP of beam index n), [where the beam index n owns the largest reported value].</a:t>
            </a:r>
            <a:endParaRPr lang="en-US" altLang="zh-CN" sz="1800">
              <a:latin typeface="Times New Roman" panose="02020603050405020304"/>
              <a:ea typeface="游明朝"/>
            </a:endParaRPr>
          </a:p>
          <a:p>
            <a:pPr marL="810260" indent="-279400" defTabSz="266700" fontAlgn="base" hangingPunct="0">
              <a:spcAft>
                <a:spcPts val="600"/>
              </a:spcAft>
            </a:pPr>
            <a:r>
              <a:rPr lang="en-US" altLang="zh-CN" sz="1800">
                <a:latin typeface="Wingdings" panose="05000000000000000000"/>
                <a:ea typeface="游明朝"/>
              </a:rPr>
              <a:t>² </a:t>
            </a:r>
            <a:r>
              <a:rPr lang="en-US" altLang="zh-CN" sz="1800">
                <a:latin typeface="Times New Roman" panose="02020603050405020304"/>
                <a:ea typeface="Times New Roman" panose="02020603050405020304"/>
              </a:rPr>
              <a:t>R</a:t>
            </a:r>
            <a:r>
              <a:rPr lang="en-US" altLang="zh-CN" sz="1800">
                <a:latin typeface="Times New Roman" panose="02020603050405020304"/>
                <a:ea typeface="游明朝"/>
              </a:rPr>
              <a:t>eported L1-RSRP can be predicted, </a:t>
            </a:r>
            <a:endParaRPr lang="en-US" altLang="zh-CN" sz="1800">
              <a:latin typeface="Times New Roman" panose="02020603050405020304"/>
              <a:ea typeface="游明朝"/>
            </a:endParaRPr>
          </a:p>
          <a:p>
            <a:pPr marL="810260" indent="-279400" defTabSz="266700" fontAlgn="base" hangingPunct="0">
              <a:spcAft>
                <a:spcPts val="600"/>
              </a:spcAft>
            </a:pPr>
            <a:r>
              <a:rPr lang="en-US" altLang="zh-CN" sz="1800">
                <a:latin typeface="Wingdings" panose="05000000000000000000"/>
                <a:ea typeface="游明朝"/>
              </a:rPr>
              <a:t>² </a:t>
            </a:r>
            <a:r>
              <a:rPr lang="en-US" altLang="zh-CN" sz="1800">
                <a:latin typeface="Times New Roman" panose="02020603050405020304"/>
                <a:ea typeface="游明朝"/>
              </a:rPr>
              <a:t>FFS whether reported L1-RSRP can be measured RSRP</a:t>
            </a:r>
            <a:endParaRPr lang="en-US" altLang="zh-CN" sz="1800">
              <a:latin typeface="Times New Roman" panose="02020603050405020304"/>
              <a:ea typeface="游明朝"/>
            </a:endParaRPr>
          </a:p>
          <a:p>
            <a:pPr marL="540385" indent="-279400" defTabSz="266700" fontAlgn="base" hangingPunct="0">
              <a:spcAft>
                <a:spcPts val="600"/>
              </a:spcAft>
            </a:pPr>
            <a:r>
              <a:rPr lang="en-US" altLang="zh-CN" sz="1800">
                <a:latin typeface="Wingdings" panose="05000000000000000000"/>
                <a:ea typeface="游明朝"/>
              </a:rPr>
              <a:t>Ø </a:t>
            </a:r>
            <a:r>
              <a:rPr lang="en-US" altLang="zh-CN" sz="1800">
                <a:latin typeface="Times New Roman" panose="02020603050405020304"/>
                <a:ea typeface="Times New Roman" panose="02020603050405020304"/>
              </a:rPr>
              <a:t>R</a:t>
            </a:r>
            <a:r>
              <a:rPr lang="en-US" altLang="zh-CN" sz="1800">
                <a:latin typeface="Times New Roman" panose="02020603050405020304"/>
                <a:ea typeface="游明朝"/>
              </a:rPr>
              <a:t>elative RSRP accuracy requirements apply for Case 1, and FFS on whether it can apply for Case 2</a:t>
            </a:r>
            <a:endParaRPr lang="en-US" altLang="zh-CN" sz="1800">
              <a:latin typeface="Times New Roman" panose="02020603050405020304"/>
              <a:ea typeface="游明朝"/>
            </a:endParaRPr>
          </a:p>
          <a:p>
            <a:pPr defTabSz="266700">
              <a:spcAft>
                <a:spcPts val="900"/>
              </a:spcAft>
            </a:pPr>
            <a:endParaRPr lang="en-US" altLang="zh-CN" sz="1800" b="1" u="sng">
              <a:latin typeface="Times New Roman" panose="02020603050405020304"/>
              <a:ea typeface="游明朝"/>
            </a:endParaRPr>
          </a:p>
          <a:p>
            <a:pPr defTabSz="266700">
              <a:spcAft>
                <a:spcPts val="900"/>
              </a:spcAft>
            </a:pPr>
            <a:r>
              <a:rPr lang="en-US" altLang="zh-CN" sz="1800" b="1" u="sng">
                <a:latin typeface="Times New Roman" panose="02020603050405020304"/>
                <a:ea typeface="宋体" panose="02010600030101010101" pitchFamily="2" charset="-122"/>
              </a:rPr>
              <a:t>Issue 2-</a:t>
            </a:r>
            <a:r>
              <a:rPr lang="en-US" altLang="zh-CN" sz="1800" b="1" u="sng">
                <a:latin typeface="Times New Roman" panose="02020603050405020304"/>
                <a:ea typeface="Times New Roman" panose="02020603050405020304"/>
              </a:rPr>
              <a:t>4</a:t>
            </a:r>
            <a:r>
              <a:rPr lang="en-US" altLang="zh-CN" sz="1800" b="1" u="sng">
                <a:latin typeface="Times New Roman" panose="02020603050405020304"/>
                <a:ea typeface="宋体" panose="02010600030101010101" pitchFamily="2" charset="-122"/>
              </a:rPr>
              <a:t>: </a:t>
            </a:r>
            <a:r>
              <a:rPr lang="en-US" altLang="zh-CN" sz="1800" b="1" u="sng">
                <a:latin typeface="Times New Roman" panose="02020603050405020304"/>
                <a:ea typeface="Times New Roman" panose="02020603050405020304"/>
              </a:rPr>
              <a:t>Measurement period for inference[3]</a:t>
            </a:r>
            <a:endParaRPr lang="en-US" altLang="zh-CN" sz="1800" b="1" u="sng">
              <a:latin typeface="Times New Roman" panose="02020603050405020304"/>
              <a:ea typeface="Times New Roman" panose="02020603050405020304"/>
            </a:endParaRPr>
          </a:p>
          <a:p>
            <a:pPr defTabSz="266700">
              <a:spcAft>
                <a:spcPts val="600"/>
              </a:spcAft>
            </a:pPr>
            <a:r>
              <a:rPr lang="en-US" altLang="zh-CN" sz="1800">
                <a:latin typeface="Times New Roman" panose="02020603050405020304"/>
                <a:ea typeface="Times New Roman" panose="02020603050405020304"/>
              </a:rPr>
              <a:t>A</a:t>
            </a:r>
            <a:r>
              <a:rPr lang="en-US" altLang="zh-CN" sz="1800">
                <a:latin typeface="Times New Roman" panose="02020603050405020304"/>
                <a:ea typeface="游明朝"/>
              </a:rPr>
              <a:t>greement: </a:t>
            </a:r>
            <a:endParaRPr lang="en-US" altLang="zh-CN" sz="1800">
              <a:latin typeface="Times New Roman" panose="02020603050405020304"/>
              <a:ea typeface="游明朝"/>
            </a:endParaRPr>
          </a:p>
          <a:p>
            <a:pPr marL="270510" indent="-279400" defTabSz="266700" fontAlgn="base" hangingPunct="0">
              <a:spcAft>
                <a:spcPts val="600"/>
              </a:spcAft>
            </a:pPr>
            <a:r>
              <a:rPr lang="en-US" altLang="zh-CN" sz="1800">
                <a:latin typeface="Wingdings" panose="05000000000000000000"/>
                <a:ea typeface="游明朝"/>
              </a:rPr>
              <a:t>n </a:t>
            </a:r>
            <a:r>
              <a:rPr lang="en-US" altLang="zh-CN" sz="1800">
                <a:latin typeface="Times New Roman" panose="02020603050405020304"/>
                <a:ea typeface="Times New Roman" panose="02020603050405020304"/>
              </a:rPr>
              <a:t>F</a:t>
            </a:r>
            <a:r>
              <a:rPr lang="en-US" altLang="zh-CN" sz="1800">
                <a:latin typeface="Times New Roman" panose="02020603050405020304"/>
                <a:ea typeface="游明朝"/>
              </a:rPr>
              <a:t>or measurement delay component of the prediction delay:</a:t>
            </a:r>
            <a:endParaRPr lang="en-US" altLang="zh-CN" sz="1800">
              <a:latin typeface="Times New Roman" panose="02020603050405020304"/>
              <a:ea typeface="游明朝"/>
            </a:endParaRPr>
          </a:p>
          <a:p>
            <a:pPr marL="540385" indent="-279400" defTabSz="266700" fontAlgn="base" hangingPunct="0">
              <a:spcAft>
                <a:spcPts val="600"/>
              </a:spcAft>
            </a:pPr>
            <a:r>
              <a:rPr lang="en-US" altLang="zh-CN" sz="1800">
                <a:latin typeface="Wingdings" panose="05000000000000000000"/>
                <a:ea typeface="游明朝"/>
              </a:rPr>
              <a:t>Ø </a:t>
            </a:r>
            <a:r>
              <a:rPr lang="en-US" altLang="zh-CN" sz="1800">
                <a:latin typeface="Times New Roman" panose="02020603050405020304"/>
                <a:ea typeface="Times New Roman" panose="02020603050405020304"/>
              </a:rPr>
              <a:t>Use </a:t>
            </a:r>
            <a:r>
              <a:rPr lang="en-US" altLang="zh-CN" sz="1800">
                <a:latin typeface="Times New Roman" panose="02020603050405020304"/>
                <a:ea typeface="游明朝"/>
              </a:rPr>
              <a:t>“</a:t>
            </a:r>
            <a:r>
              <a:rPr lang="en-US" altLang="zh-CN" sz="1800">
                <a:latin typeface="Times New Roman" panose="02020603050405020304"/>
                <a:ea typeface="Times New Roman" panose="02020603050405020304"/>
              </a:rPr>
              <a:t>legacy</a:t>
            </a:r>
            <a:r>
              <a:rPr lang="en-US" altLang="zh-CN" sz="1800">
                <a:latin typeface="Times New Roman" panose="02020603050405020304"/>
                <a:ea typeface="游明朝"/>
              </a:rPr>
              <a:t>” </a:t>
            </a:r>
            <a:r>
              <a:rPr lang="en-US" altLang="zh-CN" sz="1800">
                <a:latin typeface="Times New Roman" panose="02020603050405020304"/>
                <a:ea typeface="Times New Roman" panose="02020603050405020304"/>
              </a:rPr>
              <a:t>L1-RSRP measurement</a:t>
            </a:r>
            <a:r>
              <a:rPr lang="en-US" altLang="zh-CN" sz="1800">
                <a:latin typeface="Times New Roman" panose="02020603050405020304"/>
                <a:ea typeface="游明朝"/>
              </a:rPr>
              <a:t> as the baseline for Case 1</a:t>
            </a:r>
            <a:endParaRPr lang="en-US" altLang="zh-CN" sz="1800">
              <a:latin typeface="Times New Roman" panose="02020603050405020304"/>
              <a:ea typeface="游明朝"/>
            </a:endParaRPr>
          </a:p>
          <a:p>
            <a:pPr marL="810260" indent="-279400" defTabSz="266700" fontAlgn="base" hangingPunct="0">
              <a:spcAft>
                <a:spcPts val="600"/>
              </a:spcAft>
            </a:pPr>
            <a:r>
              <a:rPr lang="en-US" altLang="zh-CN" sz="1800">
                <a:latin typeface="Wingdings" panose="05000000000000000000"/>
                <a:ea typeface="游明朝"/>
              </a:rPr>
              <a:t>² </a:t>
            </a:r>
            <a:r>
              <a:rPr lang="en-US" altLang="zh-CN" sz="1800">
                <a:latin typeface="Times New Roman" panose="02020603050405020304"/>
                <a:ea typeface="Times New Roman" panose="02020603050405020304"/>
              </a:rPr>
              <a:t>FFS whether same values for M,N,P should be reused</a:t>
            </a:r>
            <a:endParaRPr lang="en-US" altLang="zh-CN" sz="1800">
              <a:latin typeface="Times New Roman" panose="02020603050405020304"/>
              <a:ea typeface="Times New Roman" panose="02020603050405020304"/>
            </a:endParaRPr>
          </a:p>
          <a:p>
            <a:pPr marL="546735" indent="-285750" algn="l" defTabSz="266700" fontAlgn="base" hangingPunct="0">
              <a:spcAft>
                <a:spcPts val="600"/>
              </a:spcAft>
              <a:buClrTx/>
              <a:buSzTx/>
              <a:buFont typeface="Wingdings" panose="05000000000000000000" charset="0"/>
              <a:buChar char="Ø"/>
            </a:pPr>
            <a:r>
              <a:rPr lang="en-US" altLang="zh-CN" sz="1800">
                <a:latin typeface="Times New Roman" panose="02020603050405020304"/>
                <a:ea typeface="Times New Roman" panose="02020603050405020304"/>
                <a:sym typeface="+mn-ea"/>
              </a:rPr>
              <a:t>FFS for case 2</a:t>
            </a:r>
            <a:endParaRPr lang="en-US" altLang="zh-CN" sz="1800">
              <a:latin typeface="Times New Roman" panose="02020603050405020304"/>
              <a:ea typeface="游明朝"/>
            </a:endParaRPr>
          </a:p>
        </p:txBody>
      </p:sp>
      <p:sp>
        <p:nvSpPr>
          <p:cNvPr id="4" name="文本框 3"/>
          <p:cNvSpPr txBox="1"/>
          <p:nvPr/>
        </p:nvSpPr>
        <p:spPr>
          <a:xfrm>
            <a:off x="6960235" y="4364990"/>
            <a:ext cx="5080000" cy="2106930"/>
          </a:xfrm>
          <a:prstGeom prst="rect">
            <a:avLst/>
          </a:prstGeom>
          <a:ln>
            <a:gradFill>
              <a:gsLst>
                <a:gs pos="0">
                  <a:srgbClr val="14CD68"/>
                </a:gs>
                <a:gs pos="100000">
                  <a:srgbClr val="035C7D"/>
                </a:gs>
              </a:gsLst>
            </a:gradFill>
          </a:ln>
        </p:spPr>
        <p:txBody>
          <a:bodyPr wrap="square">
            <a:spAutoFit/>
          </a:bodyPr>
          <a:p>
            <a:pPr lvl="0" algn="l" defTabSz="266700">
              <a:spcBef>
                <a:spcPts val="0"/>
              </a:spcBef>
              <a:spcAft>
                <a:spcPts val="300"/>
              </a:spcAft>
              <a:buClrTx/>
              <a:buSzTx/>
              <a:buFontTx/>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rPr>
              <a:t>Beam management use case</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endParaRPr>
          </a:p>
          <a:p>
            <a:pPr marL="285750" lvl="0" indent="-285750" algn="l" defTabSz="266700">
              <a:spcBef>
                <a:spcPts val="0"/>
              </a:spcBef>
              <a:spcAft>
                <a:spcPts val="300"/>
              </a:spcAft>
              <a:buClrTx/>
              <a:buSzTx/>
              <a:buFont typeface="Wingdings" panose="05000000000000000000" charset="0"/>
              <a:buChar char="ü"/>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rPr>
              <a:t>BM-Case1: Spatial-domain Downlink beam prediction for Set A of beams based on measurement results of Set B of beams</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endParaRPr>
          </a:p>
          <a:p>
            <a:pPr marL="285750" lvl="0" indent="-285750" algn="l" defTabSz="266700">
              <a:spcBef>
                <a:spcPts val="0"/>
              </a:spcBef>
              <a:spcAft>
                <a:spcPts val="300"/>
              </a:spcAft>
              <a:buClrTx/>
              <a:buSzTx/>
              <a:buFont typeface="Wingdings" panose="05000000000000000000" charset="0"/>
              <a:buChar char="ü"/>
            </a:pPr>
            <a:r>
              <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rPr>
              <a:t>BM-Case2: Temporal Downlink beam prediction for Set A of beams based on the historic measurement results of Set B of beams</a:t>
            </a:r>
            <a:endParaRPr lang="en-US" altLang="zh-CN" sz="1800" b="1">
              <a:gradFill>
                <a:gsLst>
                  <a:gs pos="0">
                    <a:srgbClr val="14CD68"/>
                  </a:gs>
                  <a:gs pos="100000">
                    <a:srgbClr val="035C7D"/>
                  </a:gs>
                </a:gsLst>
                <a:lin scaled="0"/>
              </a:gradFill>
              <a:latin typeface="Times New Roman" panose="02020603050405020304"/>
              <a:ea typeface="Times New Roman" panose="02020603050405020304"/>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RAN4: Requirements for positioning</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文本框 2"/>
          <p:cNvSpPr txBox="1"/>
          <p:nvPr/>
        </p:nvSpPr>
        <p:spPr>
          <a:xfrm>
            <a:off x="483235" y="911225"/>
            <a:ext cx="6834505" cy="1153160"/>
          </a:xfrm>
          <a:prstGeom prst="rect">
            <a:avLst/>
          </a:prstGeom>
        </p:spPr>
        <p:txBody>
          <a:bodyPr wrap="square">
            <a:spAutoFit/>
          </a:bodyPr>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3</a:t>
            </a:r>
            <a:r>
              <a:rPr lang="en-US" altLang="zh-CN" sz="1800" b="1" u="sng">
                <a:latin typeface="Times New Roman" panose="02020603050405020304"/>
                <a:ea typeface="宋体" panose="02010600030101010101" pitchFamily="2" charset="-122"/>
              </a:rPr>
              <a:t>-4: </a:t>
            </a:r>
            <a:r>
              <a:rPr lang="en-US" altLang="zh-CN" sz="1800" b="1" u="sng">
                <a:latin typeface="Times New Roman" panose="02020603050405020304"/>
                <a:ea typeface="Times New Roman" panose="02020603050405020304"/>
              </a:rPr>
              <a:t>Report mapping for UL SRS-RSRP[1]</a:t>
            </a:r>
            <a:endParaRPr lang="en-US" altLang="zh-CN" sz="1800" b="1" u="sng">
              <a:latin typeface="Times New Roman" panose="02020603050405020304"/>
              <a:ea typeface="Times New Roman" panose="02020603050405020304"/>
            </a:endParaRPr>
          </a:p>
          <a:p>
            <a:pPr defTabSz="266700">
              <a:spcAft>
                <a:spcPts val="900"/>
              </a:spcAft>
            </a:pPr>
            <a:r>
              <a:rPr lang="en-US" altLang="zh-CN" sz="1800" b="1">
                <a:latin typeface="Times New Roman" panose="02020603050405020304"/>
                <a:ea typeface="Times New Roman" panose="02020603050405020304"/>
              </a:rPr>
              <a:t>A</a:t>
            </a:r>
            <a:r>
              <a:rPr lang="en-US" altLang="zh-CN" sz="1800" b="1">
                <a:latin typeface="Times New Roman" panose="02020603050405020304"/>
                <a:ea typeface="宋体" panose="02010600030101010101" pitchFamily="2" charset="-122"/>
              </a:rPr>
              <a:t>greement: </a:t>
            </a:r>
            <a:endParaRPr lang="en-US" altLang="zh-CN" sz="1800" b="1">
              <a:latin typeface="Times New Roman" panose="02020603050405020304"/>
              <a:ea typeface="宋体" panose="02010600030101010101" pitchFamily="2" charset="-122"/>
            </a:endParaRPr>
          </a:p>
          <a:p>
            <a:pPr defTabSz="266700">
              <a:spcAft>
                <a:spcPts val="900"/>
              </a:spcAft>
            </a:pPr>
            <a:r>
              <a:rPr lang="en-US" altLang="zh-CN" sz="1800">
                <a:latin typeface="Times New Roman" panose="02020603050405020304"/>
                <a:ea typeface="Times New Roman" panose="02020603050405020304"/>
              </a:rPr>
              <a:t>Reuse the report mapping for UL SRS-RS</a:t>
            </a:r>
            <a:r>
              <a:rPr lang="en-US" altLang="zh-CN" sz="1800">
                <a:latin typeface="Times New Roman" panose="02020603050405020304"/>
                <a:ea typeface="Yu Mincho"/>
              </a:rPr>
              <a:t>R</a:t>
            </a:r>
            <a:r>
              <a:rPr lang="en-US" altLang="zh-CN" sz="1800">
                <a:latin typeface="Times New Roman" panose="02020603050405020304"/>
                <a:ea typeface="Times New Roman" panose="02020603050405020304"/>
              </a:rPr>
              <a:t>P to Case 3a. </a:t>
            </a:r>
            <a:endParaRPr lang="en-US" altLang="zh-CN" sz="1800">
              <a:latin typeface="Times New Roman" panose="02020603050405020304"/>
              <a:ea typeface="Times New Roman" panose="02020603050405020304"/>
            </a:endParaRPr>
          </a:p>
        </p:txBody>
      </p:sp>
      <p:pic>
        <p:nvPicPr>
          <p:cNvPr id="7" name="图片 6"/>
          <p:cNvPicPr>
            <a:picLocks noChangeAspect="1"/>
          </p:cNvPicPr>
          <p:nvPr/>
        </p:nvPicPr>
        <p:blipFill>
          <a:blip r:embed="rId1"/>
          <a:stretch>
            <a:fillRect/>
          </a:stretch>
        </p:blipFill>
        <p:spPr>
          <a:xfrm>
            <a:off x="1918335" y="2133600"/>
            <a:ext cx="8079740" cy="2552700"/>
          </a:xfrm>
          <a:prstGeom prst="rect">
            <a:avLst/>
          </a:prstGeom>
        </p:spPr>
      </p:pic>
      <p:sp>
        <p:nvSpPr>
          <p:cNvPr id="4" name="文本框 3"/>
          <p:cNvSpPr txBox="1"/>
          <p:nvPr/>
        </p:nvSpPr>
        <p:spPr>
          <a:xfrm>
            <a:off x="191135" y="4763135"/>
            <a:ext cx="11947525" cy="1822450"/>
          </a:xfrm>
          <a:prstGeom prst="rect">
            <a:avLst/>
          </a:prstGeom>
          <a:ln>
            <a:gradFill>
              <a:gsLst>
                <a:gs pos="0">
                  <a:srgbClr val="14CD68"/>
                </a:gs>
                <a:gs pos="100000">
                  <a:srgbClr val="035C7D"/>
                </a:gs>
              </a:gsLst>
            </a:gradFill>
          </a:ln>
        </p:spPr>
        <p:txBody>
          <a:bodyPr wrap="square">
            <a:spAutoFit/>
          </a:bodyPr>
          <a:p>
            <a:pPr marL="914400" indent="266700" algn="just" defTabSz="266700">
              <a:spcBef>
                <a:spcPts val="1200"/>
              </a:spcBef>
              <a:spcAft>
                <a:spcPts val="300"/>
              </a:spcAft>
            </a:pPr>
            <a:r>
              <a:rPr lang="en-US" altLang="zh-CN" sz="2000" b="1">
                <a:gradFill>
                  <a:gsLst>
                    <a:gs pos="0">
                      <a:srgbClr val="14CD68"/>
                    </a:gs>
                    <a:gs pos="100000">
                      <a:srgbClr val="035C7D"/>
                    </a:gs>
                  </a:gsLst>
                  <a:lin scaled="0"/>
                </a:gradFill>
                <a:latin typeface="Times New Roman" panose="02020603050405020304"/>
                <a:ea typeface="Times New Roman" panose="02020603050405020304"/>
              </a:rPr>
              <a:t>Positioning use case</a:t>
            </a:r>
            <a:endParaRPr lang="en-US" altLang="zh-CN" sz="2000" b="1">
              <a:gradFill>
                <a:gsLst>
                  <a:gs pos="0">
                    <a:srgbClr val="14CD68"/>
                  </a:gs>
                  <a:gs pos="100000">
                    <a:srgbClr val="035C7D"/>
                  </a:gs>
                </a:gsLst>
                <a:lin scaled="0"/>
              </a:gradFill>
              <a:latin typeface="Times New Roman" panose="02020603050405020304"/>
              <a:ea typeface="Times New Roman" panose="02020603050405020304"/>
            </a:endParaRPr>
          </a:p>
          <a:p>
            <a:pPr marL="360680" indent="-180340" defTabSz="266700"/>
            <a:r>
              <a:rPr lang="en-US" altLang="zh-CN" sz="1800">
                <a:gradFill>
                  <a:gsLst>
                    <a:gs pos="0">
                      <a:srgbClr val="14CD68"/>
                    </a:gs>
                    <a:gs pos="100000">
                      <a:srgbClr val="035C7D"/>
                    </a:gs>
                  </a:gsLst>
                  <a:lin scaled="0"/>
                </a:gradFill>
                <a:latin typeface="Times"/>
                <a:ea typeface="Batang"/>
              </a:rPr>
              <a:t>-	Case 1: UE-based positioning with UE-side model, direct AI/ML or AI/ML assisted positioning</a:t>
            </a:r>
            <a:endParaRPr lang="en-US" altLang="zh-CN" sz="1800">
              <a:gradFill>
                <a:gsLst>
                  <a:gs pos="0">
                    <a:srgbClr val="14CD68"/>
                  </a:gs>
                  <a:gs pos="100000">
                    <a:srgbClr val="035C7D"/>
                  </a:gs>
                </a:gsLst>
                <a:lin scaled="0"/>
              </a:gradFill>
              <a:latin typeface="Times"/>
              <a:ea typeface="Batang"/>
            </a:endParaRPr>
          </a:p>
          <a:p>
            <a:pPr marL="360680" indent="-180340" defTabSz="266700"/>
            <a:r>
              <a:rPr lang="en-US" altLang="zh-CN" sz="1800">
                <a:gradFill>
                  <a:gsLst>
                    <a:gs pos="0">
                      <a:srgbClr val="14CD68"/>
                    </a:gs>
                    <a:gs pos="100000">
                      <a:srgbClr val="035C7D"/>
                    </a:gs>
                  </a:gsLst>
                  <a:lin scaled="0"/>
                </a:gradFill>
                <a:latin typeface="Times"/>
                <a:ea typeface="Batang"/>
              </a:rPr>
              <a:t>-	Case 2a: UE-assisted/LMF-based positioning with UE-side model, AI/ML assisted positioning</a:t>
            </a:r>
            <a:endParaRPr lang="en-US" altLang="zh-CN" sz="1800">
              <a:gradFill>
                <a:gsLst>
                  <a:gs pos="0">
                    <a:srgbClr val="14CD68"/>
                  </a:gs>
                  <a:gs pos="100000">
                    <a:srgbClr val="035C7D"/>
                  </a:gs>
                </a:gsLst>
                <a:lin scaled="0"/>
              </a:gradFill>
              <a:latin typeface="Times"/>
              <a:ea typeface="Batang"/>
            </a:endParaRPr>
          </a:p>
          <a:p>
            <a:pPr marL="360680" indent="-180340" defTabSz="266700"/>
            <a:r>
              <a:rPr lang="en-US" altLang="zh-CN" sz="1800">
                <a:gradFill>
                  <a:gsLst>
                    <a:gs pos="0">
                      <a:srgbClr val="14CD68"/>
                    </a:gs>
                    <a:gs pos="100000">
                      <a:srgbClr val="035C7D"/>
                    </a:gs>
                  </a:gsLst>
                  <a:lin scaled="0"/>
                </a:gradFill>
                <a:latin typeface="Times"/>
                <a:ea typeface="Batang"/>
              </a:rPr>
              <a:t>-	Case 2b: UE-assisted/LMF-based positioning with LMF-side model, direct AI/ML positioning</a:t>
            </a:r>
            <a:endParaRPr lang="en-US" altLang="zh-CN" sz="1800">
              <a:gradFill>
                <a:gsLst>
                  <a:gs pos="0">
                    <a:srgbClr val="14CD68"/>
                  </a:gs>
                  <a:gs pos="100000">
                    <a:srgbClr val="035C7D"/>
                  </a:gs>
                </a:gsLst>
                <a:lin scaled="0"/>
              </a:gradFill>
              <a:latin typeface="Times"/>
              <a:ea typeface="Batang"/>
            </a:endParaRPr>
          </a:p>
          <a:p>
            <a:pPr marL="360680" indent="-180340" defTabSz="266700"/>
            <a:r>
              <a:rPr lang="en-US" altLang="zh-CN" sz="1800">
                <a:gradFill>
                  <a:gsLst>
                    <a:gs pos="0">
                      <a:srgbClr val="14CD68"/>
                    </a:gs>
                    <a:gs pos="100000">
                      <a:srgbClr val="035C7D"/>
                    </a:gs>
                  </a:gsLst>
                  <a:lin scaled="0"/>
                </a:gradFill>
                <a:latin typeface="Times"/>
                <a:ea typeface="Batang"/>
              </a:rPr>
              <a:t>-	</a:t>
            </a:r>
            <a:r>
              <a:rPr lang="en-US" altLang="zh-CN" sz="1800" b="1" u="sng">
                <a:gradFill>
                  <a:gsLst>
                    <a:gs pos="0">
                      <a:srgbClr val="14CD68"/>
                    </a:gs>
                    <a:gs pos="100000">
                      <a:srgbClr val="035C7D"/>
                    </a:gs>
                  </a:gsLst>
                  <a:lin scaled="0"/>
                </a:gradFill>
                <a:latin typeface="Times"/>
                <a:ea typeface="Batang"/>
              </a:rPr>
              <a:t>Case 3a: NG-RAN node assisted positioning with gNB-side model, AI/ML assisted positioning</a:t>
            </a:r>
            <a:endParaRPr lang="en-US" altLang="zh-CN" sz="1800" b="1" u="sng">
              <a:gradFill>
                <a:gsLst>
                  <a:gs pos="0">
                    <a:srgbClr val="14CD68"/>
                  </a:gs>
                  <a:gs pos="100000">
                    <a:srgbClr val="035C7D"/>
                  </a:gs>
                </a:gsLst>
                <a:lin scaled="0"/>
              </a:gradFill>
              <a:latin typeface="Times"/>
              <a:ea typeface="Batang"/>
            </a:endParaRPr>
          </a:p>
          <a:p>
            <a:pPr marL="360680" indent="-180340" defTabSz="266700"/>
            <a:r>
              <a:rPr lang="en-US" altLang="zh-CN" sz="1800">
                <a:gradFill>
                  <a:gsLst>
                    <a:gs pos="0">
                      <a:srgbClr val="14CD68"/>
                    </a:gs>
                    <a:gs pos="100000">
                      <a:srgbClr val="035C7D"/>
                    </a:gs>
                  </a:gsLst>
                  <a:lin scaled="0"/>
                </a:gradFill>
                <a:latin typeface="Times"/>
                <a:ea typeface="Batang"/>
                <a:sym typeface="+mn-ea"/>
              </a:rPr>
              <a:t>-	Case 3b: NG-RAN node assisted positioning with LMF-side model, direct AI/ML positioning</a:t>
            </a:r>
            <a:endParaRPr lang="en-US" altLang="zh-CN" sz="1800">
              <a:gradFill>
                <a:gsLst>
                  <a:gs pos="0">
                    <a:srgbClr val="14CD68"/>
                  </a:gs>
                  <a:gs pos="100000">
                    <a:srgbClr val="035C7D"/>
                  </a:gs>
                </a:gsLst>
                <a:lin scaled="0"/>
              </a:gradFill>
              <a:latin typeface="Times"/>
              <a:ea typeface="Batang"/>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1782425" cy="553085"/>
          </a:xfrm>
          <a:prstGeom prst="rect">
            <a:avLst/>
          </a:prstGeom>
          <a:noFill/>
          <a:ln w="9525">
            <a:noFill/>
          </a:ln>
        </p:spPr>
        <p:txBody>
          <a:bodyPr wrap="square">
            <a:spAutoFit/>
          </a:bodyPr>
          <a:p>
            <a:pPr algn="l" eaLnBrk="1" hangingPunct="1">
              <a:lnSpc>
                <a:spcPct val="150000"/>
              </a:lnSpc>
              <a:buClrTx/>
              <a:buSzTx/>
              <a:buFontTx/>
              <a:buNone/>
            </a:pPr>
            <a:r>
              <a:rPr lang="en-US" altLang="zh-CN" sz="2000" b="1" dirty="0">
                <a:solidFill>
                  <a:srgbClr val="0B85CF"/>
                </a:solidFill>
                <a:ea typeface="微软雅黑" panose="020B0503020204020204" pitchFamily="34" charset="-122"/>
                <a:cs typeface="Arial" panose="020B0604020202020204" pitchFamily="34" charset="0"/>
                <a:sym typeface="+mn-ea"/>
              </a:rPr>
              <a:t>RAN4: RRM core requirement and testing framework for Positioning accuracy enhancement</a:t>
            </a:r>
            <a:endParaRPr lang="en-US" altLang="zh-CN" sz="20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640080" y="1214755"/>
            <a:ext cx="11035030" cy="4530725"/>
          </a:xfrm>
          <a:prstGeom prst="rect">
            <a:avLst/>
          </a:prstGeom>
        </p:spPr>
        <p:txBody>
          <a:bodyPr wrap="square">
            <a:spAutoFit/>
          </a:bodyPr>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3</a:t>
            </a:r>
            <a:r>
              <a:rPr lang="en-US" altLang="zh-CN" sz="1800" b="1" u="sng">
                <a:latin typeface="Times New Roman" panose="02020603050405020304"/>
                <a:ea typeface="宋体" panose="02010600030101010101" pitchFamily="2" charset="-122"/>
              </a:rPr>
              <a:t>-2: </a:t>
            </a:r>
            <a:r>
              <a:rPr lang="en-US" altLang="zh-CN" sz="1800" b="1" u="sng">
                <a:latin typeface="Times New Roman" panose="02020603050405020304"/>
                <a:ea typeface="Times New Roman" panose="02020603050405020304"/>
              </a:rPr>
              <a:t>LOS/NLOS indicator[3]</a:t>
            </a:r>
            <a:endParaRPr lang="en-US" altLang="zh-CN" sz="1800" b="1" u="sng">
              <a:latin typeface="Times New Roman" panose="02020603050405020304"/>
              <a:ea typeface="Times New Roman" panose="02020603050405020304"/>
            </a:endParaRPr>
          </a:p>
          <a:p>
            <a:pPr defTabSz="266700">
              <a:spcAft>
                <a:spcPts val="900"/>
              </a:spcAft>
            </a:pPr>
            <a:r>
              <a:rPr lang="en-US" altLang="zh-CN" sz="1800">
                <a:latin typeface="Times New Roman" panose="02020603050405020304"/>
                <a:ea typeface="Times New Roman" panose="02020603050405020304"/>
              </a:rPr>
              <a:t>Agreement:</a:t>
            </a:r>
            <a:endParaRPr lang="en-US" altLang="zh-CN" sz="1800">
              <a:latin typeface="Times New Roman" panose="02020603050405020304"/>
              <a:ea typeface="Times New Roman" panose="02020603050405020304"/>
            </a:endParaRPr>
          </a:p>
          <a:p>
            <a:pPr defTabSz="266700">
              <a:spcAft>
                <a:spcPts val="900"/>
              </a:spcAft>
            </a:pPr>
            <a:r>
              <a:rPr lang="en-US" altLang="zh-CN" sz="1800">
                <a:latin typeface="Times New Roman" panose="02020603050405020304"/>
                <a:ea typeface="宋体" panose="02010600030101010101" pitchFamily="2" charset="-122"/>
              </a:rPr>
              <a:t>the LOS/NLOS indicator is out of scope of WID. Stop discussions on it.</a:t>
            </a:r>
            <a:endParaRPr lang="en-US" altLang="zh-CN" sz="1800">
              <a:latin typeface="Times New Roman" panose="02020603050405020304"/>
              <a:ea typeface="宋体" panose="02010600030101010101" pitchFamily="2" charset="-122"/>
            </a:endParaRPr>
          </a:p>
          <a:p>
            <a:pPr defTabSz="266700">
              <a:spcAft>
                <a:spcPts val="900"/>
              </a:spcAft>
            </a:pPr>
            <a:r>
              <a:rPr lang="en-US" altLang="zh-CN" sz="1800">
                <a:latin typeface="Times New Roman" panose="02020603050405020304"/>
                <a:ea typeface="游明朝"/>
              </a:rPr>
              <a:t> </a:t>
            </a:r>
            <a:endParaRPr lang="en-US" altLang="zh-CN" sz="1800">
              <a:latin typeface="Times New Roman" panose="02020603050405020304"/>
              <a:ea typeface="游明朝"/>
            </a:endParaRPr>
          </a:p>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3</a:t>
            </a:r>
            <a:r>
              <a:rPr lang="en-US" altLang="zh-CN" sz="1800" b="1" u="sng">
                <a:latin typeface="Times New Roman" panose="02020603050405020304"/>
                <a:ea typeface="宋体" panose="02010600030101010101" pitchFamily="2" charset="-122"/>
              </a:rPr>
              <a:t>-3: </a:t>
            </a:r>
            <a:r>
              <a:rPr lang="en-US" altLang="zh-CN" sz="1800" b="1" u="sng">
                <a:latin typeface="Times New Roman" panose="02020603050405020304"/>
                <a:ea typeface="Times New Roman" panose="02020603050405020304"/>
              </a:rPr>
              <a:t>Rx-Tx time difference for case 3a[3]</a:t>
            </a:r>
            <a:endParaRPr lang="en-US" altLang="zh-CN" sz="1800" b="1" u="sng">
              <a:latin typeface="Times New Roman" panose="02020603050405020304"/>
              <a:ea typeface="Times New Roman" panose="02020603050405020304"/>
            </a:endParaRPr>
          </a:p>
          <a:p>
            <a:pPr defTabSz="266700">
              <a:spcAft>
                <a:spcPts val="600"/>
              </a:spcAft>
            </a:pPr>
            <a:r>
              <a:rPr lang="en-US" altLang="zh-CN" sz="1800">
                <a:latin typeface="Times New Roman" panose="02020603050405020304"/>
                <a:ea typeface="Times New Roman" panose="02020603050405020304"/>
              </a:rPr>
              <a:t>A</a:t>
            </a:r>
            <a:r>
              <a:rPr lang="en-US" altLang="zh-CN" sz="1800">
                <a:latin typeface="Times New Roman" panose="02020603050405020304"/>
                <a:ea typeface="游明朝"/>
              </a:rPr>
              <a:t>greement:</a:t>
            </a:r>
            <a:endParaRPr lang="en-US" altLang="zh-CN" sz="1800">
              <a:latin typeface="Times New Roman" panose="02020603050405020304"/>
              <a:ea typeface="游明朝"/>
            </a:endParaRPr>
          </a:p>
          <a:p>
            <a:pPr marL="270510" indent="-279400" defTabSz="266700" fontAlgn="base" hangingPunct="0">
              <a:spcAft>
                <a:spcPts val="600"/>
              </a:spcAft>
            </a:pPr>
            <a:r>
              <a:rPr lang="en-US" altLang="zh-CN" sz="1800">
                <a:latin typeface="Wingdings" panose="05000000000000000000"/>
                <a:ea typeface="游明朝"/>
              </a:rPr>
              <a:t>n </a:t>
            </a:r>
            <a:r>
              <a:rPr lang="en-US" altLang="zh-CN" sz="1800">
                <a:latin typeface="Times New Roman" panose="02020603050405020304"/>
                <a:ea typeface="Times New Roman" panose="02020603050405020304"/>
              </a:rPr>
              <a:t>Introduce gNB Rx-Tx time difference reporting accuracy requirements</a:t>
            </a:r>
            <a:endParaRPr lang="en-US" altLang="zh-CN" sz="1800">
              <a:latin typeface="Times New Roman" panose="02020603050405020304"/>
              <a:ea typeface="Times New Roman" panose="02020603050405020304"/>
            </a:endParaRPr>
          </a:p>
          <a:p>
            <a:pPr marL="540385" indent="-228600" defTabSz="266700">
              <a:spcAft>
                <a:spcPts val="600"/>
              </a:spcAft>
            </a:pPr>
            <a:r>
              <a:rPr lang="en-US" altLang="zh-CN" sz="1800">
                <a:latin typeface="Arial" panose="020B0604020202020204"/>
                <a:ea typeface="Times New Roman" panose="02020603050405020304"/>
              </a:rPr>
              <a:t>- </a:t>
            </a:r>
            <a:r>
              <a:rPr lang="en-US" altLang="zh-CN" sz="1800">
                <a:latin typeface="Times New Roman" panose="02020603050405020304"/>
                <a:ea typeface="游明朝"/>
              </a:rPr>
              <a:t>Reuse </a:t>
            </a:r>
            <a:r>
              <a:rPr lang="en-US" altLang="zh-CN" sz="1800">
                <a:latin typeface="Times New Roman" panose="02020603050405020304"/>
                <a:ea typeface="Times New Roman" panose="02020603050405020304"/>
              </a:rPr>
              <a:t>legacy accuracy requirements</a:t>
            </a:r>
            <a:endParaRPr lang="en-US" altLang="zh-CN" sz="1800">
              <a:latin typeface="Times New Roman" panose="02020603050405020304"/>
              <a:ea typeface="Times New Roman" panose="02020603050405020304"/>
            </a:endParaRPr>
          </a:p>
          <a:p>
            <a:pPr defTabSz="266700">
              <a:spcAft>
                <a:spcPts val="900"/>
              </a:spcAft>
            </a:pPr>
            <a:r>
              <a:rPr lang="en-US" altLang="zh-CN" sz="1800">
                <a:latin typeface="Times New Roman" panose="02020603050405020304"/>
                <a:ea typeface="游明朝"/>
              </a:rPr>
              <a:t> </a:t>
            </a:r>
            <a:endParaRPr lang="en-US" altLang="zh-CN" sz="1800">
              <a:latin typeface="Times New Roman" panose="02020603050405020304"/>
              <a:ea typeface="游明朝"/>
            </a:endParaRPr>
          </a:p>
          <a:p>
            <a:pPr defTabSz="266700">
              <a:spcAft>
                <a:spcPts val="900"/>
              </a:spcAft>
            </a:pPr>
            <a:r>
              <a:rPr lang="en-US" altLang="zh-CN" sz="1800" b="1" u="sng">
                <a:latin typeface="Times New Roman" panose="02020603050405020304"/>
                <a:ea typeface="宋体" panose="02010600030101010101" pitchFamily="2" charset="-122"/>
              </a:rPr>
              <a:t>Issue </a:t>
            </a:r>
            <a:r>
              <a:rPr lang="en-US" altLang="zh-CN" sz="1800" b="1" u="sng">
                <a:latin typeface="Times New Roman" panose="02020603050405020304"/>
                <a:ea typeface="Times New Roman" panose="02020603050405020304"/>
              </a:rPr>
              <a:t>3</a:t>
            </a:r>
            <a:r>
              <a:rPr lang="en-US" altLang="zh-CN" sz="1800" b="1" u="sng">
                <a:latin typeface="Times New Roman" panose="02020603050405020304"/>
                <a:ea typeface="宋体" panose="02010600030101010101" pitchFamily="2" charset="-122"/>
              </a:rPr>
              <a:t>-4: </a:t>
            </a:r>
            <a:r>
              <a:rPr lang="en-US" altLang="zh-CN" sz="1800" b="1" u="sng">
                <a:latin typeface="Times New Roman" panose="02020603050405020304"/>
                <a:ea typeface="Times New Roman" panose="02020603050405020304"/>
              </a:rPr>
              <a:t>Report mapping for gNB Rx-Tx time difference[3]</a:t>
            </a:r>
            <a:endParaRPr lang="en-US" altLang="zh-CN" sz="1800" b="1" u="sng">
              <a:latin typeface="Times New Roman" panose="02020603050405020304"/>
              <a:ea typeface="Times New Roman" panose="02020603050405020304"/>
            </a:endParaRPr>
          </a:p>
          <a:p>
            <a:pPr defTabSz="266700">
              <a:spcAft>
                <a:spcPts val="600"/>
              </a:spcAft>
            </a:pPr>
            <a:r>
              <a:rPr lang="en-US" altLang="zh-CN" sz="1800">
                <a:latin typeface="Times New Roman" panose="02020603050405020304"/>
                <a:ea typeface="Times New Roman" panose="02020603050405020304"/>
              </a:rPr>
              <a:t>A</a:t>
            </a:r>
            <a:r>
              <a:rPr lang="en-US" altLang="zh-CN" sz="1800">
                <a:latin typeface="Times New Roman" panose="02020603050405020304"/>
                <a:ea typeface="游明朝"/>
              </a:rPr>
              <a:t>greement:</a:t>
            </a:r>
            <a:endParaRPr lang="en-US" altLang="zh-CN" sz="1800">
              <a:latin typeface="Times New Roman" panose="02020603050405020304"/>
              <a:ea typeface="游明朝"/>
            </a:endParaRPr>
          </a:p>
          <a:p>
            <a:pPr defTabSz="266700">
              <a:spcAft>
                <a:spcPts val="900"/>
              </a:spcAft>
            </a:pPr>
            <a:r>
              <a:rPr lang="en-US" altLang="zh-CN" sz="1800">
                <a:latin typeface="Wingdings" panose="05000000000000000000"/>
                <a:ea typeface="游明朝"/>
                <a:sym typeface="+mn-ea"/>
              </a:rPr>
              <a:t>n </a:t>
            </a:r>
            <a:r>
              <a:rPr lang="en-US" altLang="zh-CN" sz="1800">
                <a:latin typeface="Times New Roman" panose="02020603050405020304"/>
                <a:ea typeface="Times New Roman" panose="02020603050405020304"/>
              </a:rPr>
              <a:t>Reuse the existing report mapping for gNB Rx-Tx time difference measurements</a:t>
            </a:r>
            <a:endParaRPr lang="en-US" altLang="zh-CN" sz="1800">
              <a:latin typeface="Times New Roman" panose="02020603050405020304"/>
              <a:ea typeface="Times New Roman" panose="02020603050405020304"/>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18624</Words>
  <Application>WPS 演示</Application>
  <PresentationFormat>宽屏</PresentationFormat>
  <Paragraphs>293</Paragraphs>
  <Slides>24</Slides>
  <Notes>8</Notes>
  <HiddenSlides>0</HiddenSlides>
  <MMClips>0</MMClips>
  <ScaleCrop>false</ScaleCrop>
  <HeadingPairs>
    <vt:vector size="8" baseType="variant">
      <vt:variant>
        <vt:lpstr>已用的字体</vt:lpstr>
      </vt:variant>
      <vt:variant>
        <vt:i4>24</vt:i4>
      </vt:variant>
      <vt:variant>
        <vt:lpstr>主题</vt:lpstr>
      </vt:variant>
      <vt:variant>
        <vt:i4>2</vt:i4>
      </vt:variant>
      <vt:variant>
        <vt:lpstr>嵌入 OLE 服务器</vt:lpstr>
      </vt:variant>
      <vt:variant>
        <vt:i4>1</vt:i4>
      </vt:variant>
      <vt:variant>
        <vt:lpstr>幻灯片标题</vt:lpstr>
      </vt:variant>
      <vt:variant>
        <vt:i4>24</vt:i4>
      </vt:variant>
    </vt:vector>
  </HeadingPairs>
  <TitlesOfParts>
    <vt:vector size="51" baseType="lpstr">
      <vt:lpstr>Arial</vt:lpstr>
      <vt:lpstr>宋体</vt:lpstr>
      <vt:lpstr>Wingdings</vt:lpstr>
      <vt:lpstr>微软雅黑</vt:lpstr>
      <vt:lpstr>Arial</vt:lpstr>
      <vt:lpstr>方正黑体简体</vt:lpstr>
      <vt:lpstr>Ericsson Capital TT</vt:lpstr>
      <vt:lpstr>NumberOnly</vt:lpstr>
      <vt:lpstr>等线</vt:lpstr>
      <vt:lpstr>Times New Roman</vt:lpstr>
      <vt:lpstr>Wingdings</vt:lpstr>
      <vt:lpstr>Yu Mincho</vt:lpstr>
      <vt:lpstr>Segoe Print</vt:lpstr>
      <vt:lpstr>游明朝</vt:lpstr>
      <vt:lpstr>Courier New</vt:lpstr>
      <vt:lpstr>Symbol</vt:lpstr>
      <vt:lpstr>Wingdings</vt:lpstr>
      <vt:lpstr>Times</vt:lpstr>
      <vt:lpstr>Batang</vt:lpstr>
      <vt:lpstr>Calibri</vt:lpstr>
      <vt:lpstr>Arial Unicode MS</vt:lpstr>
      <vt:lpstr>Times New Roman</vt:lpstr>
      <vt:lpstr>MS Mincho</vt:lpstr>
      <vt:lpstr>Constantia</vt:lpstr>
      <vt:lpstr>1_Office 佈景主題</vt:lpstr>
      <vt:lpstr>4_Office 佈景主題</vt:lpstr>
      <vt:lpstr>Visio.Drawing.15</vt:lpstr>
      <vt:lpstr>Update on AI/ML WI Progress in 3GPP RAN4 and RAN2  </vt:lpstr>
      <vt:lpstr>Progress on AI/ML air interfance WI   during RAN4#114(Feb. 2025) &amp; RAN4#114bis(Apr. 2025)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Progress on AI/ML air interfance WI   during RAN2#129(Feb. 2025) &amp; RAN2#129bis(Apr. 2025)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Danni SONG(CMCC)</cp:lastModifiedBy>
  <cp:revision>5607</cp:revision>
  <cp:lastPrinted>2020-09-04T06:35:00Z</cp:lastPrinted>
  <dcterms:created xsi:type="dcterms:W3CDTF">2017-04-04T12:46:00Z</dcterms:created>
  <dcterms:modified xsi:type="dcterms:W3CDTF">2025-05-08T02:35:39Z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ICV">
    <vt:lpwstr>E404160943F740F08F378E0DC07B5C2F_13</vt:lpwstr>
  </property>
</Properties>
</file>