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</p:sldMasterIdLst>
  <p:notesMasterIdLst>
    <p:notesMasterId r:id="rId9"/>
  </p:notesMasterIdLst>
  <p:handoutMasterIdLst>
    <p:handoutMasterId r:id="rId10"/>
  </p:handoutMasterIdLst>
  <p:sldIdLst>
    <p:sldId id="835" r:id="rId6"/>
    <p:sldId id="821" r:id="rId7"/>
    <p:sldId id="83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21"/>
            <p14:sldId id="836"/>
          </p14:sldIdLst>
        </p14:section>
      </p14:sectionLst>
    </p:ex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659D8"/>
    <a:srgbClr val="ED6D0F"/>
    <a:srgbClr val="182D7B"/>
    <a:srgbClr val="307FF9"/>
    <a:srgbClr val="0068B7"/>
    <a:srgbClr val="E72418"/>
    <a:srgbClr val="E71919"/>
    <a:srgbClr val="F1BD2F"/>
    <a:srgbClr val="F1B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7" autoAdjust="0"/>
    <p:restoredTop sz="94348" autoAdjust="0"/>
  </p:normalViewPr>
  <p:slideViewPr>
    <p:cSldViewPr snapToGrid="0">
      <p:cViewPr varScale="1">
        <p:scale>
          <a:sx n="80" d="100"/>
          <a:sy n="80" d="100"/>
        </p:scale>
        <p:origin x="124" y="168"/>
      </p:cViewPr>
      <p:guideLst>
        <p:guide pos="461"/>
        <p:guide orient="horz" pos="482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2025/5/22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国际语言谢谢：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汉语：谢谢、謝謝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英语：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Thanks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泰语：</a:t>
            </a:r>
            <a:r>
              <a:rPr lang="th-TH" altLang="zh-CN" sz="1200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ขอบคุณ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俄语：</a:t>
            </a:r>
            <a:r>
              <a:rPr lang="az-Cyrl-AZ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Спасибо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葡萄牙语：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Obrigado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西班牙语：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Gracias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意大利语：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Grazie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法语：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Merci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土耳其语：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Teşekkürler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印度尼西亚：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Terima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kasih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荷兰语：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 u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wel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阿拉伯语：</a:t>
            </a:r>
            <a:r>
              <a:rPr lang="ar-AE" altLang="zh-CN" dirty="0">
                <a:latin typeface="汉仪旗黑-35简" panose="00020600040101010101" pitchFamily="18" charset="-122"/>
                <a:ea typeface="汉仪旗黑-35简" panose="00020600040101010101" pitchFamily="18" charset="-122"/>
              </a:rPr>
              <a:t>شكرا لك</a:t>
            </a:r>
            <a:endParaRPr lang="en-US" altLang="zh-CN" dirty="0"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日语：</a:t>
            </a:r>
            <a:r>
              <a:rPr lang="ja-JP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ありがとう</a:t>
            </a:r>
            <a:endParaRPr lang="zh-CN" altLang="en-US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韩语：</a:t>
            </a:r>
            <a:r>
              <a:rPr lang="ko-KR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감사 합니다</a:t>
            </a:r>
            <a:endParaRPr lang="en-US" altLang="zh-CN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德语：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Danke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越南语：Cảm ơn</a:t>
            </a:r>
            <a:endParaRPr lang="en-US" altLang="zh-CN" dirty="0">
              <a:latin typeface="Noto Sans CJK Regular" panose="020B0500000000000000" pitchFamily="34" charset="-122"/>
              <a:ea typeface="Noto Sans CJK Regular" panose="020B0500000000000000" pitchFamily="34" charset="-122"/>
            </a:endParaRP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波兰：</a:t>
            </a:r>
            <a:r>
              <a:rPr lang="en-US" altLang="zh-CN" b="0" i="0" dirty="0" err="1">
                <a:solidFill>
                  <a:srgbClr val="05073B"/>
                </a:solidFill>
                <a:effectLst/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Dziękuję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425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Candidate Specs for Release Upgrade After </a:t>
            </a:r>
            <a:r>
              <a:rPr lang="en-US" altLang="zh-CN" dirty="0" smtClean="0">
                <a:latin typeface="Arial" panose="020B0604020202020204" pitchFamily="34" charset="0"/>
              </a:rPr>
              <a:t>RAN5#107 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EE5AF9-116D-F95C-2872-2FC1BCE126D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74664" y="3335946"/>
            <a:ext cx="5369913" cy="484098"/>
          </a:xfrm>
        </p:spPr>
        <p:txBody>
          <a:bodyPr/>
          <a:lstStyle/>
          <a:p>
            <a:r>
              <a:rPr lang="en-US" altLang="zh-CN" dirty="0" smtClean="0"/>
              <a:t>Xiaozhong CHEN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4663" y="3851129"/>
            <a:ext cx="7560000" cy="484098"/>
          </a:xfrm>
        </p:spPr>
        <p:txBody>
          <a:bodyPr/>
          <a:lstStyle/>
          <a:p>
            <a:r>
              <a:rPr lang="en-US" altLang="zh-CN" sz="1800" dirty="0" smtClean="0">
                <a:latin typeface="+mn-lt"/>
                <a:cs typeface="Calibri" panose="020F0502020204030204" pitchFamily="34" charset="0"/>
              </a:rPr>
              <a:t>CATT</a:t>
            </a:r>
            <a:endParaRPr lang="en-US" altLang="zh-CN" sz="1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83B9FCE-9259-1F09-4F50-D61F041432F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4663" y="519954"/>
            <a:ext cx="5369913" cy="484098"/>
          </a:xfrm>
        </p:spPr>
        <p:txBody>
          <a:bodyPr/>
          <a:lstStyle/>
          <a:p>
            <a:r>
              <a:rPr lang="en-US" altLang="zh-CN" sz="2800" dirty="0" smtClean="0"/>
              <a:t>R5-251223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>
                <a:latin typeface="+mj-lt"/>
              </a:rPr>
              <a:t>R5-252128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671" y="1292378"/>
            <a:ext cx="3535960" cy="434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pgrade to Rel-19</a:t>
            </a:r>
            <a:endParaRPr lang="zh-TW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 smtClean="0">
                <a:latin typeface="Arial" panose="020B0604020202020204" pitchFamily="34" charset="0"/>
              </a:rPr>
              <a:t>38.508-1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 smtClean="0">
                <a:latin typeface="Arial" panose="020B0604020202020204" pitchFamily="34" charset="0"/>
              </a:rPr>
              <a:t>TS 38.508-2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sz="1200" dirty="0">
              <a:latin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CN" sz="2000" dirty="0" smtClean="0">
                <a:latin typeface="Arial" panose="020B0604020202020204" pitchFamily="34" charset="0"/>
              </a:rPr>
              <a:t>TS </a:t>
            </a:r>
            <a:r>
              <a:rPr lang="en-US" altLang="zh-CN" sz="2000" dirty="0" smtClean="0">
                <a:latin typeface="Arial" panose="020B0604020202020204" pitchFamily="34" charset="0"/>
              </a:rPr>
              <a:t>38.521-1</a:t>
            </a:r>
            <a:endParaRPr lang="en-US" altLang="zh-CN" sz="2000" dirty="0" smtClean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latin typeface="Arial" panose="020B0604020202020204" pitchFamily="34" charset="0"/>
              </a:rPr>
              <a:t>TS </a:t>
            </a:r>
            <a:r>
              <a:rPr lang="en-US" altLang="zh-TW" dirty="0" smtClean="0">
                <a:latin typeface="Arial" panose="020B0604020202020204" pitchFamily="34" charset="0"/>
              </a:rPr>
              <a:t>38.521-3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 smtClean="0">
                <a:latin typeface="Arial" panose="020B0604020202020204" pitchFamily="34" charset="0"/>
              </a:rPr>
              <a:t>TS 38.522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 smtClean="0">
                <a:latin typeface="Arial" panose="020B0604020202020204" pitchFamily="34" charset="0"/>
              </a:rPr>
              <a:t>TR 38.905</a:t>
            </a:r>
            <a:endParaRPr lang="en-US" altLang="zh-TW" dirty="0">
              <a:latin typeface="Arial" panose="020B0604020202020204" pitchFamily="34" charset="0"/>
            </a:endParaRPr>
          </a:p>
          <a:p>
            <a:pPr marL="457200" lvl="1" indent="0">
              <a:buClrTx/>
              <a:buNone/>
            </a:pPr>
            <a:endParaRPr lang="en-US" altLang="zh-TW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pgrade to Rel-18</a:t>
            </a:r>
            <a:endParaRPr lang="zh-TW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 smtClean="0">
                <a:latin typeface="Arial" panose="020B0604020202020204" pitchFamily="34" charset="0"/>
              </a:rPr>
              <a:t>38.509</a:t>
            </a:r>
            <a:endParaRPr lang="en-US" altLang="zh-TW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B350913-74F6-454E-B05D-04E12ECA8AA6}"/>
              </a:ext>
            </a:extLst>
          </p:cNvPr>
          <p:cNvSpPr txBox="1"/>
          <p:nvPr/>
        </p:nvSpPr>
        <p:spPr>
          <a:xfrm>
            <a:off x="5633036" y="1364369"/>
            <a:ext cx="4817250" cy="341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</a:t>
            </a:r>
            <a:r>
              <a:rPr lang="en-US" altLang="zh-TW" sz="1600" dirty="0" smtClean="0">
                <a:solidFill>
                  <a:srgbClr val="FF0000"/>
                </a:solidFill>
              </a:rPr>
              <a:t>PRD.18 </a:t>
            </a:r>
            <a:r>
              <a:rPr lang="en-US" altLang="zh-CN" sz="1600" dirty="0" smtClean="0">
                <a:solidFill>
                  <a:srgbClr val="FF0000"/>
                </a:solidFill>
              </a:rPr>
              <a:t>v2.3</a:t>
            </a:r>
            <a:r>
              <a:rPr lang="en-US" altLang="zh-TW" sz="1600" dirty="0" smtClean="0">
                <a:solidFill>
                  <a:srgbClr val="FF0000"/>
                </a:solidFill>
              </a:rPr>
              <a:t> </a:t>
            </a:r>
            <a:r>
              <a:rPr lang="en-US" altLang="zh-TW" sz="1600" dirty="0">
                <a:solidFill>
                  <a:srgbClr val="FF0000"/>
                </a:solidFill>
              </a:rPr>
              <a:t>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025412"/>
              </p:ext>
            </p:extLst>
          </p:nvPr>
        </p:nvGraphicFramePr>
        <p:xfrm>
          <a:off x="5633036" y="1854378"/>
          <a:ext cx="6189981" cy="3429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801">
                  <a:extLst>
                    <a:ext uri="{9D8B030D-6E8A-4147-A177-3AD203B41FA5}">
                      <a16:colId xmlns:a16="http://schemas.microsoft.com/office/drawing/2014/main" val="2216214802"/>
                    </a:ext>
                  </a:extLst>
                </a:gridCol>
                <a:gridCol w="717845">
                  <a:extLst>
                    <a:ext uri="{9D8B030D-6E8A-4147-A177-3AD203B41FA5}">
                      <a16:colId xmlns:a16="http://schemas.microsoft.com/office/drawing/2014/main" val="2465501614"/>
                    </a:ext>
                  </a:extLst>
                </a:gridCol>
                <a:gridCol w="4232742">
                  <a:extLst>
                    <a:ext uri="{9D8B030D-6E8A-4147-A177-3AD203B41FA5}">
                      <a16:colId xmlns:a16="http://schemas.microsoft.com/office/drawing/2014/main" val="933405241"/>
                    </a:ext>
                  </a:extLst>
                </a:gridCol>
                <a:gridCol w="810593">
                  <a:extLst>
                    <a:ext uri="{9D8B030D-6E8A-4147-A177-3AD203B41FA5}">
                      <a16:colId xmlns:a16="http://schemas.microsoft.com/office/drawing/2014/main" val="35958436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Specifications in Group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767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 Type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 ATS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ATS spec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0184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34.108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6365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34.121-1, TS 34.121-2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1700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34.123-1, TS 34.123-2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292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34.229-1, TS 34.229-2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276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36.508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609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36.521-1, TS 36.521-2,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930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36.521-3, TS 36.521-2, TR 36.903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5932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36.521-4, TS 36.521-2, TS 36.521-3, TR 36.903,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0474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36.523-1, TS 36.523-2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4592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37.571-1, TS 37.571-2, TS 37.571-3, TS 37.571-5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2348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51.010-1, TS 51.010-2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2578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909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37.579-2,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425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37.579-6,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5402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37.579-7,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0986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38.508-1, TS 38.508-2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0534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38.521-1, TS 38.521-3, TS 38.522,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2627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38.521-2, TS 38.521-3, TS 38.522, TR 38.903,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5251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38.521-4,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6985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38.521-5, TS 38.522, TS 38.533, TR 38.903,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932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38.533,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30721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38.523-1, TS 38.523-2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92079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34.229-5, TS 34.229-2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9646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3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224863-927F-FB33-A38A-D39BEDD03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600" dirty="0">
                <a:latin typeface="+mj-lt"/>
              </a:rPr>
              <a:t>Thanks</a:t>
            </a:r>
            <a:endParaRPr lang="zh-CN" altLang="en-US" sz="8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18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9113</TotalTime>
  <Words>349</Words>
  <Application>Microsoft Office PowerPoint</Application>
  <PresentationFormat>宽屏</PresentationFormat>
  <Paragraphs>138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26" baseType="lpstr">
      <vt:lpstr>Arial Unicode MS</vt:lpstr>
      <vt:lpstr>Cordia New</vt:lpstr>
      <vt:lpstr>Noto Sans CJK Medium</vt:lpstr>
      <vt:lpstr>Noto Sans CJK Regular</vt:lpstr>
      <vt:lpstr>等线</vt:lpstr>
      <vt:lpstr>汉仪旗黑-35简</vt:lpstr>
      <vt:lpstr>汉仪旗黑-95简</vt:lpstr>
      <vt:lpstr>思源黑体 CN ExtraLight</vt:lpstr>
      <vt:lpstr>思源黑体 CN Medium</vt:lpstr>
      <vt:lpstr>思源黑体 CN Regular</vt:lpstr>
      <vt:lpstr>微软雅黑</vt:lpstr>
      <vt:lpstr>微软雅黑 Light</vt:lpstr>
      <vt:lpstr>Agency FB</vt:lpstr>
      <vt:lpstr>Arial</vt:lpstr>
      <vt:lpstr>Calibri</vt:lpstr>
      <vt:lpstr>Sitka Text</vt:lpstr>
      <vt:lpstr>Times New Roman</vt:lpstr>
      <vt:lpstr>Wingdings</vt:lpstr>
      <vt:lpstr>18_Office 主题​​</vt:lpstr>
      <vt:lpstr>自定义设计方案</vt:lpstr>
      <vt:lpstr>浅色内页</vt:lpstr>
      <vt:lpstr>20_Office 主题​​</vt:lpstr>
      <vt:lpstr>19_Office 主题​​</vt:lpstr>
      <vt:lpstr>Candidate Specs for Release Upgrade After RAN5#107 </vt:lpstr>
      <vt:lpstr>R5-252128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Xiaozhong CHEN</cp:lastModifiedBy>
  <cp:revision>1161</cp:revision>
  <dcterms:created xsi:type="dcterms:W3CDTF">2019-07-24T06:46:10Z</dcterms:created>
  <dcterms:modified xsi:type="dcterms:W3CDTF">2025-05-22T09:26:40Z</dcterms:modified>
</cp:coreProperties>
</file>