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6">
  <p:sldMasterIdLst>
    <p:sldMasterId id="2147483648" r:id="rId1"/>
  </p:sldMasterIdLst>
  <p:notesMasterIdLst>
    <p:notesMasterId r:id="rId9"/>
  </p:notesMasterIdLst>
  <p:sldIdLst>
    <p:sldId id="290" r:id="rId2"/>
    <p:sldId id="342" r:id="rId3"/>
    <p:sldId id="347" r:id="rId4"/>
    <p:sldId id="348" r:id="rId5"/>
    <p:sldId id="349" r:id="rId6"/>
    <p:sldId id="350" r:id="rId7"/>
    <p:sldId id="293" r:id="rId8"/>
  </p:sldIdLst>
  <p:sldSz cx="12190413" cy="6859588"/>
  <p:notesSz cx="6858000" cy="9144000"/>
  <p:custDataLst>
    <p:tags r:id="rId10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>
          <p15:clr>
            <a:srgbClr val="A4A3A4"/>
          </p15:clr>
        </p15:guide>
        <p15:guide id="2" pos="381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4103" autoAdjust="0"/>
  </p:normalViewPr>
  <p:slideViewPr>
    <p:cSldViewPr snapToGrid="0">
      <p:cViewPr varScale="1">
        <p:scale>
          <a:sx n="63" d="100"/>
          <a:sy n="63" d="100"/>
        </p:scale>
        <p:origin x="988" y="44"/>
      </p:cViewPr>
      <p:guideLst>
        <p:guide orient="horz" pos="2186"/>
        <p:guide pos="38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  <a:t>2025/2/20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3515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148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8422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8833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0884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9528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332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2/20/2025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2/20/2025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2/20/2025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2/20/2025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2/20/2025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2/20/2025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2/20/2025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2/20/2025</a:t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2/20/2025</a:t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2/20/2025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2/20/2025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2/20/2025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04968" y="1885950"/>
            <a:ext cx="10904396" cy="2337134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 smtClean="0">
                <a:latin typeface="+mn-lt"/>
              </a:rPr>
              <a:t>Further discussion </a:t>
            </a:r>
            <a:r>
              <a:rPr lang="en-US" altLang="zh-CN" sz="2800" dirty="0">
                <a:latin typeface="+mn-lt"/>
              </a:rPr>
              <a:t>on </a:t>
            </a:r>
            <a:r>
              <a:rPr lang="en-US" altLang="zh-CN" sz="2800" dirty="0" smtClean="0">
                <a:latin typeface="+mn-lt"/>
              </a:rPr>
              <a:t>EN-DC </a:t>
            </a:r>
            <a:r>
              <a:rPr lang="en-US" altLang="zh-CN" sz="2800" dirty="0" err="1" smtClean="0">
                <a:latin typeface="+mn-lt"/>
              </a:rPr>
              <a:t>Refsens</a:t>
            </a:r>
            <a:r>
              <a:rPr lang="en-US" altLang="zh-CN" sz="2800" dirty="0" smtClean="0">
                <a:latin typeface="+mn-lt"/>
              </a:rPr>
              <a:t> test requirements handling</a:t>
            </a:r>
            <a:endParaRPr lang="en-US" altLang="zh-CN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ZTE Corporation</a:t>
            </a:r>
            <a:endParaRPr lang="en-US" altLang="zh-CN" sz="2800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TSG-RAN5 Meeting #106</a:t>
            </a:r>
            <a:r>
              <a:rPr lang="en-US" altLang="en-GB" sz="2400" b="1" dirty="0" smtClean="0"/>
              <a:t>   </a:t>
            </a:r>
            <a:r>
              <a:rPr lang="en-US" sz="2400" kern="0" dirty="0" smtClean="0"/>
              <a:t> 						            </a:t>
            </a:r>
            <a:r>
              <a:rPr lang="en-US" sz="2400" b="1" dirty="0" smtClean="0"/>
              <a:t>R5-251699</a:t>
            </a:r>
            <a:r>
              <a:rPr lang="en-US" altLang="zh-CN" sz="2400" b="1" dirty="0" smtClean="0"/>
              <a:t> </a:t>
            </a:r>
            <a:r>
              <a:rPr lang="en-US" altLang="zh-CN" sz="2400" b="1" dirty="0" smtClean="0"/>
              <a:t>Athens</a:t>
            </a:r>
            <a:r>
              <a:rPr lang="en-GB" altLang="zh-CN" sz="2400" b="1" dirty="0" smtClean="0"/>
              <a:t>, Greece, February </a:t>
            </a:r>
            <a:r>
              <a:rPr lang="en-US" altLang="en-GB" sz="2400" b="1" dirty="0" smtClean="0"/>
              <a:t>17 </a:t>
            </a:r>
            <a:r>
              <a:rPr lang="en-GB" altLang="zh-CN" sz="2400" b="1" dirty="0" smtClean="0"/>
              <a:t>– 21</a:t>
            </a:r>
            <a:r>
              <a:rPr lang="en-US" altLang="en-GB" sz="2400" b="1" dirty="0" smtClean="0"/>
              <a:t>,</a:t>
            </a:r>
            <a:r>
              <a:rPr lang="en-GB" altLang="zh-CN" sz="2400" b="1" dirty="0" smtClean="0"/>
              <a:t> 2025</a:t>
            </a:r>
            <a:endParaRPr lang="en-US" altLang="en-GB" sz="2400" b="1" dirty="0" smtClean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Minimum requirements for EN-DC </a:t>
            </a:r>
            <a:r>
              <a:rPr lang="en-US" altLang="zh-CN" sz="3200" b="1" dirty="0" err="1" smtClean="0">
                <a:solidFill>
                  <a:schemeClr val="tx1"/>
                </a:solidFill>
              </a:rPr>
              <a:t>Refsens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0673" y="763031"/>
            <a:ext cx="11630070" cy="21544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spcBef>
                <a:spcPts val="0"/>
              </a:spcBef>
              <a:buClrTx/>
              <a:buSzTx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In the latest TS 38.101-3, the minimum requirements for </a:t>
            </a:r>
            <a:r>
              <a:rPr lang="en-US" altLang="zh-CN" sz="2000" dirty="0" smtClean="0">
                <a:latin typeface="+mn-lt"/>
                <a:sym typeface="+mn-ea"/>
              </a:rPr>
              <a:t>reference sensitivity of inter-band EN-DC have been updated to use the new table template. In the new table, the uplink allocation are merged into the MSD table. For each type of </a:t>
            </a:r>
            <a:r>
              <a:rPr lang="en-US" altLang="zh-CN" sz="2000" dirty="0" err="1" smtClean="0">
                <a:latin typeface="+mn-lt"/>
                <a:sym typeface="+mn-ea"/>
              </a:rPr>
              <a:t>Refsens</a:t>
            </a:r>
            <a:r>
              <a:rPr lang="en-US" altLang="zh-CN" sz="2000" dirty="0" smtClean="0">
                <a:latin typeface="+mn-lt"/>
                <a:sym typeface="+mn-ea"/>
              </a:rPr>
              <a:t> exception, only up to two downlink channel bandwidths are chosen instead of using all the possible downlink channel bandwidths. The corresponding changes for test specification in TS 38.521-3 were approved in [1] with a small number of combinations of UL configurations and DL channel bandwidths for minimum requirements shown as below. </a:t>
            </a:r>
            <a:endParaRPr lang="en-US" altLang="zh-CN" sz="2000" dirty="0">
              <a:latin typeface="+mn-lt"/>
              <a:sym typeface="+mn-ea"/>
            </a:endParaRPr>
          </a:p>
          <a:p>
            <a:pPr algn="l" eaLnBrk="1" latinLnBrk="0" hangingPunct="1">
              <a:spcBef>
                <a:spcPts val="0"/>
              </a:spcBef>
              <a:buClrTx/>
              <a:buSzTx/>
            </a:pPr>
            <a:endParaRPr lang="en-US" altLang="zh-CN" sz="1400" dirty="0" smtClean="0">
              <a:latin typeface="+mn-lt"/>
              <a:sym typeface="+mn-ea"/>
            </a:endParaRPr>
          </a:p>
        </p:txBody>
      </p: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1767841" y="2872248"/>
            <a:ext cx="8260080" cy="306415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spcBef>
                <a:spcPts val="1400"/>
              </a:spcBef>
              <a:spcAft>
                <a:spcPts val="180"/>
              </a:spcAft>
            </a:pPr>
            <a:endParaRPr lang="en-GB" altLang="zh-CN" sz="1200" i="1" dirty="0"/>
          </a:p>
        </p:txBody>
      </p:sp>
      <p:sp>
        <p:nvSpPr>
          <p:cNvPr id="5" name="文本框 4"/>
          <p:cNvSpPr txBox="1"/>
          <p:nvPr/>
        </p:nvSpPr>
        <p:spPr>
          <a:xfrm>
            <a:off x="416787" y="6038004"/>
            <a:ext cx="11386023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spcBef>
                <a:spcPts val="0"/>
              </a:spcBef>
              <a:buClrTx/>
              <a:buSzTx/>
            </a:pPr>
            <a:r>
              <a:rPr lang="en-US" altLang="zh-CN" sz="2000" dirty="0" smtClean="0">
                <a:latin typeface="+mn-lt"/>
                <a:sym typeface="+mn-ea"/>
              </a:rPr>
              <a:t>References</a:t>
            </a:r>
          </a:p>
          <a:p>
            <a:pPr>
              <a:spcBef>
                <a:spcPts val="0"/>
              </a:spcBef>
            </a:pPr>
            <a:r>
              <a:rPr lang="en-US" altLang="zh-CN" sz="2000" dirty="0">
                <a:latin typeface="+mn-lt"/>
                <a:sym typeface="+mn-ea"/>
              </a:rPr>
              <a:t>[1]  </a:t>
            </a:r>
            <a:r>
              <a:rPr lang="en-US" altLang="zh-CN" sz="2000" dirty="0" smtClean="0">
                <a:latin typeface="+mn-lt"/>
                <a:sym typeface="+mn-ea"/>
              </a:rPr>
              <a:t>R5-243672, Update of 7.3B.2 reference sensitivity of inter-band EN-DC, Huawei, </a:t>
            </a:r>
            <a:r>
              <a:rPr lang="en-US" altLang="zh-CN" sz="2000" dirty="0" err="1" smtClean="0">
                <a:latin typeface="+mn-lt"/>
                <a:sym typeface="+mn-ea"/>
              </a:rPr>
              <a:t>HiSilicon</a:t>
            </a:r>
            <a:r>
              <a:rPr lang="en-US" altLang="zh-CN" sz="2000" dirty="0" smtClean="0">
                <a:latin typeface="+mn-lt"/>
                <a:sym typeface="+mn-ea"/>
              </a:rPr>
              <a:t>, RAN5#103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8397848"/>
              </p:ext>
            </p:extLst>
          </p:nvPr>
        </p:nvGraphicFramePr>
        <p:xfrm>
          <a:off x="2511342" y="3349952"/>
          <a:ext cx="6748776" cy="2423160"/>
        </p:xfrm>
        <a:graphic>
          <a:graphicData uri="http://schemas.openxmlformats.org/drawingml/2006/table">
            <a:tbl>
              <a:tblPr firstRow="1" firstCol="1" bandRow="1"/>
              <a:tblGrid>
                <a:gridCol w="749864"/>
                <a:gridCol w="749864"/>
                <a:gridCol w="749864"/>
                <a:gridCol w="749864"/>
                <a:gridCol w="749864"/>
                <a:gridCol w="749864"/>
                <a:gridCol w="749864"/>
                <a:gridCol w="749864"/>
                <a:gridCol w="749864"/>
              </a:tblGrid>
              <a:tr h="46482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 band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 band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 BW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SCS of UL band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 RB Allocation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 BW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MSD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UL/DL fc condition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UL/DL harmonic order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4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(MHz)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(kHz)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CRB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(MHz)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n77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 (RBstart=0)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23.9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UL2/DL1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direct-hit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n77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 (RBstart=0)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UL2/DL1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direct-hit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n77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 (RBstart=0)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6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UL2/DL1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near-miss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n77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 (RBstart=0)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23.9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UL2/DL1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direct-hit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n77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 (RBstart=0)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UL2/DL1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direct-hit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n77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 (RBstart=0)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6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UL2/DL1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near-miss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162628" y="2990037"/>
            <a:ext cx="7329714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</a:t>
            </a:r>
            <a:r>
              <a:rPr kumimoji="0" lang="en-GB" altLang="zh-CN" sz="10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able </a:t>
            </a: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7.3B.2.0.3.1-1: Reference sensitivity exceptions (MSD) due to UL harmonic for EN-DC in NR FR1</a:t>
            </a: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358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Test requirements for EN-DC </a:t>
            </a:r>
            <a:r>
              <a:rPr lang="en-US" altLang="zh-CN" sz="3200" b="1" dirty="0" err="1" smtClean="0">
                <a:solidFill>
                  <a:schemeClr val="tx1"/>
                </a:solidFill>
              </a:rPr>
              <a:t>Refsens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0673" y="696708"/>
            <a:ext cx="11889740" cy="13234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For the test requirements for EN-DC </a:t>
            </a:r>
            <a:r>
              <a:rPr lang="en-US" altLang="zh-CN" sz="2000" dirty="0" err="1" smtClean="0">
                <a:solidFill>
                  <a:schemeClr val="tx1"/>
                </a:solidFill>
                <a:latin typeface="+mn-lt"/>
                <a:sym typeface="+mn-ea"/>
              </a:rPr>
              <a:t>Refsense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, a new table template was introduced in [2] to merge the different exception types. An action </a:t>
            </a:r>
            <a:r>
              <a:rPr lang="en-US" altLang="zh-CN" sz="2000" dirty="0">
                <a:latin typeface="+mn-lt"/>
                <a:sym typeface="+mn-ea"/>
              </a:rPr>
              <a:t>point </a:t>
            </a:r>
            <a:r>
              <a:rPr lang="en-GB" altLang="zh-CN" sz="2000" dirty="0">
                <a:latin typeface="+mn-lt"/>
              </a:rPr>
              <a:t>AP#104.22 </a:t>
            </a:r>
            <a:r>
              <a:rPr lang="en-GB" altLang="zh-CN" sz="2000" dirty="0" smtClean="0">
                <a:latin typeface="+mn-lt"/>
              </a:rPr>
              <a:t>was set for companies to check the latest </a:t>
            </a:r>
            <a:r>
              <a:rPr lang="en-GB" altLang="zh-CN" sz="2000" dirty="0" err="1" smtClean="0">
                <a:latin typeface="+mn-lt"/>
              </a:rPr>
              <a:t>Refsens</a:t>
            </a:r>
            <a:r>
              <a:rPr lang="en-GB" altLang="zh-CN" sz="2000" dirty="0" smtClean="0">
                <a:latin typeface="+mn-lt"/>
              </a:rPr>
              <a:t> requirements and update the test points per EN-DC configuration with exception type.</a:t>
            </a:r>
            <a:r>
              <a:rPr lang="en-US" altLang="zh-CN" sz="2000" dirty="0" smtClean="0">
                <a:latin typeface="+mn-lt"/>
                <a:sym typeface="+mn-ea"/>
              </a:rPr>
              <a:t> As a transition phase, the new table template as shown in Table 7.3B.2.3.5-0 will co-exist with the old table templates in the spec for the time being.</a:t>
            </a:r>
            <a:endParaRPr lang="en-US" altLang="zh-CN" sz="1400" dirty="0" smtClean="0">
              <a:latin typeface="+mn-lt"/>
              <a:sym typeface="+mn-ea"/>
            </a:endParaRPr>
          </a:p>
        </p:txBody>
      </p: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118524" y="2103120"/>
            <a:ext cx="11960062" cy="385465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spcBef>
                <a:spcPts val="1400"/>
              </a:spcBef>
              <a:spcAft>
                <a:spcPts val="180"/>
              </a:spcAft>
            </a:pPr>
            <a:endParaRPr lang="en-GB" altLang="zh-CN" sz="1200" i="1" dirty="0"/>
          </a:p>
        </p:txBody>
      </p:sp>
      <p:sp>
        <p:nvSpPr>
          <p:cNvPr id="5" name="文本框 4"/>
          <p:cNvSpPr txBox="1"/>
          <p:nvPr/>
        </p:nvSpPr>
        <p:spPr>
          <a:xfrm>
            <a:off x="300673" y="6014591"/>
            <a:ext cx="1188974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spcBef>
                <a:spcPts val="0"/>
              </a:spcBef>
              <a:buClrTx/>
              <a:buSzTx/>
            </a:pPr>
            <a:r>
              <a:rPr lang="en-US" altLang="zh-CN" sz="2000" dirty="0" smtClean="0">
                <a:latin typeface="+mn-lt"/>
                <a:sym typeface="+mn-ea"/>
              </a:rPr>
              <a:t>References</a:t>
            </a:r>
          </a:p>
          <a:p>
            <a:pPr>
              <a:spcBef>
                <a:spcPts val="0"/>
              </a:spcBef>
            </a:pPr>
            <a:r>
              <a:rPr lang="en-US" altLang="zh-CN" sz="2000" dirty="0" smtClean="0">
                <a:latin typeface="+mn-lt"/>
                <a:sym typeface="+mn-ea"/>
              </a:rPr>
              <a:t>[2]  R5-246013, </a:t>
            </a:r>
            <a:r>
              <a:rPr lang="en-GB" altLang="zh-CN" sz="2000" dirty="0" smtClean="0">
                <a:latin typeface="+mn-lt"/>
              </a:rPr>
              <a:t>Discussion on reference sensitivity of inter-band EN-DC, </a:t>
            </a:r>
            <a:r>
              <a:rPr lang="en-US" altLang="zh-CN" sz="2000" dirty="0">
                <a:latin typeface="+mn-lt"/>
                <a:sym typeface="+mn-ea"/>
              </a:rPr>
              <a:t>Huawei, </a:t>
            </a:r>
            <a:r>
              <a:rPr lang="en-US" altLang="zh-CN" sz="2000" dirty="0" err="1">
                <a:latin typeface="+mn-lt"/>
                <a:sym typeface="+mn-ea"/>
              </a:rPr>
              <a:t>HiSilicon</a:t>
            </a:r>
            <a:r>
              <a:rPr lang="en-US" altLang="zh-CN" sz="2000" dirty="0">
                <a:latin typeface="+mn-lt"/>
                <a:sym typeface="+mn-ea"/>
              </a:rPr>
              <a:t>, </a:t>
            </a:r>
            <a:r>
              <a:rPr lang="en-US" altLang="zh-CN" sz="2000" dirty="0" smtClean="0">
                <a:latin typeface="+mn-lt"/>
                <a:sym typeface="+mn-ea"/>
              </a:rPr>
              <a:t>RAN5#104</a:t>
            </a:r>
            <a:r>
              <a:rPr lang="en-GB" altLang="zh-CN" sz="2000" dirty="0" smtClean="0">
                <a:latin typeface="+mn-lt"/>
              </a:rPr>
              <a:t>.</a:t>
            </a:r>
            <a:endParaRPr lang="en-GB" altLang="zh-CN" sz="2000" dirty="0">
              <a:latin typeface="+mn-lt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322808"/>
              </p:ext>
            </p:extLst>
          </p:nvPr>
        </p:nvGraphicFramePr>
        <p:xfrm>
          <a:off x="204976" y="2571727"/>
          <a:ext cx="4578435" cy="3133422"/>
        </p:xfrm>
        <a:graphic>
          <a:graphicData uri="http://schemas.openxmlformats.org/drawingml/2006/table">
            <a:tbl>
              <a:tblPr firstRow="1" firstCol="1" bandRow="1"/>
              <a:tblGrid>
                <a:gridCol w="802746"/>
                <a:gridCol w="334103"/>
                <a:gridCol w="379982"/>
                <a:gridCol w="447534"/>
                <a:gridCol w="979507"/>
                <a:gridCol w="1634563"/>
              </a:tblGrid>
              <a:tr h="43478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 configuration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ID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DL band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CBW (MHz)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REFSENS test requirement 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Exception type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DC_39A_n41A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Cross band isolation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-91.5+TT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-97.7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Cross band isolation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DC_40A_n41A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-67.9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Cross band isolation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Cross band isolation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DC_26A_n41A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UL harmonic 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-81.8+TT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interference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-81.1+TT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UL harmonic exception 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avoided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-81.2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dual uplink operation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-72.5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harmonic mixing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-69.5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harmonic mixing 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avoiding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29158" y="2225214"/>
            <a:ext cx="4932003" cy="253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Table 7.3B.2.3.5-0: Reference sensitivity requirement for PC3 EN-DC</a:t>
            </a: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414114"/>
              </p:ext>
            </p:extLst>
          </p:nvPr>
        </p:nvGraphicFramePr>
        <p:xfrm>
          <a:off x="4919036" y="2503495"/>
          <a:ext cx="6547347" cy="1737360"/>
        </p:xfrm>
        <a:graphic>
          <a:graphicData uri="http://schemas.openxmlformats.org/drawingml/2006/table">
            <a:tbl>
              <a:tblPr firstRow="1" firstCol="1" bandRow="1"/>
              <a:tblGrid>
                <a:gridCol w="451347"/>
                <a:gridCol w="447040"/>
                <a:gridCol w="447040"/>
                <a:gridCol w="365760"/>
                <a:gridCol w="457055"/>
                <a:gridCol w="439269"/>
                <a:gridCol w="432144"/>
                <a:gridCol w="401276"/>
                <a:gridCol w="493878"/>
                <a:gridCol w="411565"/>
                <a:gridCol w="421854"/>
                <a:gridCol w="401276"/>
                <a:gridCol w="421854"/>
                <a:gridCol w="432144"/>
                <a:gridCol w="523845"/>
              </a:tblGrid>
              <a:tr h="18097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 band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 band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SCS (kHz)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 MHz 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rowSpan="6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1, 3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n77</a:t>
                      </a:r>
                      <a:r>
                        <a:rPr lang="en-GB" sz="9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-71.4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-71.4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-71.3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-71.2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-71.3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-71.7</a:t>
                      </a:r>
                      <a:r>
                        <a:rPr lang="en-GB" sz="8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-71.5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-71.5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-71.3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-71.4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-71.4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-71.3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-71.3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-71.3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-72.1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-71.8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-71.7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-71.5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-71.5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-71.5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-71.4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-71.4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-71.4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n77</a:t>
                      </a:r>
                      <a:r>
                        <a:rPr lang="en-GB" sz="9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-94.2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-92.7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-91.9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-94.5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-92.8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-92.1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-94.9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-93.1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-92.3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5918135" y="2200574"/>
            <a:ext cx="525414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</a:t>
            </a:r>
            <a:r>
              <a:rPr kumimoji="0" lang="en-GB" altLang="zh-CN" sz="10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able </a:t>
            </a: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7.3B.2.3.5-1: Reference sensitivity due to UL harmonic for EN-DC in NR FR1</a:t>
            </a: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1527499"/>
              </p:ext>
            </p:extLst>
          </p:nvPr>
        </p:nvGraphicFramePr>
        <p:xfrm>
          <a:off x="4858498" y="4557239"/>
          <a:ext cx="7113758" cy="1217295"/>
        </p:xfrm>
        <a:graphic>
          <a:graphicData uri="http://schemas.openxmlformats.org/drawingml/2006/table">
            <a:tbl>
              <a:tblPr firstRow="1" firstCol="1" bandRow="1"/>
              <a:tblGrid>
                <a:gridCol w="447144"/>
                <a:gridCol w="414670"/>
                <a:gridCol w="435935"/>
                <a:gridCol w="489098"/>
                <a:gridCol w="510363"/>
                <a:gridCol w="520995"/>
                <a:gridCol w="574158"/>
                <a:gridCol w="520995"/>
                <a:gridCol w="499731"/>
                <a:gridCol w="510362"/>
                <a:gridCol w="510363"/>
                <a:gridCol w="520996"/>
                <a:gridCol w="531627"/>
                <a:gridCol w="627321"/>
              </a:tblGrid>
              <a:tr h="18097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 band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 band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SCS (kHz)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n71</a:t>
                      </a:r>
                      <a:r>
                        <a:rPr lang="en-GB" sz="8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-70.4 +TT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-70.4 +TT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-70.4 +TT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-70.4 +TT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30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-70.7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-70.7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-71.8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60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-72.4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-72.7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-77.0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-69.7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-69.9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-70.1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-71.2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5359799" y="4276131"/>
            <a:ext cx="633248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</a:t>
            </a:r>
            <a:r>
              <a:rPr kumimoji="0" lang="en-GB" altLang="zh-CN" sz="10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able </a:t>
            </a: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7.3B.2.3.5-2: Reference sensitivity due to receiver harmonic mixing for PC3 EN-DC in NR FR1</a:t>
            </a: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845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Further considerations on test requirements for EN-DC </a:t>
            </a:r>
            <a:r>
              <a:rPr lang="en-US" altLang="zh-CN" sz="3200" b="1" dirty="0" err="1" smtClean="0">
                <a:solidFill>
                  <a:schemeClr val="tx1"/>
                </a:solidFill>
              </a:rPr>
              <a:t>Refsens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 (</a:t>
            </a:r>
            <a:r>
              <a:rPr lang="en-US" altLang="zh-CN" sz="3200" b="1" dirty="0" smtClean="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Ⅰ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0673" y="676388"/>
            <a:ext cx="11889740" cy="22467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In the new MSD table template in </a:t>
            </a:r>
            <a:r>
              <a:rPr lang="en-US" altLang="zh-CN" sz="2000" dirty="0" smtClean="0">
                <a:latin typeface="+mn-lt"/>
                <a:sym typeface="+mn-ea"/>
              </a:rPr>
              <a:t>Table </a:t>
            </a:r>
            <a:r>
              <a:rPr lang="en-US" altLang="zh-CN" sz="2000" dirty="0">
                <a:latin typeface="+mn-lt"/>
                <a:sym typeface="+mn-ea"/>
              </a:rPr>
              <a:t>7.3B.2.3.5-0, </a:t>
            </a:r>
            <a:r>
              <a:rPr lang="en-US" altLang="zh-CN" sz="2000" dirty="0" smtClean="0">
                <a:latin typeface="+mn-lt"/>
                <a:sym typeface="+mn-ea"/>
              </a:rPr>
              <a:t>the </a:t>
            </a:r>
            <a:r>
              <a:rPr lang="en-US" altLang="zh-CN" sz="2000" dirty="0" err="1" smtClean="0">
                <a:latin typeface="+mn-lt"/>
                <a:sym typeface="+mn-ea"/>
              </a:rPr>
              <a:t>Refsens</a:t>
            </a:r>
            <a:r>
              <a:rPr lang="en-US" altLang="zh-CN" sz="2000" dirty="0" smtClean="0">
                <a:latin typeface="+mn-lt"/>
                <a:sym typeface="+mn-ea"/>
              </a:rPr>
              <a:t> test requirement is identified by Test ID which is defined in </a:t>
            </a:r>
            <a:r>
              <a:rPr lang="en-GB" altLang="zh-CN" sz="2000" dirty="0">
                <a:latin typeface="+mn-lt"/>
              </a:rPr>
              <a:t>Table 7.3B.2.3.4.2.1-6 </a:t>
            </a:r>
            <a:r>
              <a:rPr lang="en-GB" altLang="zh-CN" sz="2000" dirty="0" smtClean="0">
                <a:latin typeface="+mn-lt"/>
              </a:rPr>
              <a:t>for DC configuration test setting. The test requirements include DL band, CBW, exception type and </a:t>
            </a:r>
            <a:r>
              <a:rPr lang="en-GB" altLang="zh-CN" sz="2000" dirty="0" err="1" smtClean="0">
                <a:latin typeface="+mn-lt"/>
              </a:rPr>
              <a:t>Refsens</a:t>
            </a:r>
            <a:r>
              <a:rPr lang="en-GB" altLang="zh-CN" sz="2000" dirty="0" smtClean="0">
                <a:latin typeface="+mn-lt"/>
              </a:rPr>
              <a:t> requirements. However, </a:t>
            </a:r>
            <a:r>
              <a:rPr lang="en-US" altLang="zh-CN" sz="2000" dirty="0" smtClean="0">
                <a:latin typeface="+mn-lt"/>
                <a:sym typeface="+mn-ea"/>
              </a:rPr>
              <a:t>it </a:t>
            </a:r>
            <a:r>
              <a:rPr lang="en-US" altLang="zh-CN" sz="2000" dirty="0">
                <a:latin typeface="+mn-lt"/>
                <a:sym typeface="+mn-ea"/>
              </a:rPr>
              <a:t>is noted </a:t>
            </a:r>
            <a:r>
              <a:rPr lang="en-US" altLang="zh-CN" sz="2000" dirty="0" smtClean="0">
                <a:latin typeface="+mn-lt"/>
                <a:sym typeface="+mn-ea"/>
              </a:rPr>
              <a:t>that in the minimum </a:t>
            </a:r>
            <a:r>
              <a:rPr lang="en-US" altLang="zh-CN" sz="2000" dirty="0">
                <a:latin typeface="+mn-lt"/>
                <a:sym typeface="+mn-ea"/>
              </a:rPr>
              <a:t>requirements, </a:t>
            </a:r>
            <a:r>
              <a:rPr lang="en-US" altLang="zh-CN" sz="2000" dirty="0" smtClean="0">
                <a:latin typeface="+mn-lt"/>
                <a:sym typeface="+mn-ea"/>
              </a:rPr>
              <a:t>the </a:t>
            </a:r>
            <a:r>
              <a:rPr lang="en-US" altLang="zh-CN" sz="2000" dirty="0" err="1" smtClean="0">
                <a:latin typeface="+mn-lt"/>
                <a:sym typeface="+mn-ea"/>
              </a:rPr>
              <a:t>Refsens</a:t>
            </a:r>
            <a:r>
              <a:rPr lang="en-US" altLang="zh-CN" sz="2000" dirty="0" smtClean="0">
                <a:latin typeface="+mn-lt"/>
                <a:sym typeface="+mn-ea"/>
              </a:rPr>
              <a:t> is specified by the combination </a:t>
            </a:r>
            <a:r>
              <a:rPr lang="en-US" altLang="zh-CN" sz="2000" dirty="0">
                <a:latin typeface="+mn-lt"/>
                <a:sym typeface="+mn-ea"/>
              </a:rPr>
              <a:t>of UL </a:t>
            </a:r>
            <a:r>
              <a:rPr lang="en-US" altLang="zh-CN" sz="2000" dirty="0" smtClean="0">
                <a:latin typeface="+mn-lt"/>
                <a:sym typeface="+mn-ea"/>
              </a:rPr>
              <a:t>configuration </a:t>
            </a:r>
            <a:r>
              <a:rPr lang="en-US" altLang="zh-CN" sz="2000" dirty="0">
                <a:latin typeface="+mn-lt"/>
                <a:sym typeface="+mn-ea"/>
              </a:rPr>
              <a:t>and DL channel </a:t>
            </a:r>
            <a:r>
              <a:rPr lang="en-US" altLang="zh-CN" sz="2000" dirty="0" smtClean="0">
                <a:latin typeface="+mn-lt"/>
                <a:sym typeface="+mn-ea"/>
              </a:rPr>
              <a:t>bandwidths. It is inaccurate </a:t>
            </a:r>
            <a:r>
              <a:rPr lang="en-US" altLang="zh-CN" sz="2000" dirty="0">
                <a:latin typeface="+mn-lt"/>
                <a:sym typeface="+mn-ea"/>
              </a:rPr>
              <a:t>for Table 7.3B.2.3.5-0 </a:t>
            </a:r>
            <a:r>
              <a:rPr lang="en-US" altLang="zh-CN" sz="2000" dirty="0" smtClean="0">
                <a:latin typeface="+mn-lt"/>
                <a:sym typeface="+mn-ea"/>
              </a:rPr>
              <a:t>if only </a:t>
            </a:r>
            <a:r>
              <a:rPr lang="en-US" altLang="zh-CN" sz="2000" dirty="0">
                <a:latin typeface="+mn-lt"/>
                <a:sym typeface="+mn-ea"/>
              </a:rPr>
              <a:t>DL band and CBW are mentioned, for example for DC_39A_n41A Test ID=1</a:t>
            </a:r>
            <a:r>
              <a:rPr lang="en-US" altLang="zh-CN" sz="2000" dirty="0" smtClean="0">
                <a:latin typeface="+mn-lt"/>
                <a:sym typeface="+mn-ea"/>
              </a:rPr>
              <a:t>, the </a:t>
            </a:r>
            <a:r>
              <a:rPr lang="en-US" altLang="zh-CN" sz="2000" dirty="0" err="1" smtClean="0">
                <a:latin typeface="+mn-lt"/>
                <a:sym typeface="+mn-ea"/>
              </a:rPr>
              <a:t>Refsens</a:t>
            </a:r>
            <a:r>
              <a:rPr lang="en-US" altLang="zh-CN" sz="2000" dirty="0" smtClean="0">
                <a:latin typeface="+mn-lt"/>
                <a:sym typeface="+mn-ea"/>
              </a:rPr>
              <a:t> test requirement is calculated based on UL band=39, UL BW=20MHz, and DL band=n41, DL BW=10MHz. The exception type is Cross band isolation and the interference source is “&gt;ACLR2”.</a:t>
            </a:r>
            <a:endParaRPr lang="en-US" altLang="zh-CN" sz="2000" dirty="0">
              <a:latin typeface="+mn-lt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987580"/>
              </p:ext>
            </p:extLst>
          </p:nvPr>
        </p:nvGraphicFramePr>
        <p:xfrm>
          <a:off x="363130" y="3042996"/>
          <a:ext cx="10480784" cy="9194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6212"/>
                <a:gridCol w="898577"/>
                <a:gridCol w="724264"/>
                <a:gridCol w="962509"/>
                <a:gridCol w="1450219"/>
                <a:gridCol w="1734459"/>
                <a:gridCol w="786212"/>
                <a:gridCol w="738272"/>
                <a:gridCol w="683619"/>
                <a:gridCol w="1716441"/>
              </a:tblGrid>
              <a:tr h="29436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UL band</a:t>
                      </a:r>
                      <a:endParaRPr lang="zh-CN" sz="1000" b="1" dirty="0">
                        <a:solidFill>
                          <a:srgbClr val="FF0000"/>
                        </a:solidFill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DL band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UL F</a:t>
                      </a:r>
                      <a:r>
                        <a:rPr lang="en-GB" sz="1000" baseline="-25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c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UL BW</a:t>
                      </a:r>
                      <a:endParaRPr lang="zh-CN" sz="1000" b="1" dirty="0">
                        <a:solidFill>
                          <a:srgbClr val="FF0000"/>
                        </a:solidFill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SCS of UL band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UL RB Allocation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DL F</a:t>
                      </a:r>
                      <a:r>
                        <a:rPr lang="en-GB" sz="1000" baseline="-25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c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DL BW</a:t>
                      </a:r>
                      <a:endParaRPr lang="zh-CN" sz="1000" b="1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MSD</a:t>
                      </a:r>
                      <a:endParaRPr lang="zh-CN" sz="1000" b="1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Cross-band</a:t>
                      </a:r>
                      <a:endParaRPr lang="zh-CN" sz="100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Interference</a:t>
                      </a:r>
                      <a:endParaRPr lang="zh-CN" sz="100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source</a:t>
                      </a:r>
                      <a:endParaRPr lang="zh-CN" sz="1000" b="1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</a:tr>
              <a:tr h="2780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(MHz)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(MHz)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(kHz)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L</a:t>
                      </a:r>
                      <a:r>
                        <a:rPr lang="en-GB" sz="1000" baseline="-25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CRB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(MHz)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(MHz)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(dB)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27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39</a:t>
                      </a:r>
                      <a:endParaRPr lang="zh-CN" sz="1000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n</a:t>
                      </a:r>
                      <a:r>
                        <a:rPr lang="en-US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41</a:t>
                      </a:r>
                      <a:endParaRPr lang="zh-CN" sz="1000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1910</a:t>
                      </a:r>
                      <a:endParaRPr lang="zh-CN" sz="1000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20</a:t>
                      </a:r>
                      <a:endParaRPr lang="zh-CN" sz="1000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15</a:t>
                      </a:r>
                      <a:endParaRPr lang="zh-CN" sz="1000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100 (RB</a:t>
                      </a:r>
                      <a:r>
                        <a:rPr lang="en-GB" sz="1000" baseline="-25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START</a:t>
                      </a: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=0)</a:t>
                      </a:r>
                      <a:endParaRPr lang="zh-CN" sz="1000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2501</a:t>
                      </a:r>
                      <a:endParaRPr lang="zh-CN" sz="1000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10</a:t>
                      </a:r>
                      <a:endParaRPr lang="zh-CN" sz="1000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3.3</a:t>
                      </a:r>
                      <a:endParaRPr lang="zh-CN" sz="1000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&gt;ACLR2</a:t>
                      </a:r>
                      <a:endParaRPr lang="zh-CN" sz="1000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</a:tr>
              <a:tr h="1542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n</a:t>
                      </a: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41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39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2546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100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30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270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 (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RB</a:t>
                      </a:r>
                      <a:r>
                        <a:rPr lang="en-GB" altLang="zh-CN" sz="1000" baseline="-25000" dirty="0" smtClean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START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=</a:t>
                      </a: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3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)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1917.5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1.6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&gt;ACLR2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300673" y="4509697"/>
            <a:ext cx="11627167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spcBef>
                <a:spcPts val="0"/>
              </a:spcBef>
              <a:buClrTx/>
              <a:buSzTx/>
            </a:pPr>
            <a:r>
              <a:rPr lang="en-US" altLang="zh-CN" sz="2000" b="1" dirty="0" smtClean="0">
                <a:latin typeface="+mn-lt"/>
                <a:sym typeface="+mn-ea"/>
              </a:rPr>
              <a:t>Observation </a:t>
            </a:r>
            <a:r>
              <a:rPr lang="en-US" altLang="zh-CN" sz="2000" b="1" dirty="0">
                <a:latin typeface="+mn-lt"/>
                <a:sym typeface="+mn-ea"/>
              </a:rPr>
              <a:t>1</a:t>
            </a:r>
            <a:r>
              <a:rPr lang="en-US" altLang="zh-CN" sz="2000" dirty="0" smtClean="0">
                <a:latin typeface="+mn-lt"/>
                <a:sym typeface="+mn-ea"/>
              </a:rPr>
              <a:t>:  The </a:t>
            </a:r>
            <a:r>
              <a:rPr lang="en-US" altLang="zh-CN" sz="2000" dirty="0" err="1" smtClean="0">
                <a:latin typeface="+mn-lt"/>
                <a:sym typeface="+mn-ea"/>
              </a:rPr>
              <a:t>Refsens</a:t>
            </a:r>
            <a:r>
              <a:rPr lang="en-US" altLang="zh-CN" sz="2000" dirty="0" smtClean="0">
                <a:latin typeface="+mn-lt"/>
                <a:sym typeface="+mn-ea"/>
              </a:rPr>
              <a:t> requirements for EN-DC configuration is specified by the combination of UL configuration and DL channel bandwidths.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362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Further considerations on test requirements for EN-DC </a:t>
            </a:r>
            <a:r>
              <a:rPr lang="en-US" altLang="zh-CN" sz="3200" b="1" dirty="0" err="1"/>
              <a:t>Refsens</a:t>
            </a:r>
            <a:r>
              <a:rPr lang="en-US" altLang="zh-CN" sz="3200" b="1" dirty="0"/>
              <a:t> </a:t>
            </a:r>
            <a:r>
              <a:rPr lang="en-US" altLang="zh-CN" sz="3200" b="1" dirty="0" smtClean="0"/>
              <a:t>(</a:t>
            </a:r>
            <a:r>
              <a:rPr lang="en-US" altLang="zh-CN" sz="32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Ⅱ</a:t>
            </a:r>
            <a:r>
              <a:rPr lang="en-US" altLang="zh-CN" sz="3200" b="1" dirty="0" smtClean="0"/>
              <a:t>)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0673" y="635748"/>
            <a:ext cx="1188974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Based on the above discussion, it is noted that for the </a:t>
            </a:r>
            <a:r>
              <a:rPr lang="en-US" altLang="zh-CN" sz="2000" dirty="0" err="1" smtClean="0">
                <a:solidFill>
                  <a:schemeClr val="tx1"/>
                </a:solidFill>
                <a:latin typeface="+mn-lt"/>
                <a:sym typeface="+mn-ea"/>
              </a:rPr>
              <a:t>Refsens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 test requirements for EN-DC, both UL configuration </a:t>
            </a:r>
            <a:r>
              <a:rPr lang="en-US" altLang="zh-CN" sz="2000" dirty="0">
                <a:latin typeface="+mn-lt"/>
                <a:sym typeface="+mn-ea"/>
              </a:rPr>
              <a:t>and DL channel bandwidths should be </a:t>
            </a:r>
            <a:r>
              <a:rPr lang="en-US" altLang="zh-CN" sz="2000" dirty="0" smtClean="0">
                <a:latin typeface="+mn-lt"/>
                <a:sym typeface="+mn-ea"/>
              </a:rPr>
              <a:t>considered </a:t>
            </a:r>
            <a:r>
              <a:rPr lang="en-US" altLang="zh-CN" sz="2000" dirty="0">
                <a:latin typeface="+mn-lt"/>
                <a:sym typeface="+mn-ea"/>
              </a:rPr>
              <a:t>in Table 7.3B.2.3.5-0. 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614095"/>
              </p:ext>
            </p:extLst>
          </p:nvPr>
        </p:nvGraphicFramePr>
        <p:xfrm>
          <a:off x="1443388" y="1811491"/>
          <a:ext cx="7698018" cy="3177455"/>
        </p:xfrm>
        <a:graphic>
          <a:graphicData uri="http://schemas.openxmlformats.org/drawingml/2006/table">
            <a:tbl>
              <a:tblPr firstRow="1" firstCol="1" bandRow="1"/>
              <a:tblGrid>
                <a:gridCol w="1702241"/>
                <a:gridCol w="708473"/>
                <a:gridCol w="805760"/>
                <a:gridCol w="949006"/>
                <a:gridCol w="2077065"/>
                <a:gridCol w="1455473"/>
              </a:tblGrid>
              <a:tr h="4430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strike="sng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</a:t>
                      </a:r>
                      <a:r>
                        <a:rPr lang="en-GB" sz="900" b="1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EN-DC</a:t>
                      </a: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configuration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ID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b="1" strike="sng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</a:t>
                      </a:r>
                      <a:r>
                        <a:rPr lang="en-US" altLang="zh-CN" sz="9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E-UTRA/NR</a:t>
                      </a: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band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UL/DL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CBW 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(MHz)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REFSENS test requirement 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Exception type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DC_39A_n41A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Cross band isolation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-91.5+TT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-97.7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Cross band isolation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DC_40A_n41A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-67.9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Cross band isolation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Cross band isolation</a:t>
                      </a:r>
                      <a:endParaRPr lang="zh-CN" sz="800" strike="sng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87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DC_26A_n41A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UL harmonic 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-81.8+TT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interference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-81.1+TT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UL harmonic exception 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avoided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-81.2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dual uplink operation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-72.5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harmonic mixing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-69.5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harmonic mixing 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avoiding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130712" y="1486199"/>
            <a:ext cx="4932003" cy="253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Table 7.3B.2.3.5-0: Reference sensitivity </a:t>
            </a: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test</a:t>
            </a: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requirement for PC3 EN-DC</a:t>
            </a: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3246" y="5036934"/>
            <a:ext cx="11627167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000" b="1" dirty="0" smtClean="0">
                <a:latin typeface="+mn-lt"/>
                <a:sym typeface="+mn-ea"/>
              </a:rPr>
              <a:t>Proposal 1</a:t>
            </a:r>
            <a:r>
              <a:rPr lang="en-US" altLang="zh-CN" sz="2000" dirty="0" smtClean="0">
                <a:latin typeface="+mn-lt"/>
                <a:sym typeface="+mn-ea"/>
              </a:rPr>
              <a:t>:  It is suggested to correct the “CA configuration” to “EN-DC configuration”, “DL </a:t>
            </a:r>
            <a:r>
              <a:rPr lang="en-US" altLang="zh-CN" sz="2000" dirty="0">
                <a:latin typeface="+mn-lt"/>
                <a:sym typeface="+mn-ea"/>
              </a:rPr>
              <a:t>band” to </a:t>
            </a:r>
            <a:r>
              <a:rPr lang="en-US" altLang="zh-CN" sz="2000" dirty="0" smtClean="0">
                <a:latin typeface="+mn-lt"/>
                <a:sym typeface="+mn-ea"/>
              </a:rPr>
              <a:t>“E-UTRA/NR </a:t>
            </a:r>
            <a:r>
              <a:rPr lang="en-US" altLang="zh-CN" sz="2000" dirty="0">
                <a:latin typeface="+mn-lt"/>
                <a:sym typeface="+mn-ea"/>
              </a:rPr>
              <a:t>band”, “CBW” to “UL/DL </a:t>
            </a:r>
            <a:r>
              <a:rPr lang="en-US" altLang="zh-CN" sz="2000" dirty="0" smtClean="0">
                <a:latin typeface="+mn-lt"/>
                <a:sym typeface="+mn-ea"/>
              </a:rPr>
              <a:t>CBW”.</a:t>
            </a:r>
            <a:endParaRPr lang="en-US" altLang="zh-CN" sz="2000" dirty="0">
              <a:latin typeface="+mn-lt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590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Further considerations on test requirements for EN-DC </a:t>
            </a:r>
            <a:r>
              <a:rPr lang="en-US" altLang="zh-CN" sz="3200" b="1" dirty="0" err="1"/>
              <a:t>Refsens</a:t>
            </a:r>
            <a:r>
              <a:rPr lang="en-US" altLang="zh-CN" sz="3200" b="1" dirty="0"/>
              <a:t> </a:t>
            </a:r>
            <a:r>
              <a:rPr lang="en-US" altLang="zh-CN" sz="3200" b="1" dirty="0" smtClean="0"/>
              <a:t>(</a:t>
            </a:r>
            <a:r>
              <a:rPr lang="en-US" altLang="zh-CN" sz="32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Ⅲ</a:t>
            </a:r>
            <a:r>
              <a:rPr lang="en-US" altLang="zh-CN" sz="3200" b="1" dirty="0" smtClean="0"/>
              <a:t>)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0673" y="635748"/>
            <a:ext cx="11889740" cy="22467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000" dirty="0" smtClean="0">
                <a:latin typeface="+mn-lt"/>
                <a:sym typeface="+mn-ea"/>
              </a:rPr>
              <a:t>Based </a:t>
            </a:r>
            <a:r>
              <a:rPr lang="en-US" altLang="zh-CN" sz="2000" dirty="0">
                <a:latin typeface="+mn-lt"/>
                <a:sym typeface="+mn-ea"/>
              </a:rPr>
              <a:t>on the conclusion of action point </a:t>
            </a:r>
            <a:r>
              <a:rPr lang="en-GB" altLang="zh-CN" sz="2000" dirty="0">
                <a:latin typeface="+mn-lt"/>
              </a:rPr>
              <a:t>AP#104.22, the test requirements in old table </a:t>
            </a:r>
            <a:r>
              <a:rPr lang="en-GB" altLang="zh-CN" sz="2000" dirty="0" smtClean="0">
                <a:latin typeface="+mn-lt"/>
              </a:rPr>
              <a:t>template </a:t>
            </a:r>
            <a:r>
              <a:rPr lang="en-GB" altLang="zh-CN" sz="2000" dirty="0">
                <a:latin typeface="+mn-lt"/>
              </a:rPr>
              <a:t>will eventually </a:t>
            </a:r>
            <a:r>
              <a:rPr lang="en-GB" altLang="zh-CN" sz="2000" dirty="0" smtClean="0">
                <a:latin typeface="+mn-lt"/>
              </a:rPr>
              <a:t>be merged </a:t>
            </a:r>
            <a:r>
              <a:rPr lang="en-GB" altLang="zh-CN" sz="2000" dirty="0">
                <a:latin typeface="+mn-lt"/>
              </a:rPr>
              <a:t>into Table </a:t>
            </a:r>
            <a:r>
              <a:rPr lang="en-US" altLang="zh-CN" sz="2000" dirty="0">
                <a:latin typeface="+mn-lt"/>
                <a:sym typeface="+mn-ea"/>
              </a:rPr>
              <a:t>7.3B.2.3.5-0. However, the </a:t>
            </a:r>
            <a:r>
              <a:rPr lang="en-US" altLang="zh-CN" sz="2000" dirty="0" err="1">
                <a:latin typeface="+mn-lt"/>
                <a:sym typeface="+mn-ea"/>
              </a:rPr>
              <a:t>Refsens</a:t>
            </a:r>
            <a:r>
              <a:rPr lang="en-US" altLang="zh-CN" sz="2000" dirty="0">
                <a:latin typeface="+mn-lt"/>
                <a:sym typeface="+mn-ea"/>
              </a:rPr>
              <a:t> test requirements in </a:t>
            </a:r>
            <a:r>
              <a:rPr lang="en-GB" altLang="zh-CN" sz="2000" dirty="0">
                <a:latin typeface="+mn-lt"/>
              </a:rPr>
              <a:t>Table </a:t>
            </a:r>
            <a:r>
              <a:rPr lang="en-US" altLang="zh-CN" sz="2000" dirty="0">
                <a:latin typeface="+mn-lt"/>
                <a:sym typeface="+mn-ea"/>
              </a:rPr>
              <a:t>7.3B.2.3.5-0 are only for PC3 EN-DC configurations. To make the test requirements more </a:t>
            </a:r>
            <a:r>
              <a:rPr lang="en-US" altLang="zh-CN" sz="2000" dirty="0" smtClean="0">
                <a:latin typeface="+mn-lt"/>
                <a:sym typeface="+mn-ea"/>
              </a:rPr>
              <a:t>clear on PC2 EN-DC configurations, </a:t>
            </a:r>
            <a:r>
              <a:rPr lang="en-US" altLang="zh-CN" sz="2000" dirty="0">
                <a:latin typeface="+mn-lt"/>
                <a:sym typeface="+mn-ea"/>
              </a:rPr>
              <a:t>it is suggested to create a new </a:t>
            </a:r>
            <a:r>
              <a:rPr lang="en-GB" altLang="zh-CN" sz="2000" dirty="0">
                <a:latin typeface="+mn-lt"/>
              </a:rPr>
              <a:t>Table 7.3B.2.3.5-0a to collect the test requirements for PC2 exception types, such as </a:t>
            </a:r>
            <a:r>
              <a:rPr lang="en-GB" altLang="zh-CN" sz="2000" dirty="0" smtClean="0">
                <a:latin typeface="+mn-lt"/>
              </a:rPr>
              <a:t>to collect the requirements in Table </a:t>
            </a:r>
            <a:r>
              <a:rPr lang="en-GB" altLang="zh-CN" sz="2000" dirty="0">
                <a:latin typeface="+mn-lt"/>
              </a:rPr>
              <a:t>7.3B.2.3.5-2a for PC2 harmonic mixing, Table 7.3B.2.3.5-3a for PC2 cross band isolation, and Table 7.3B.2.3.5-5 for PC2 dual uplink. </a:t>
            </a:r>
            <a:r>
              <a:rPr lang="en-GB" altLang="zh-CN" sz="2000" dirty="0" smtClean="0">
                <a:latin typeface="+mn-lt"/>
              </a:rPr>
              <a:t>An example of PC2 DC_2A_n41A </a:t>
            </a:r>
            <a:r>
              <a:rPr lang="en-GB" altLang="zh-CN" sz="2000" dirty="0" err="1" smtClean="0">
                <a:latin typeface="+mn-lt"/>
              </a:rPr>
              <a:t>Refsens</a:t>
            </a:r>
            <a:r>
              <a:rPr lang="en-GB" altLang="zh-CN" sz="2000" dirty="0" smtClean="0">
                <a:latin typeface="+mn-lt"/>
              </a:rPr>
              <a:t> test requirements is given as below.</a:t>
            </a:r>
            <a:endParaRPr lang="en-US" altLang="zh-CN" sz="2000" dirty="0">
              <a:latin typeface="+mn-lt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1959" y="5088817"/>
            <a:ext cx="11627167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000" b="1" dirty="0" smtClean="0">
                <a:latin typeface="+mn-lt"/>
                <a:sym typeface="+mn-ea"/>
              </a:rPr>
              <a:t>Proposal </a:t>
            </a:r>
            <a:r>
              <a:rPr lang="en-US" altLang="zh-CN" sz="2000" b="1" dirty="0">
                <a:latin typeface="+mn-lt"/>
                <a:sym typeface="+mn-ea"/>
              </a:rPr>
              <a:t>2</a:t>
            </a:r>
            <a:r>
              <a:rPr lang="en-US" altLang="zh-CN" sz="2000" dirty="0" smtClean="0">
                <a:latin typeface="+mn-lt"/>
                <a:sym typeface="+mn-ea"/>
              </a:rPr>
              <a:t>:  It is </a:t>
            </a:r>
            <a:r>
              <a:rPr lang="en-US" altLang="zh-CN" sz="2000" dirty="0">
                <a:latin typeface="+mn-lt"/>
                <a:sym typeface="+mn-ea"/>
              </a:rPr>
              <a:t>suggested to create a new </a:t>
            </a:r>
            <a:r>
              <a:rPr lang="en-GB" altLang="zh-CN" sz="2000" dirty="0">
                <a:latin typeface="+mn-lt"/>
              </a:rPr>
              <a:t>Table 7.3B.2.3.5-0a to collect the test requirements for PC2 exception types shown as an example as above.</a:t>
            </a:r>
            <a:endParaRPr lang="en-US" altLang="zh-CN" sz="2000" dirty="0">
              <a:latin typeface="+mn-lt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0339877"/>
              </p:ext>
            </p:extLst>
          </p:nvPr>
        </p:nvGraphicFramePr>
        <p:xfrm>
          <a:off x="2123440" y="3400538"/>
          <a:ext cx="8371840" cy="1097280"/>
        </p:xfrm>
        <a:graphic>
          <a:graphicData uri="http://schemas.openxmlformats.org/drawingml/2006/table">
            <a:tbl>
              <a:tblPr firstRow="1" firstCol="1" bandRow="1"/>
              <a:tblGrid>
                <a:gridCol w="1422400"/>
                <a:gridCol w="670560"/>
                <a:gridCol w="777581"/>
                <a:gridCol w="819542"/>
                <a:gridCol w="2982725"/>
                <a:gridCol w="1699032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u="sng" dirty="0" smtClean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EN-DC </a:t>
                      </a:r>
                      <a:r>
                        <a:rPr lang="en-GB" sz="900" b="1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configuration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Test ID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b="1" u="sng" dirty="0" smtClean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E-UTRA/NR </a:t>
                      </a:r>
                      <a:r>
                        <a:rPr lang="en-GB" sz="900" b="1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band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u="sng" dirty="0" smtClean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UL/DL CBW </a:t>
                      </a:r>
                      <a:r>
                        <a:rPr lang="en-GB" sz="900" b="1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(MHz)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b="1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REFSENS test requirement</a:t>
                      </a:r>
                      <a:r>
                        <a:rPr lang="en-GB" sz="900" b="1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Exception type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DC_2A_n41A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-95.7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Cross band isolation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n41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6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NOTE 1:	The symbol "REFSENS" in this table refers to the reference sensitivity values for single carrier specified in Table 7.3.5-1 of TS 36.521-1 [10] for 2 antenna port E-UTRA band, Table 7.3_1.5-1 of TS 36.521-1 [10] for 4 antenna port E-UTRA band, Table 7.3.2.5-1a and Table 7.3.2.5-1b of TS 38.521-1 [8] for 2 antenna port NR band, Table 7.3.2.5-2a and Table 7.3.2.5-2b of TS 38.521-1 [8] for 4 antenna port NR band, Table 7.3.2.5-2c and Table 7.3.2.5-2d of TS 38.521-1 [8] for PC2 UE on NR FDD bands.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122931" y="3018417"/>
            <a:ext cx="514731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1" i="0" u="sng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Table 7.3B.2.3.5-0a: Reference sensitivity test requirement for PC2 EN-DC</a:t>
            </a:r>
            <a:endParaRPr kumimoji="0" lang="en-GB" altLang="zh-CN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024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 smtClean="0"/>
              <a:t>Thank you!</a:t>
            </a:r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8234</TotalTime>
  <Words>1523</Words>
  <Application>Microsoft Office PowerPoint</Application>
  <PresentationFormat>自定义</PresentationFormat>
  <Paragraphs>602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 Unicode MS</vt:lpstr>
      <vt:lpstr>MS Mincho</vt:lpstr>
      <vt:lpstr>Yu Gothic</vt:lpstr>
      <vt:lpstr>等线</vt:lpstr>
      <vt:lpstr>宋体</vt:lpstr>
      <vt:lpstr>Arial</vt:lpstr>
      <vt:lpstr>Calibri</vt:lpstr>
      <vt:lpstr>Calibri Light</vt:lpstr>
      <vt:lpstr>Times New Roman</vt:lpstr>
      <vt:lpstr>Office 主题</vt:lpstr>
      <vt:lpstr>Further discussion on EN-DC Refsens test requirements handling</vt:lpstr>
      <vt:lpstr>Minimum requirements for EN-DC Refsens</vt:lpstr>
      <vt:lpstr>Test requirements for EN-DC Refsens</vt:lpstr>
      <vt:lpstr>Further considerations on test requirements for EN-DC Refsens (Ⅰ)</vt:lpstr>
      <vt:lpstr>Further considerations on test requirements for EN-DC Refsens (Ⅱ)</vt:lpstr>
      <vt:lpstr>Further considerations on test requirements for EN-DC Refsens (Ⅲ)</vt:lpstr>
      <vt:lpstr>Thank you!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ZTE-Ma Zhifeng</cp:lastModifiedBy>
  <cp:revision>1368</cp:revision>
  <dcterms:created xsi:type="dcterms:W3CDTF">2018-09-20T03:53:00Z</dcterms:created>
  <dcterms:modified xsi:type="dcterms:W3CDTF">2025-02-20T15:52:41Z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r8>0</vt:r8>
  </property>
  <property fmtid="{D5CDD505-2E9C-101B-9397-08002B2CF9AE}" pid="4" name="ContentTypeId">
    <vt:lpwstr>0x010100EB28163D68FE8E4D9361964FDD814FC4</vt:lpwstr>
  </property>
  <property fmtid="{D5CDD505-2E9C-101B-9397-08002B2CF9AE}" pid="5" name="KSOProductBuildVer">
    <vt:lpwstr>2052-11.8.2.10912</vt:lpwstr>
  </property>
  <property fmtid="{D5CDD505-2E9C-101B-9397-08002B2CF9AE}" pid="6" name="ICV">
    <vt:lpwstr>06475E1BD0F54B2FAD5D6ECC63AF02E6</vt:lpwstr>
  </property>
  <property fmtid="{D5CDD505-2E9C-101B-9397-08002B2CF9AE}" pid="7" name="_2015_ms_pID_725343">
    <vt:lpwstr>(3)J/MPgEPbLUU9asqodSJn268g9h1zd4pIkfjbMbsQkrPzctEG1RCWgOkkB2Wd7rlnWID++S3F
CJE748F8df94YqdhYz+Syu+C9dTMibKZ0UV5cAHaxUA0f/Att1BC9n4gLElsKrBw0yxnE6EI
DEMXfSz4U3SfPXr6B0xhvozpkjQNT31hwj1Tzq6U6MPqPipvtE0h9oaQo3Gpw/LLyikAYKe8
MdIelv6FA4Lo2F4xYM</vt:lpwstr>
  </property>
  <property fmtid="{D5CDD505-2E9C-101B-9397-08002B2CF9AE}" pid="8" name="_2015_ms_pID_7253431">
    <vt:lpwstr>J1rJkSYtb8CKwlLgCQysvFtttm5Ms1eQKua3HMSGPUmT4NxEq5pf/6
fr6bS16svFJsM7ZYVnjYyUnkja4GtMWTgvKBKQFTeqYXwoIpI/xgU+OyH46MjeOQRfmpVr3G
r0q7cifawlEwP/9ri4LszftW6BESyCZ8tsJKE+elVp/y1oWMUjJ7xOfBw0/2D0Vvng+o8xu9
QPeHw91/O7f7HX5PbfsZjsHzQibMp54hWFty</vt:lpwstr>
  </property>
  <property fmtid="{D5CDD505-2E9C-101B-9397-08002B2CF9AE}" pid="9" name="_2015_ms_pID_7253432">
    <vt:lpwstr>6g==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1652861720</vt:lpwstr>
  </property>
</Properties>
</file>