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png" ContentType="image/png"/>
  <Default Extension="emf" ContentType="image/x-emf"/>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p:sldMasterIdLst>
    <p:sldMasterId id="2147483648" r:id="rId1"/>
    <p:sldMasterId id="2147483655" r:id="rId3"/>
  </p:sldMasterIdLst>
  <p:notesMasterIdLst>
    <p:notesMasterId r:id="rId5"/>
  </p:notesMasterIdLst>
  <p:handoutMasterIdLst>
    <p:handoutMasterId r:id="rId19"/>
  </p:handoutMasterIdLst>
  <p:sldIdLst>
    <p:sldId id="6645202" r:id="rId4"/>
    <p:sldId id="6645222" r:id="rId6"/>
    <p:sldId id="6645209" r:id="rId7"/>
    <p:sldId id="6645210" r:id="rId8"/>
    <p:sldId id="6645211" r:id="rId9"/>
    <p:sldId id="6645212" r:id="rId10"/>
    <p:sldId id="6645213" r:id="rId11"/>
    <p:sldId id="6645214" r:id="rId12"/>
    <p:sldId id="6645215" r:id="rId13"/>
    <p:sldId id="6645216" r:id="rId14"/>
    <p:sldId id="6645217" r:id="rId15"/>
    <p:sldId id="6645219" r:id="rId16"/>
    <p:sldId id="6645221" r:id="rId17"/>
    <p:sldId id="6645224" r:id="rId18"/>
  </p:sldIdLst>
  <p:sldSz cx="12192000" cy="6858000"/>
  <p:notesSz cx="6807200" cy="9939655"/>
  <p:defaultTextStyle>
    <a:defPPr>
      <a:defRPr lang="en-US"/>
    </a:defPPr>
    <a:lvl1pPr marL="0" lvl="0" indent="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1pPr>
    <a:lvl2pPr marL="390525" lvl="1" indent="666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2pPr>
    <a:lvl3pPr marL="781050" lvl="2" indent="1301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3pPr>
    <a:lvl4pPr marL="1173480" lvl="3" indent="1968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4pPr>
    <a:lvl5pPr marL="1565275" lvl="4"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5pPr>
    <a:lvl6pPr marL="2286000" lvl="5"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6pPr>
    <a:lvl7pPr marL="2743200" lvl="6"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7pPr>
    <a:lvl8pPr marL="3200400" lvl="7"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8pPr>
    <a:lvl9pPr marL="3657600" lvl="8"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881"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左敏" initials="左" lastIdx="2" clrIdx="0"/>
  <p:cmAuthor id="2" name="未知用户93" initials="未" lastIdx="1" clrIdx="0"/>
  <p:cmAuthor id="3" name="cmcc" initials="c" lastIdx="4" clrIdx="0"/>
  <p:cmAuthor id="4" name="未知用户90" initials="未" lastIdx="5" clrIdx="1"/>
  <p:cmAuthor id="5" name="Lenovo" initials="L" lastIdx="1" clrIdx="1"/>
  <p:cmAuthor id="6" name="未知用户91" initials="未" lastIdx="0" clrIdx="1"/>
  <p:cmAuthor id="7" name="lizhi" initials="l" lastIdx="1" clrIdx="2"/>
  <p:cmAuthor id="8" name="未知用户92" initials="未" lastIdx="1" clrIdx="0"/>
  <p:cmAuthor id="9" name="金鹏" initials="金" lastIdx="1" clrIdx="3"/>
  <p:cmAuthor id="10" name="未知用户74" initials="未" lastIdx="5" clrIdx="1"/>
  <p:cmAuthor id="11" name="zte" initials="z" lastIdx="2" clrIdx="0"/>
  <p:cmAuthor id="12" name="未知用户75" initials="未" lastIdx="8" clrIdx="0"/>
  <p:cmAuthor id="13" name="cmcc-Yuxuan Xie" initials="c" lastIdx="1" clrIdx="5"/>
  <p:cmAuthor id="14" name="未知用户76" initials="未" lastIdx="1" clrIdx="0"/>
  <p:cmAuthor id="15" name="00196605" initials="0" lastIdx="2" clrIdx="0"/>
  <p:cmAuthor id="16" name="未知用户77" initials="未" lastIdx="8" clrIdx="0"/>
  <p:cmAuthor id="17" name="00006891" initials="0" lastIdx="15" clrIdx="8"/>
  <p:cmAuthor id="18" name="未知用户78" initials="未" lastIdx="8" clrIdx="0"/>
  <p:cmAuthor id="19" name="熊先奎10009191" initials="熊" lastIdx="1" clrIdx="9"/>
  <p:cmAuthor id="20" name="未知用户79" initials="未" lastIdx="1" clrIdx="0"/>
  <p:cmAuthor id="21" name="10107538" initials="1" lastIdx="1" clrIdx="9"/>
  <p:cmAuthor id="22" name="未知用户80" initials="未" lastIdx="1" clrIdx="0"/>
  <p:cmAuthor id="23" name="10118178" initials="1" lastIdx="11" clrIdx="10"/>
  <p:cmAuthor id="24" name="Harry xu" initials="H" lastIdx="1" clrIdx="0"/>
  <p:cmAuthor id="25" name="作者" initials="作" lastIdx="0" clrIdx="12"/>
  <p:cmAuthor id="26" name="谢学斌" initials="谢" lastIdx="0" clrIdx="0"/>
  <p:cmAuthor id="27" name="未知用户27" initials="未" lastIdx="1" clrIdx="0"/>
  <p:cmAuthor id="28" name="马云飞10014438" initials="马" lastIdx="4" clrIdx="0"/>
  <p:cmAuthor id="29" name="John" initials="J" lastIdx="36" clrIdx="13"/>
  <p:cmAuthor id="30" name="未知用户111" initials="未" lastIdx="1" clrIdx="1"/>
  <p:cmAuthor id="31" name="10025093" initials="1" lastIdx="51" clrIdx="14"/>
  <p:cmAuthor id="32" name="le" initials="l" lastIdx="2" clrIdx="321"/>
  <p:cmAuthor id="33" name="10078380" initials="1" lastIdx="1" clrIdx="15"/>
  <p:cmAuthor id="34" name="renyina" initials="r" lastIdx="1" clrIdx="322"/>
  <p:cmAuthor id="35" name="张琳" initials="张" lastIdx="1" clrIdx="17"/>
  <p:cmAuthor id="36" name="User" initials="U" lastIdx="1" clrIdx="323"/>
  <p:cmAuthor id="37" name="Liang Ma" initials="L" lastIdx="1" clrIdx="18"/>
  <p:cmAuthor id="38" name="lingc" initials="l" lastIdx="1" clrIdx="324"/>
  <p:cmAuthor id="39" name="Saku Uchikawa" initials="S" lastIdx="11" clrIdx="0"/>
  <p:cmAuthor id="40" name="Kaiyuan" initials="K" lastIdx="1" clrIdx="325"/>
  <p:cmAuthor id="41" name="00065088" initials="0" lastIdx="2" clrIdx="19"/>
  <p:cmAuthor id="42" name="Cecilia" initials="C" lastIdx="1" clrIdx="326"/>
  <p:cmAuthor id="43" name="10066351" initials="1" lastIdx="2" clrIdx="0"/>
  <p:cmAuthor id="44" name="xueyan" initials="x" lastIdx="1" clrIdx="327"/>
  <p:cmAuthor id="45" name="蔡建楠" initials="蔡" lastIdx="15" clrIdx="17"/>
  <p:cmAuthor id="46" name="wangyajuan@hq.cmcc" initials="w" lastIdx="3" clrIdx="328"/>
  <p:cmAuthor id="47" name="10009110" initials="1" lastIdx="23" clrIdx="22"/>
  <p:cmAuthor id="48" name="13910" initials="1" lastIdx="8" clrIdx="329"/>
  <p:cmAuthor id="49" name="李蕾00009994" initials="李" lastIdx="6" clrIdx="17"/>
  <p:cmAuthor id="50" name="liyite" initials="l" lastIdx="1" clrIdx="330"/>
  <p:cmAuthor id="51" name="wyz" initials="w" lastIdx="1" clrIdx="24"/>
  <p:cmAuthor id="52" name="wangxinran" initials="w" lastIdx="1" clrIdx="331"/>
  <p:cmAuthor id="53" name="10270945" initials="1" lastIdx="2" clrIdx="25"/>
  <p:cmAuthor id="54" name="于书丹" initials="于" lastIdx="1" clrIdx="332"/>
  <p:cmAuthor id="55" name="zrf" initials="z" lastIdx="3" clrIdx="26"/>
  <p:cmAuthor id="56" name="Hou Yingfeng" initials="H" lastIdx="10" clrIdx="23"/>
  <p:cmAuthor id="57" name="赵诚荣10027092" initials="赵" lastIdx="2" clrIdx="25"/>
  <p:cmAuthor id="58" name="10056791" initials="1" lastIdx="1" clrIdx="29"/>
  <p:cmAuthor id="59" name="Author" initials="A" lastIdx="0" clrIdx="30"/>
  <p:cmAuthor id="60" name="殷格非" initials="殷" lastIdx="2" clrIdx="0"/>
  <p:cmAuthor id="61" name="李楠10047711" initials="李" lastIdx="2" clrIdx="31"/>
  <p:cmAuthor id="62" name="z r" initials="z" lastIdx="5" clrIdx="12"/>
  <p:cmAuthor id="63" name="10045953" initials="1" lastIdx="1" clrIdx="32"/>
  <p:cmAuthor id="64" name="lc xue" initials="l" lastIdx="1" clrIdx="22"/>
  <p:cmAuthor id="65" name="zhoupeng" initials="z" lastIdx="5" clrIdx="339"/>
  <p:cmAuthor id="66" name="Y Y" initials="Y" lastIdx="2" clrIdx="33"/>
  <p:cmAuthor id="67" name="Aqf" initials="A" lastIdx="1" clrIdx="36"/>
  <p:cmAuthor id="68" name="Randolph" initials="R" lastIdx="1" clrIdx="340"/>
  <p:cmAuthor id="69" name="Administrator" initials="A" lastIdx="1" clrIdx="35"/>
  <p:cmAuthor id="70" name="安 启飞" initials="安" lastIdx="2" clrIdx="37"/>
  <p:cmAuthor id="71" name="YaoChunfen" initials="Y" lastIdx="1" clrIdx="39"/>
  <p:cmAuthor id="72" name="仉 凯" initials="仉" lastIdx="1" clrIdx="18"/>
  <p:cmAuthor id="73" name="cheng" initials="c" lastIdx="13" clrIdx="0"/>
  <p:cmAuthor id="74" name="黄珂10009187" initials="黄" lastIdx="1" clrIdx="37"/>
  <p:cmAuthor id="75" name="赵欣" initials="赵" lastIdx="4" clrIdx="37"/>
  <p:cmAuthor id="76" name="10206899" initials="1" lastIdx="1" clrIdx="38"/>
  <p:cmAuthor id="77" name="张徐" initials="张" lastIdx="1" clrIdx="345"/>
  <p:cmAuthor id="78" name="10133177" initials="1" lastIdx="1" clrIdx="39"/>
  <p:cmAuthor id="79" name="yaohuijuan " initials="y" lastIdx="3" clrIdx="40"/>
  <p:cmAuthor id="80" name="00154813" initials="0" lastIdx="2" clrIdx="41"/>
  <p:cmAuthor id="81" name="ZJK" initials="Z" lastIdx="5" clrIdx="42"/>
  <p:cmAuthor id="82" name="Hao Yue" initials="H" lastIdx="2" clrIdx="349"/>
  <p:cmAuthor id="83" name="00075816" initials="0" lastIdx="1" clrIdx="43"/>
  <p:cmAuthor id="84" name="陈燕燕" initials="陈" lastIdx="1" clrIdx="44"/>
  <p:cmAuthor id="85" name="suxin" initials="s" lastIdx="1" clrIdx="351"/>
  <p:cmAuthor id="86" name="未知的使用者79" initials="未" lastIdx="0" clrIdx="1"/>
  <p:cmAuthor id="87" name="clj" initials="c" lastIdx="1" clrIdx="46"/>
  <p:cmAuthor id="88" name="尹瑶瑶" initials="尹" lastIdx="1" clrIdx="47"/>
  <p:cmAuthor id="89" name="liyayjy@hq.cmcc" initials="l" lastIdx="1" clrIdx="49"/>
  <p:cmAuthor id="90" name="未知用户20" initials="未" lastIdx="1" clrIdx="23"/>
  <p:cmAuthor id="91" name="cmcc_lv" initials="c" lastIdx="1" clrIdx="357"/>
  <p:cmAuthor id="92" name="沈霄雷" initials="沈" lastIdx="833089" clrIdx="0"/>
  <p:cmAuthor id="93" name="rev2" initials="r" lastIdx="1" clrIdx="36"/>
  <p:cmAuthor id="94" name="crespo lee" initials="c" lastIdx="32" clrIdx="36"/>
  <p:cmAuthor id="95" name="施旻" initials="施" lastIdx="1" clrIdx="52"/>
  <p:cmAuthor id="96" name="sammi" initials="s" lastIdx="0" clrIdx="12"/>
  <p:cmAuthor id="97" name="群智集" initials="群" lastIdx="0" clrIdx="0"/>
  <p:cmAuthor id="98" name="zhangyuexin@hq.cmcc" initials="z" lastIdx="1" clrIdx="53"/>
  <p:cmAuthor id="99" name="黎丹" initials="黎" lastIdx="2" clrIdx="0"/>
  <p:cmAuthor id="100" name="郏 鹏" initials="郏" lastIdx="1" clrIdx="16"/>
  <p:cmAuthor id="101" name="Chengli" initials="C" lastIdx="6" clrIdx="0"/>
  <p:cmAuthor id="102" name="郏鹏" initials="郏" lastIdx="1" clrIdx="17"/>
  <p:cmAuthor id="103" name="wangqixing@hq.cmcc" initials="w" lastIdx="1" clrIdx="56"/>
  <p:cmAuthor id="104" name="未知的使用者87" initials="未" lastIdx="1" clrIdx="0"/>
  <p:cmAuthor id="105" name="sqian" initials="s" lastIdx="3" clrIdx="364"/>
  <p:cmAuthor id="106" name="刘璇" initials="刘" lastIdx="1" clrIdx="58"/>
  <p:cmAuthor id="107" name="薛旭-cmcc" initials="薛" lastIdx="1" clrIdx="365"/>
  <p:cmAuthor id="108" name="未知的使用者90" initials="未" lastIdx="8" clrIdx="0"/>
  <p:cmAuthor id="109" name="未知的使用者29" initials="未" lastIdx="1" clrIdx="0"/>
  <p:cmAuthor id="110" name="未知的使用者91" initials="未" lastIdx="1" clrIdx="0"/>
  <p:cmAuthor id="111" name="未知的使用者98" initials="未" lastIdx="1" clrIdx="0"/>
  <p:cmAuthor id="112" name="CHRISYU" initials="C" lastIdx="1" clrIdx="0"/>
  <p:cmAuthor id="113" name="未知的使用者113" initials="未" lastIdx="1" clrIdx="2"/>
  <p:cmAuthor id="114" name="liucunri" initials="l" lastIdx="1" clrIdx="0"/>
  <p:cmAuthor id="115" name="未知用户9" initials="未" lastIdx="1" clrIdx="0"/>
  <p:cmAuthor id="116" name="Unknown User48" initials="U" lastIdx="8" clrIdx="0"/>
  <p:cmAuthor id="117" name="未知用户103" initials="未" lastIdx="1" clrIdx="0"/>
  <p:cmAuthor id="118" name="Unknown User52" initials="U" lastIdx="1" clrIdx="0"/>
  <p:cmAuthor id="119" name="未知的使用者42" initials="未" lastIdx="1" clrIdx="0"/>
  <p:cmAuthor id="120" name="Unknown User50" initials="U" lastIdx="1" clrIdx="0"/>
  <p:cmAuthor id="121" name="未知的使用者120" initials="未" lastIdx="1" clrIdx="0"/>
  <p:cmAuthor id="122" name="px" initials="p" lastIdx="3" clrIdx="1"/>
  <p:cmAuthor id="123" name="Sky123.Org" initials="S" lastIdx="1" clrIdx="0"/>
  <p:cmAuthor id="124" name="xinping liu" initials="x" lastIdx="5" clrIdx="25"/>
  <p:cmAuthor id="125" name="elfinhsu" initials="e" lastIdx="1" clrIdx="0"/>
  <p:cmAuthor id="126" name="何 静" initials="何" lastIdx="1" clrIdx="4"/>
  <p:cmAuthor id="127" name="微软用户" initials="微" lastIdx="1" clrIdx="0"/>
  <p:cmAuthor id="128" name="未知的使用者73" initials="未" lastIdx="1" clrIdx="0"/>
  <p:cmAuthor id="129" name="未知的使用者24" initials="未" lastIdx="8" clrIdx="0"/>
  <p:cmAuthor id="130" name="未知用户16" initials="未" lastIdx="1" clrIdx="0"/>
  <p:cmAuthor id="131" name="Mary Feil-Jacobs" initials="M" lastIdx="43" clrIdx="1"/>
  <p:cmAuthor id="132" name="LiuHui" initials="L" lastIdx="1" clrIdx="0"/>
  <p:cmAuthor id="133" name="未知的使用者45" initials="未" lastIdx="1" clrIdx="0"/>
  <p:cmAuthor id="134" name="王鹏凯" initials="王" lastIdx="1" clrIdx="0"/>
  <p:cmAuthor id="135" name="未知用户104" initials="未" lastIdx="1" clrIdx="0"/>
  <p:cmAuthor id="136" name="未知用户5" initials="未" lastIdx="1" clrIdx="0"/>
  <p:cmAuthor id="137" name="未知的使用者10" initials="未" lastIdx="3" clrIdx="1"/>
  <p:cmAuthor id="138" name="未知的使用者93" initials="未" lastIdx="1" clrIdx="1"/>
  <p:cmAuthor id="139" name="Zhanwei Xiao(CUC SRD2-HZ-FZ)" initials="Z" lastIdx="0" clrIdx="0"/>
  <p:cmAuthor id="140" name="LeeElva" initials="L" lastIdx="1" clrIdx="0"/>
  <p:cmAuthor id="141" name="未知用户99" initials="未" lastIdx="1" clrIdx="2"/>
  <p:cmAuthor id="142" name="未知的使用者34" initials="未" lastIdx="1" clrIdx="0"/>
  <p:cmAuthor id="143" name="未知的使用者115" initials="未" lastIdx="1" clrIdx="1"/>
  <p:cmAuthor id="144" name="未知用户57" initials="未" lastIdx="1" clrIdx="0"/>
  <p:cmAuthor id="145" name="lianghb" initials="l" lastIdx="19" clrIdx="0"/>
  <p:cmAuthor id="146" name="未知用户17" initials="未" lastIdx="0" clrIdx="1"/>
  <p:cmAuthor id="147" name="Deanna Schuler (Bookey Consulting)" initials="D" lastIdx="2" clrIdx="0"/>
  <p:cmAuthor id="148" name="未知的使用者57" initials="未" lastIdx="1" clrIdx="0"/>
  <p:cmAuthor id="149" name="未知的使用者16" initials="未" lastIdx="6" clrIdx="0"/>
  <p:cmAuthor id="150" name="未知的使用者35" initials="未" lastIdx="1" clrIdx="0"/>
  <p:cmAuthor id="151" name="未知用户102" initials="未" lastIdx="1" clrIdx="1"/>
  <p:cmAuthor id="152" name="maxine" initials="m" lastIdx="0" clrIdx="0"/>
  <p:cmAuthor id="153" name="未知的使用者121" initials="未" lastIdx="1" clrIdx="1"/>
  <p:cmAuthor id="154" name="未知的使用者12" initials="未" lastIdx="1" clrIdx="0"/>
  <p:cmAuthor id="155" name="周元元" initials="周" lastIdx="5" clrIdx="0"/>
  <p:cmAuthor id="156" name="未知的使用者27" initials="未" lastIdx="8" clrIdx="0"/>
  <p:cmAuthor id="157" name="Ms" initials="M" lastIdx="1" clrIdx="0"/>
  <p:cmAuthor id="158" name="未知的使用者30" initials="未" lastIdx="8" clrIdx="0"/>
  <p:cmAuthor id="159" name="未知的使用者53" initials="未" lastIdx="1" clrIdx="0"/>
  <p:cmAuthor id="160" name="未知用户58" initials="未" lastIdx="5" clrIdx="1"/>
  <p:cmAuthor id="161" name="未知的使用者25" initials="未" lastIdx="1" clrIdx="0"/>
  <p:cmAuthor id="162" name="liupeng" initials="l" lastIdx="1" clrIdx="1"/>
  <p:cmAuthor id="163" name="未知用户24" initials="未" lastIdx="1" clrIdx="0"/>
  <p:cmAuthor id="164" name="AbuSina" initials="A" lastIdx="2" clrIdx="0"/>
  <p:cmAuthor id="165" name="hl sun" initials="h" lastIdx="1" clrIdx="0"/>
  <p:cmAuthor id="166" name="未知的使用者94" initials="未" lastIdx="1" clrIdx="2"/>
  <p:cmAuthor id="167" name="未知用户66" initials="未" lastIdx="1" clrIdx="0"/>
  <p:cmAuthor id="168" name="xuqing" initials="x" lastIdx="4" clrIdx="0"/>
  <p:cmAuthor id="169" name="未知用户19" initials="未" lastIdx="1" clrIdx="0"/>
  <p:cmAuthor id="170" name="周宏達JerryChou" initials="周" lastIdx="6" clrIdx="2"/>
  <p:cmAuthor id="171" name="邢辰凤" initials="邢" lastIdx="45" clrIdx="7"/>
  <p:cmAuthor id="172" name="未知用户7" initials="未" lastIdx="1" clrIdx="0"/>
  <p:cmAuthor id="173" name="未知的使用者56" initials="未" lastIdx="1" clrIdx="0"/>
  <p:cmAuthor id="174" name="未知用户46" initials="未" lastIdx="1" clrIdx="1"/>
  <p:cmAuthor id="175" name="未知的使用者119" initials="未" lastIdx="1" clrIdx="2"/>
  <p:cmAuthor id="176" name="未知用户59" initials="未" lastIdx="0" clrIdx="1"/>
  <p:cmAuthor id="177" name="未知的使用者22" initials="未" lastIdx="8" clrIdx="0"/>
  <p:cmAuthor id="178" name="未知的使用者103" initials="未" lastIdx="8" clrIdx="0"/>
  <p:cmAuthor id="179" name="Wenwen" initials="W" lastIdx="1" clrIdx="1"/>
  <p:cmAuthor id="180" name="未知的使用者117" initials="未" lastIdx="1" clrIdx="0"/>
  <p:cmAuthor id="181" name="未知的使用者33" initials="未" lastIdx="1" clrIdx="0"/>
  <p:cmAuthor id="182" name="未知的使用者28" initials="未" lastIdx="1" clrIdx="0"/>
  <p:cmAuthor id="183" name="未知用户67" initials="未" lastIdx="1" clrIdx="0"/>
  <p:cmAuthor id="184" name="未知用户114" initials="未" lastIdx="1" clrIdx="0"/>
  <p:cmAuthor id="185" name="未知用户18" initials="未" lastIdx="10" clrIdx="0"/>
  <p:cmAuthor id="186" name="未知的使用者67" initials="未" lastIdx="1" clrIdx="0"/>
  <p:cmAuthor id="187" name="未知的使用者46" initials="未" lastIdx="1" clrIdx="1"/>
  <p:cmAuthor id="188" name="未知的使用者26" initials="未" lastIdx="1" clrIdx="0"/>
  <p:cmAuthor id="189" name="未知的使用者43" initials="未" lastIdx="1" clrIdx="0"/>
  <p:cmAuthor id="190" name="未知的使用者9" initials="未" lastIdx="1" clrIdx="0"/>
  <p:cmAuthor id="191" name="未知用户62" initials="未" lastIdx="1" clrIdx="1"/>
  <p:cmAuthor id="192" name="yuanzh" initials="y" lastIdx="1" clrIdx="1"/>
  <p:cmAuthor id="193" name="不明使用者57" initials="不" lastIdx="1" clrIdx="0"/>
  <p:cmAuthor id="194" name="未知用户108" initials="未" lastIdx="1" clrIdx="0"/>
  <p:cmAuthor id="195" name="未知的使用者110" initials="未" lastIdx="1" clrIdx="0"/>
  <p:cmAuthor id="196" name="linyd" initials="l" lastIdx="3" clrIdx="1"/>
  <p:cmAuthor id="197" name="未知用户8" initials="未" lastIdx="1" clrIdx="0"/>
  <p:cmAuthor id="198" name="未知的使用者31" initials="未" lastIdx="1" clrIdx="0"/>
  <p:cmAuthor id="199" name="未知用户81" initials="未" lastIdx="1" clrIdx="0"/>
  <p:cmAuthor id="200" name="未知用户115" initials="未" lastIdx="1" clrIdx="0"/>
  <p:cmAuthor id="201" name="未知用户21" initials="未" lastIdx="1" clrIdx="0"/>
  <p:cmAuthor id="202" name="未知的使用者68" initials="未" lastIdx="1" clrIdx="0"/>
  <p:cmAuthor id="203" name="mm" initials="m" lastIdx="1" clrIdx="0"/>
  <p:cmAuthor id="204" name="未知用户15" initials="未" lastIdx="1" clrIdx="0"/>
  <p:cmAuthor id="205" name="朱晓瑜" initials="朱" lastIdx="54" clrIdx="0"/>
  <p:cmAuthor id="206" name="不明使用者20" initials="不" lastIdx="1" clrIdx="0"/>
  <p:cmAuthor id="207" name="李婧宜_YBferYVR" initials="李" lastIdx="0" clrIdx="0"/>
  <p:cmAuthor id="208" name="未知用户82" initials="未" lastIdx="1" clrIdx="0"/>
  <p:cmAuthor id="209" name="DaiZhengYuan" initials="D" lastIdx="3" clrIdx="7"/>
  <p:cmAuthor id="210" name="未知的使用者7" initials="未" lastIdx="2" clrIdx="0"/>
  <p:cmAuthor id="211" name="金宇峰_BfyebuM3" initials="金" lastIdx="0" clrIdx="0"/>
  <p:cmAuthor id="212" name="未知用户6" initials="未" lastIdx="8" clrIdx="0"/>
  <p:cmAuthor id="213" name="administrator" initials="a" lastIdx="3" clrIdx="23"/>
  <p:cmAuthor id="214" name="未知的使用者55" initials="未" lastIdx="1" clrIdx="0"/>
  <p:cmAuthor id="215" name="未知的使用者111" initials="未" lastIdx="1" clrIdx="0"/>
  <p:cmAuthor id="216" name="未知的使用者50" initials="未" lastIdx="1" clrIdx="0"/>
  <p:cmAuthor id="217" name="未知的使用者11" initials="未" lastIdx="1" clrIdx="0"/>
  <p:cmAuthor id="218" name="未知用户47" initials="未" lastIdx="6" clrIdx="0"/>
  <p:cmAuthor id="219" name="小延魔法师" initials="小" lastIdx="1126286" clrIdx="0"/>
  <p:cmAuthor id="220" name="未知用户106" initials="未" lastIdx="1" clrIdx="0"/>
  <p:cmAuthor id="221" name="da lin" initials="d" lastIdx="1" clrIdx="48"/>
  <p:cmAuthor id="222" name="未知用户116" initials="未" lastIdx="1" clrIdx="1"/>
  <p:cmAuthor id="223" name="子祥 韩" initials="子" lastIdx="1" clrIdx="54"/>
  <p:cmAuthor id="224" name="未知的使用者150" initials="未" lastIdx="1" clrIdx="0"/>
  <p:cmAuthor id="225" name="dell" initials="d" lastIdx="1" clrIdx="59"/>
  <p:cmAuthor id="226" name="未知的使用者69" initials="未" lastIdx="1" clrIdx="1"/>
  <p:cmAuthor id="227" name="gedawei@hq.cmcc" initials="g" lastIdx="4" clrIdx="350"/>
  <p:cmAuthor id="228" name="未知的使用者112" initials="未" lastIdx="1" clrIdx="1"/>
  <p:cmAuthor id="229" name="Zhong Zheng" initials="Z" lastIdx="2" clrIdx="352"/>
  <p:cmAuthor id="230" name="Kevin Hu" initials="K" lastIdx="1" clrIdx="0"/>
  <p:cmAuthor id="231" name="未知的使用者38" initials="未" lastIdx="1" clrIdx="0"/>
  <p:cmAuthor id="232" name="唐可欣" initials="唐" lastIdx="1" clrIdx="0"/>
  <p:cmAuthor id="233" name="未知的使用者8" initials="未" lastIdx="1" clrIdx="0"/>
  <p:cmAuthor id="234" name="不明使用者56" initials="不" lastIdx="1" clrIdx="0"/>
  <p:cmAuthor id="235" name="P00035_jeremy" initials="P" lastIdx="1" clrIdx="0"/>
  <p:cmAuthor id="236" name="Unknown User7" initials="U" lastIdx="1" clrIdx="0"/>
  <p:cmAuthor id="237" name="muzi wei" initials="m" lastIdx="1" clrIdx="0"/>
  <p:cmAuthor id="238" name="未知的使用者41" initials="未" lastIdx="1" clrIdx="0"/>
  <p:cmAuthor id="239" name="未知的使用者13" initials="未" lastIdx="1" clrIdx="0"/>
  <p:cmAuthor id="240" name="djj" initials="d" lastIdx="2" clrIdx="0"/>
  <p:cmAuthor id="241" name="未知用户117" initials="未" lastIdx="1" clrIdx="2"/>
  <p:cmAuthor id="242" name="ztolei@163.com" initials="z" lastIdx="1" clrIdx="50"/>
  <p:cmAuthor id="243" name="未知用户13" initials="未" lastIdx="1" clrIdx="0"/>
  <p:cmAuthor id="244" name="不明使用者21" initials="不" lastIdx="1" clrIdx="0"/>
  <p:cmAuthor id="245" name="YUMINGNJ" initials="Y" lastIdx="3" clrIdx="0"/>
  <p:cmAuthor id="246" name="未知的使用者52" initials="未" lastIdx="1" clrIdx="1"/>
  <p:cmAuthor id="247" name="未知用户109" initials="未" lastIdx="1" clrIdx="1"/>
  <p:cmAuthor id="248" name="Unknown User117" initials="U" lastIdx="10" clrIdx="0"/>
  <p:cmAuthor id="249" name="thomas" initials="t" lastIdx="1" clrIdx="49"/>
  <p:cmAuthor id="250" name="未知的使用者3" initials="未" lastIdx="7" clrIdx="1"/>
  <p:cmAuthor id="251" name="未知用户14" initials="未" lastIdx="1" clrIdx="0"/>
  <p:cmAuthor id="252" name="Unknown User65" initials="U" lastIdx="1" clrIdx="0"/>
  <p:cmAuthor id="253" name="未知用户98" initials="未" lastIdx="1" clrIdx="2"/>
  <p:cmAuthor id="254" name="未知用户83" initials="未" lastIdx="1" clrIdx="1"/>
  <p:cmAuthor id="255" name="未知用户61" initials="未" lastIdx="8" clrIdx="0"/>
  <p:cmAuthor id="256" name="張秀娟" initials="張" lastIdx="1" clrIdx="2"/>
  <p:cmAuthor id="257" name="Jason Wang" initials="J" lastIdx="1" clrIdx="0"/>
  <p:cmAuthor id="258" name="不明使用者18" initials="不" lastIdx="0" clrIdx="1"/>
  <p:cmAuthor id="259" name="未知用户28" initials="未" lastIdx="5" clrIdx="1"/>
  <p:cmAuthor id="260" name="未知的使用者72" initials="未" lastIdx="1" clrIdx="0"/>
  <p:cmAuthor id="261" name="未知的使用者48" initials="未" lastIdx="1" clrIdx="0"/>
  <p:cmAuthor id="262" name="未知的使用者104" initials="未" lastIdx="1" clrIdx="0"/>
  <p:cmAuthor id="263" name="未知用户60" initials="未" lastIdx="1" clrIdx="0"/>
  <p:cmAuthor id="264" name="未知的使用者39" initials="未" lastIdx="10" clrIdx="0"/>
  <p:cmAuthor id="265" name="Shawna Strickland" initials="S" lastIdx="2" clrIdx="0"/>
  <p:cmAuthor id="266" name="未知的使用者36" initials="未" lastIdx="3" clrIdx="1"/>
  <p:cmAuthor id="267" name="Daniel Wuu" initials="D" lastIdx="1" clrIdx="0"/>
  <p:cmAuthor id="268" name="未知用户56" initials="未" lastIdx="1" clrIdx="0"/>
  <p:cmAuthor id="269" name="未知的使用者14" initials="未" lastIdx="2" clrIdx="0"/>
  <p:cmAuthor id="270" name="仇怿俊" initials="仇" lastIdx="0" clrIdx="0"/>
  <p:cmAuthor id="271" name="mei shuo" initials="m" lastIdx="1" clrIdx="24"/>
  <p:cmAuthor id="272" name="dengwanting" initials="d" lastIdx="1" clrIdx="50"/>
  <p:cmAuthor id="273" name="Ashley Eberenz" initials="A" lastIdx="7" clrIdx="1"/>
  <p:cmAuthor id="274" name="mouse zz" initials="m" lastIdx="1" clrIdx="54"/>
  <p:cmAuthor id="275" name="不明使用者19" initials="不" lastIdx="1" clrIdx="0"/>
  <p:cmAuthor id="276" name="qiantong" initials="q" lastIdx="3" clrIdx="1"/>
  <p:cmAuthor id="277" name="未知的使用者74" initials="未" lastIdx="1" clrIdx="0"/>
  <p:cmAuthor id="278" name="未知的使用者23" initials="未" lastIdx="1" clrIdx="0"/>
  <p:cmAuthor id="279" name="未知的使用者1" initials="未" lastIdx="8" clrIdx="0"/>
  <p:cmAuthor id="280" name="116304" initials="1" lastIdx="1" clrIdx="1"/>
  <p:cmAuthor id="281" name="未知用户31" initials="未" lastIdx="1" clrIdx="1"/>
  <p:cmAuthor id="282" name="R affer" initials="R" lastIdx="1" clrIdx="0"/>
  <p:cmAuthor id="283" name="qihua-DCMS" initials="q" lastIdx="0" clrIdx="0"/>
  <p:cmAuthor id="284" name="未知用户55" initials="未" lastIdx="1" clrIdx="0"/>
  <p:cmAuthor id="285" name="未知的使用者95" initials="未" lastIdx="1" clrIdx="0"/>
  <p:cmAuthor id="286" name="未知的使用者32" initials="未" lastIdx="1" clrIdx="0"/>
  <p:cmAuthor id="287" name="未知的使用者49" initials="未" lastIdx="1" clrIdx="0"/>
  <p:cmAuthor id="288" name="Unknown User26" initials="U" lastIdx="1" clrIdx="1"/>
  <p:cmAuthor id="289" name="yuexuejun" initials="y" lastIdx="3" clrIdx="0"/>
  <p:cmAuthor id="290" name="未知的使用者71" initials="未" lastIdx="1" clrIdx="1"/>
  <p:cmAuthor id="291" name="未知的使用者105" initials="未" lastIdx="1" clrIdx="0"/>
  <p:cmAuthor id="292" name="Unknown User70" initials="U" lastIdx="1" clrIdx="0"/>
  <p:cmAuthor id="293" name="clinchen" initials="c" lastIdx="0" clrIdx="1"/>
  <p:cmAuthor id="294" name="未知用户23" initials="未" lastIdx="1" clrIdx="0"/>
  <p:cmAuthor id="295" name="hanjuncompany" initials="h" lastIdx="1" clrIdx="0"/>
  <p:cmAuthor id="296" name="kathy chen" initials="k" lastIdx="3" clrIdx="0"/>
  <p:cmAuthor id="297" name="黄晓平" initials="黄" lastIdx="0" clrIdx="0"/>
  <p:cmAuthor id="298" name="未知的使用者63" initials="未" lastIdx="1" clrIdx="0"/>
  <p:cmAuthor id="299" name="刘 毅松" initials="刘" lastIdx="4" clrIdx="47"/>
  <p:cmAuthor id="300" name="未知的使用者64" initials="未" lastIdx="3" clrIdx="1"/>
  <p:cmAuthor id="301" name="张静_Anua7Nne" initials="张" lastIdx="0" clrIdx="0"/>
  <p:cmAuthor id="302" name="未知的使用者47" initials="未" lastIdx="1" clrIdx="0"/>
  <p:cmAuthor id="303" name="未知的使用者60" initials="未" lastIdx="8" clrIdx="0"/>
  <p:cmAuthor id="304" name="未知的使用者59" initials="未" lastIdx="1" clrIdx="0"/>
  <p:cmAuthor id="305" name="未知的使用者54" initials="未" lastIdx="1" clrIdx="0"/>
  <p:cmAuthor id="306" name="未知的使用者66" initials="未" lastIdx="8" clrIdx="0"/>
  <p:cmAuthor id="307" name="未知的使用者65" initials="未" lastIdx="1" clrIdx="0"/>
  <p:cmAuthor id="308" name="未知的使用者106" initials="未" lastIdx="3" clrIdx="1"/>
  <p:cmAuthor id="309" name="未知的使用者107" initials="未" lastIdx="1" clrIdx="1"/>
  <p:cmAuthor id="310" name="未知的使用者108" initials="未" lastIdx="1" clrIdx="0"/>
  <p:cmAuthor id="311" name="未知的使用者86" initials="未" lastIdx="1" clrIdx="0"/>
  <p:cmAuthor id="312" name="未知的使用者116" initials="未" lastIdx="1" clrIdx="1"/>
  <p:cmAuthor id="313" name="未知的使用者44" initials="未" lastIdx="1" clrIdx="0"/>
  <p:cmAuthor id="314" name="未知的使用者37" initials="未" lastIdx="1" clrIdx="0"/>
  <p:cmAuthor id="315" name="未知的使用者126" initials="未" lastIdx="1" clrIdx="0"/>
  <p:cmAuthor id="316" name="未知的使用者127" initials="未" lastIdx="3" clrIdx="1"/>
  <p:cmAuthor id="317" name="未知的使用者128" initials="未" lastIdx="1" clrIdx="1"/>
  <p:cmAuthor id="318" name="未知的使用者124" initials="未" lastIdx="1" clrIdx="0"/>
  <p:cmAuthor id="319" name="未知的使用者125" initials="未" lastIdx="1" clrIdx="0"/>
  <p:cmAuthor id="320" name="Sara Chen" initials="S" lastIdx="1" clrIdx="0"/>
  <p:cmAuthor id="321" name="huang gerrard" initials="h" lastIdx="1" clrIdx="0"/>
  <p:cmAuthor id="322" name="未知用户170" initials="未" lastIdx="1" clrIdx="0"/>
  <p:cmAuthor id="323" name="未知用户171" initials="未" lastIdx="5" clrIdx="1"/>
  <p:cmAuthor id="324" name="未知用户172" initials="未" lastIdx="1" clrIdx="1"/>
  <p:cmAuthor id="325" name="未知用户173" initials="未" lastIdx="1" clrIdx="0"/>
  <p:cmAuthor id="326" name="未知用户149" initials="未" lastIdx="1" clrIdx="0"/>
  <p:cmAuthor id="327" name="未知用户150" initials="未" lastIdx="1" clrIdx="0"/>
  <p:cmAuthor id="328" name="未知用户151" initials="未" lastIdx="2" clrIdx="0"/>
  <p:cmAuthor id="329" name="未知用户152" initials="未" lastIdx="8" clrIdx="0"/>
  <p:cmAuthor id="330" name="未知用户153" initials="未" lastIdx="8" clrIdx="0"/>
  <p:cmAuthor id="331" name="未知用户154" initials="未" lastIdx="1" clrIdx="0"/>
  <p:cmAuthor id="332" name="未知用户155" initials="未" lastIdx="1" clrIdx="0"/>
  <p:cmAuthor id="333" name="未知用户41" initials="未" lastIdx="8" clrIdx="0"/>
  <p:cmAuthor id="334" name="未知用户44" initials="未" lastIdx="1" clrIdx="0"/>
  <p:cmAuthor id="335" name="未知用户45" initials="未" lastIdx="1" clrIdx="0"/>
  <p:cmAuthor id="336" name="未知用户156" initials="未" lastIdx="10" clrIdx="0"/>
  <p:cmAuthor id="337" name="未知用户64" initials="未" lastIdx="1" clrIdx="0"/>
  <p:cmAuthor id="338" name="未知用户65" initials="未" lastIdx="1" clrIdx="0"/>
  <p:cmAuthor id="339" name="未知用户68" initials="未" lastIdx="1" clrIdx="0"/>
  <p:cmAuthor id="340" name="未知用户69" initials="未" lastIdx="2" clrIdx="0"/>
  <p:cmAuthor id="341" name="未知用户70" initials="未" lastIdx="1" clrIdx="1"/>
  <p:cmAuthor id="342" name="未知用户71" initials="未" lastIdx="1" clrIdx="0"/>
  <p:cmAuthor id="343" name="未知用户72" initials="未" lastIdx="1" clrIdx="0"/>
  <p:cmAuthor id="344" name="未知用户73" initials="未" lastIdx="2" clrIdx="0"/>
  <p:cmAuthor id="345" name="未知用户49" initials="未" lastIdx="1" clrIdx="0"/>
  <p:cmAuthor id="346" name="未知用户50" initials="未" lastIdx="1" clrIdx="0"/>
  <p:cmAuthor id="347" name="未知用户52" initials="未" lastIdx="1" clrIdx="0"/>
  <p:cmAuthor id="348" name="MA15" initials="M" lastIdx="1" clrIdx="0"/>
  <p:cmAuthor id="349" name="未知用户53" initials="未" lastIdx="10" clrIdx="0"/>
  <p:cmAuthor id="350" name="未知用户96" initials="未" lastIdx="1" clrIdx="0"/>
  <p:cmAuthor id="351" name="jialuo" initials="j" lastIdx="0" clrIdx="0"/>
  <p:cmAuthor id="352" name="未知用户48" initials="未" lastIdx="1" clrIdx="0"/>
  <p:cmAuthor id="353" name="未知用户97" initials="未" lastIdx="2" clrIdx="0"/>
  <p:cmAuthor id="354" name="未知用户40" initials="未" lastIdx="5" clrIdx="1"/>
  <p:cmAuthor id="355" name="未知用户43" initials="未" lastIdx="1" clrIdx="0"/>
  <p:cmAuthor id="356" name="未知用户100" initials="未" lastIdx="1" clrIdx="0"/>
  <p:cmAuthor id="357" name="未知用户101" initials="未" lastIdx="1" clrIdx="0"/>
  <p:cmAuthor id="358" name="韩雨" initials="韩" lastIdx="0" clrIdx="0"/>
  <p:cmAuthor id="359" name="未知用户26" initials="未" lastIdx="1" clrIdx="0"/>
  <p:cmAuthor id="360" name="未知用户29" initials="未" lastIdx="1" clrIdx="0"/>
  <p:cmAuthor id="361" name="未知用户32" initials="未" lastIdx="1" clrIdx="0"/>
  <p:cmAuthor id="362" name="未知用户33" initials="未" lastIdx="1" clrIdx="0"/>
  <p:cmAuthor id="363" name="未知用户42" initials="未" lastIdx="1" clrIdx="0"/>
  <p:cmAuthor id="364" name="未知的使用者109" initials="未" lastIdx="5" clrIdx="1"/>
  <p:cmAuthor id="365" name="未知的使用者122" initials="未" lastIdx="1" clrIdx="0"/>
  <p:cmAuthor id="366" name="未知的使用者123" initials="未" lastIdx="8"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F6FC6"/>
    <a:srgbClr val="0070C0"/>
    <a:srgbClr val="FEE399"/>
    <a:srgbClr val="004C92"/>
    <a:srgbClr val="3E8CC4"/>
    <a:srgbClr val="7BBDE3"/>
    <a:srgbClr val="CDE9F0"/>
    <a:srgbClr val="4BAC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3782"/>
    <p:restoredTop sz="83063"/>
  </p:normalViewPr>
  <p:slideViewPr>
    <p:cSldViewPr showGuides="1">
      <p:cViewPr varScale="1">
        <p:scale>
          <a:sx n="82" d="100"/>
          <a:sy n="82" d="100"/>
        </p:scale>
        <p:origin x="576" y="62"/>
      </p:cViewPr>
      <p:guideLst>
        <p:guide orient="horz" pos="1881"/>
        <p:guide pos="3840"/>
      </p:guideLst>
    </p:cSldViewPr>
  </p:slideViewPr>
  <p:outlineViewPr>
    <p:cViewPr>
      <p:scale>
        <a:sx n="33" d="100"/>
        <a:sy n="33" d="100"/>
      </p:scale>
      <p:origin x="0" y="0"/>
    </p:cViewPr>
  </p:outlineViewPr>
  <p:notesTextViewPr>
    <p:cViewPr>
      <p:scale>
        <a:sx n="1" d="1"/>
        <a:sy n="1" d="1"/>
      </p:scale>
      <p:origin x="0" y="0"/>
    </p:cViewPr>
  </p:notesTextViewPr>
  <p:sorterViewPr showFormatting="0">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3" Type="http://schemas.openxmlformats.org/officeDocument/2006/relationships/commentAuthors" Target="commentAuthors.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handoutMaster" Target="handoutMasters/handoutMaster1.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image" Target="../media/image2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77EE136-A574-4530-AA36-31E8CA852404}"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D241930-EED9-4795-A08B-A9F61B206D92}"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423863" y="1243013"/>
            <a:ext cx="5959475" cy="3352800"/>
          </a:xfrm>
          <a:prstGeom prst="rect">
            <a:avLst/>
          </a:prstGeom>
          <a:noFill/>
          <a:ln w="12700">
            <a:solidFill>
              <a:prstClr val="black"/>
            </a:solidFill>
          </a:ln>
        </p:spPr>
        <p:txBody>
          <a:bodyPr vert="horz" lIns="92264" tIns="46132" rIns="92264" bIns="46132" rtlCol="0" anchor="ct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1038" y="4783138"/>
            <a:ext cx="5445125" cy="3913188"/>
          </a:xfrm>
          <a:prstGeom prst="rect">
            <a:avLst/>
          </a:prstGeom>
        </p:spPr>
        <p:txBody>
          <a:bodyPr vert="horz" lIns="92264" tIns="46132" rIns="92264" bIns="46132" rtlCol="0"/>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3765" algn="l" defTabSz="913765" rtl="0" eaLnBrk="1" latinLnBrk="0" hangingPunct="1">
      <a:defRPr sz="1200" kern="1200">
        <a:solidFill>
          <a:schemeClr val="tx1"/>
        </a:solidFill>
        <a:latin typeface="+mn-lt"/>
        <a:ea typeface="+mn-ea"/>
        <a:cs typeface="+mn-cs"/>
      </a:defRPr>
    </a:lvl3pPr>
    <a:lvl4pPr marL="1370965" algn="l" defTabSz="913765" rtl="0" eaLnBrk="1" latinLnBrk="0" hangingPunct="1">
      <a:defRPr sz="1200" kern="1200">
        <a:solidFill>
          <a:schemeClr val="tx1"/>
        </a:solidFill>
        <a:latin typeface="+mn-lt"/>
        <a:ea typeface="+mn-ea"/>
        <a:cs typeface="+mn-cs"/>
      </a:defRPr>
    </a:lvl4pPr>
    <a:lvl5pPr marL="1828165" algn="l" defTabSz="913765" rtl="0" eaLnBrk="1" latinLnBrk="0" hangingPunct="1">
      <a:defRPr sz="1200" kern="1200">
        <a:solidFill>
          <a:schemeClr val="tx1"/>
        </a:solidFill>
        <a:latin typeface="+mn-lt"/>
        <a:ea typeface="+mn-ea"/>
        <a:cs typeface="+mn-cs"/>
      </a:defRPr>
    </a:lvl5pPr>
    <a:lvl6pPr marL="2285365" algn="l" defTabSz="913765" rtl="0" eaLnBrk="1" latinLnBrk="0" hangingPunct="1">
      <a:defRPr sz="1200" kern="1200">
        <a:solidFill>
          <a:schemeClr val="tx1"/>
        </a:solidFill>
        <a:latin typeface="+mn-lt"/>
        <a:ea typeface="+mn-ea"/>
        <a:cs typeface="+mn-cs"/>
      </a:defRPr>
    </a:lvl6pPr>
    <a:lvl7pPr marL="2741930" algn="l" defTabSz="913765" rtl="0" eaLnBrk="1" latinLnBrk="0" hangingPunct="1">
      <a:defRPr sz="1200" kern="1200">
        <a:solidFill>
          <a:schemeClr val="tx1"/>
        </a:solidFill>
        <a:latin typeface="+mn-lt"/>
        <a:ea typeface="+mn-ea"/>
        <a:cs typeface="+mn-cs"/>
      </a:defRPr>
    </a:lvl7pPr>
    <a:lvl8pPr marL="3199130" algn="l" defTabSz="913765" rtl="0" eaLnBrk="1" latinLnBrk="0" hangingPunct="1">
      <a:defRPr sz="1200" kern="1200">
        <a:solidFill>
          <a:schemeClr val="tx1"/>
        </a:solidFill>
        <a:latin typeface="+mn-lt"/>
        <a:ea typeface="+mn-ea"/>
        <a:cs typeface="+mn-cs"/>
      </a:defRPr>
    </a:lvl8pPr>
    <a:lvl9pPr marL="3656330" algn="l" defTabSz="9137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幻灯片图像占位符 1"/>
          <p:cNvSpPr>
            <a:spLocks noGrp="1" noRot="1" noChangeAspect="1" noTextEdit="1"/>
          </p:cNvSpPr>
          <p:nvPr>
            <p:ph type="sldImg" idx="2"/>
          </p:nvPr>
        </p:nvSpPr>
        <p:spPr>
          <a:ln>
            <a:solidFill>
              <a:srgbClr val="000000"/>
            </a:solidFill>
            <a:miter/>
          </a:ln>
        </p:spPr>
      </p:sp>
      <p:sp>
        <p:nvSpPr>
          <p:cNvPr id="28675"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幻灯片图像占位符 1"/>
          <p:cNvSpPr>
            <a:spLocks noGrp="1" noRot="1" noChangeAspect="1" noTextEdit="1"/>
          </p:cNvSpPr>
          <p:nvPr>
            <p:ph type="sldImg" idx="2"/>
          </p:nvPr>
        </p:nvSpPr>
        <p:spPr>
          <a:ln>
            <a:solidFill>
              <a:srgbClr val="000000"/>
            </a:solidFill>
            <a:miter/>
          </a:ln>
        </p:spPr>
      </p:sp>
      <p:sp>
        <p:nvSpPr>
          <p:cNvPr id="32771"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幻灯片图像占位符 1"/>
          <p:cNvSpPr>
            <a:spLocks noGrp="1" noRot="1" noChangeAspect="1" noTextEdit="1"/>
          </p:cNvSpPr>
          <p:nvPr>
            <p:ph type="sldImg" idx="2"/>
          </p:nvPr>
        </p:nvSpPr>
        <p:spPr>
          <a:ln>
            <a:solidFill>
              <a:srgbClr val="000000"/>
            </a:solidFill>
            <a:miter/>
          </a:ln>
        </p:spPr>
      </p:sp>
      <p:sp>
        <p:nvSpPr>
          <p:cNvPr id="24579"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3075"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3076"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3077" name="组合 3"/>
          <p:cNvGrpSpPr/>
          <p:nvPr userDrawn="1"/>
        </p:nvGrpSpPr>
        <p:grpSpPr>
          <a:xfrm>
            <a:off x="47308" y="47625"/>
            <a:ext cx="3033712" cy="1003300"/>
            <a:chOff x="322377" y="128913"/>
            <a:chExt cx="3227035" cy="1067978"/>
          </a:xfrm>
        </p:grpSpPr>
        <p:pic>
          <p:nvPicPr>
            <p:cNvPr id="3078"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3079"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145415"/>
            <a:ext cx="1493837" cy="869950"/>
          </a:xfrm>
          <a:prstGeom prst="rect">
            <a:avLst/>
          </a:prstGeom>
          <a:noFill/>
          <a:ln w="9525">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12291"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12293"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4"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5"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1331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331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14339"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4340"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14342"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05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4099"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5123"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6147"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6149"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0"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1"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7171"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7172"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819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819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8198"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9219"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9220"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9221" name="组合 3"/>
          <p:cNvGrpSpPr/>
          <p:nvPr userDrawn="1"/>
        </p:nvGrpSpPr>
        <p:grpSpPr>
          <a:xfrm>
            <a:off x="-25082" y="-68580"/>
            <a:ext cx="3033712" cy="1003300"/>
            <a:chOff x="322377" y="128913"/>
            <a:chExt cx="3227035" cy="1067978"/>
          </a:xfrm>
        </p:grpSpPr>
        <p:pic>
          <p:nvPicPr>
            <p:cNvPr id="9222"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9223"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45085"/>
            <a:ext cx="1493837" cy="869950"/>
          </a:xfrm>
          <a:prstGeom prst="rect">
            <a:avLst/>
          </a:prstGeom>
          <a:noFill/>
          <a:ln w="9525">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10243"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11267"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7" Type="http://schemas.openxmlformats.org/officeDocument/2006/relationships/image" Target="../media/image4.jpeg"/><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Rectangle 7"/>
          <p:cNvSpPr/>
          <p:nvPr/>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2" name="Picture 6"/>
          <p:cNvPicPr>
            <a:picLocks noChangeAspect="1"/>
          </p:cNvPicPr>
          <p:nvPr userDrawn="1"/>
        </p:nvPicPr>
        <p:blipFill>
          <a:blip r:embed="rId7"/>
          <a:stretch>
            <a:fillRect/>
          </a:stretch>
        </p:blipFill>
        <p:spPr>
          <a:xfrm>
            <a:off x="10789285" y="50165"/>
            <a:ext cx="1214755" cy="70739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5.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image" Target="../media/image27.png"/></Relationships>
</file>

<file path=ppt/slides/_rels/slide11.xml.rels><?xml version="1.0" encoding="UTF-8" standalone="yes"?>
<Relationships xmlns="http://schemas.openxmlformats.org/package/2006/relationships"><Relationship Id="rId9" Type="http://schemas.openxmlformats.org/officeDocument/2006/relationships/vmlDrawing" Target="../drawings/vmlDrawing4.vml"/><Relationship Id="rId8" Type="http://schemas.openxmlformats.org/officeDocument/2006/relationships/slideLayout" Target="../slideLayouts/slideLayout5.xml"/><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image" Target="../media/image30.emf"/><Relationship Id="rId4" Type="http://schemas.openxmlformats.org/officeDocument/2006/relationships/oleObject" Target="../embeddings/oleObject5.bin"/><Relationship Id="rId3" Type="http://schemas.openxmlformats.org/officeDocument/2006/relationships/image" Target="../media/image29.emf"/><Relationship Id="rId2" Type="http://schemas.openxmlformats.org/officeDocument/2006/relationships/oleObject" Target="../embeddings/oleObject4.bin"/><Relationship Id="rId10" Type="http://schemas.openxmlformats.org/officeDocument/2006/relationships/notesSlide" Target="../notesSlides/notesSlide11.xml"/><Relationship Id="rId1" Type="http://schemas.openxmlformats.org/officeDocument/2006/relationships/image" Target="../media/image28.emf"/></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5.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9" Type="http://schemas.openxmlformats.org/officeDocument/2006/relationships/image" Target="../media/image11.png"/><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image" Target="../media/image10.png"/><Relationship Id="rId11" Type="http://schemas.openxmlformats.org/officeDocument/2006/relationships/notesSlide" Target="../notesSlides/notesSlide3.xml"/><Relationship Id="rId10" Type="http://schemas.openxmlformats.org/officeDocument/2006/relationships/slideLayout" Target="../slideLayouts/slideLayout5.xml"/><Relationship Id="rId1" Type="http://schemas.openxmlformats.org/officeDocument/2006/relationships/image" Target="../media/image9.png"/></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5.xml"/><Relationship Id="rId5" Type="http://schemas.openxmlformats.org/officeDocument/2006/relationships/image" Target="../media/image14.png"/><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tags" Target="../tags/tag13.xml"/><Relationship Id="rId1" Type="http://schemas.openxmlformats.org/officeDocument/2006/relationships/tags" Target="../tags/tag12.xml"/></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5.xml"/><Relationship Id="rId4" Type="http://schemas.openxmlformats.org/officeDocument/2006/relationships/image" Target="../media/image16.emf"/><Relationship Id="rId3" Type="http://schemas.openxmlformats.org/officeDocument/2006/relationships/image" Target="../media/image15.emf"/><Relationship Id="rId2" Type="http://schemas.openxmlformats.org/officeDocument/2006/relationships/tags" Target="../tags/tag15.xml"/><Relationship Id="rId1" Type="http://schemas.openxmlformats.org/officeDocument/2006/relationships/tags" Target="../tags/tag14.xml"/></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vmlDrawing" Target="../drawings/vmlDrawing1.vml"/><Relationship Id="rId5" Type="http://schemas.openxmlformats.org/officeDocument/2006/relationships/slideLayout" Target="../slideLayouts/slideLayout5.xml"/><Relationship Id="rId4" Type="http://schemas.openxmlformats.org/officeDocument/2006/relationships/image" Target="../media/image18.emf"/><Relationship Id="rId3" Type="http://schemas.openxmlformats.org/officeDocument/2006/relationships/oleObject" Target="../embeddings/oleObject1.bin"/><Relationship Id="rId2" Type="http://schemas.openxmlformats.org/officeDocument/2006/relationships/image" Target="../media/image17.png"/><Relationship Id="rId1" Type="http://schemas.openxmlformats.org/officeDocument/2006/relationships/tags" Target="../tags/tag16.xml"/></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7.xml"/><Relationship Id="rId7" Type="http://schemas.openxmlformats.org/officeDocument/2006/relationships/vmlDrawing" Target="../drawings/vmlDrawing2.vml"/><Relationship Id="rId6" Type="http://schemas.openxmlformats.org/officeDocument/2006/relationships/slideLayout" Target="../slideLayouts/slideLayout5.xml"/><Relationship Id="rId5" Type="http://schemas.openxmlformats.org/officeDocument/2006/relationships/image" Target="../media/image19.emf"/><Relationship Id="rId4" Type="http://schemas.openxmlformats.org/officeDocument/2006/relationships/oleObject" Target="../embeddings/oleObject2.bin"/><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8.xml"/><Relationship Id="rId7" Type="http://schemas.openxmlformats.org/officeDocument/2006/relationships/slideLayout" Target="../slideLayouts/slideLayout5.xml"/><Relationship Id="rId6" Type="http://schemas.openxmlformats.org/officeDocument/2006/relationships/image" Target="../media/image23.emf"/><Relationship Id="rId5" Type="http://schemas.openxmlformats.org/officeDocument/2006/relationships/image" Target="../media/image22.png"/><Relationship Id="rId4" Type="http://schemas.openxmlformats.org/officeDocument/2006/relationships/image" Target="../media/image21.png"/><Relationship Id="rId3" Type="http://schemas.openxmlformats.org/officeDocument/2006/relationships/image" Target="../media/image20.emf"/><Relationship Id="rId2" Type="http://schemas.openxmlformats.org/officeDocument/2006/relationships/tags" Target="../tags/tag21.xml"/><Relationship Id="rId1" Type="http://schemas.openxmlformats.org/officeDocument/2006/relationships/tags" Target="../tags/tag20.xml"/></Relationships>
</file>

<file path=ppt/slides/_rels/slide9.xml.rels><?xml version="1.0" encoding="UTF-8" standalone="yes"?>
<Relationships xmlns="http://schemas.openxmlformats.org/package/2006/relationships"><Relationship Id="rId9" Type="http://schemas.openxmlformats.org/officeDocument/2006/relationships/vmlDrawing" Target="../drawings/vmlDrawing3.vml"/><Relationship Id="rId8" Type="http://schemas.openxmlformats.org/officeDocument/2006/relationships/slideLayout" Target="../slideLayouts/slideLayout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image" Target="../media/image24.emf"/><Relationship Id="rId10" Type="http://schemas.openxmlformats.org/officeDocument/2006/relationships/notesSlide" Target="../notesSlides/notesSlide9.xml"/><Relationship Id="rId1" Type="http://schemas.openxmlformats.org/officeDocument/2006/relationships/oleObject" Target="../embeddings/oleObject3.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753745" y="2410460"/>
            <a:ext cx="10222865" cy="1556385"/>
          </a:xfrm>
          <a:prstGeom prst="rect">
            <a:avLst/>
          </a:prstGeom>
          <a:ln>
            <a:miter lim="800000"/>
          </a:ln>
        </p:spPr>
        <p:txBody>
          <a:bodyPr vert="horz" wrap="square" lIns="91440" tIns="45720" rIns="91440" bIns="45720" numCol="1" anchor="t" anchorCtr="0" compatLnSpc="1"/>
          <a:lstStyle/>
          <a:p>
            <a:pPr algn="ctr" eaLnBrk="1" hangingPunct="1">
              <a:defRPr/>
            </a:pPr>
            <a:r>
              <a:rPr lang="en-US" altLang="zh-CN" sz="3600" dirty="0">
                <a:solidFill>
                  <a:srgbClr val="0070C0"/>
                </a:solidFill>
                <a:latin typeface="微软雅黑" panose="020B0503020204020204" pitchFamily="34" charset="-122"/>
                <a:ea typeface="微软雅黑" panose="020B0503020204020204" pitchFamily="34" charset="-122"/>
                <a:cs typeface="+mn-cs"/>
                <a:sym typeface="+mn-ea"/>
              </a:rPr>
              <a:t>Overview Update on </a:t>
            </a:r>
            <a:r>
              <a:rPr lang="en-US" altLang="zh-CN" sz="3600" b="1" dirty="0">
                <a:solidFill>
                  <a:srgbClr val="0070C0"/>
                </a:solidFill>
                <a:latin typeface="微软雅黑" panose="020B0503020204020204" pitchFamily="34" charset="-122"/>
                <a:ea typeface="微软雅黑" panose="020B0503020204020204" pitchFamily="34" charset="-122"/>
                <a:cs typeface="+mn-cs"/>
              </a:rPr>
              <a:t>AI/ML </a:t>
            </a:r>
            <a:r>
              <a:rPr lang="en-US" altLang="zh-CN" sz="3600" dirty="0">
                <a:solidFill>
                  <a:srgbClr val="0070C0"/>
                </a:solidFill>
                <a:latin typeface="微软雅黑" panose="020B0503020204020204" pitchFamily="34" charset="-122"/>
                <a:ea typeface="微软雅黑" panose="020B0503020204020204" pitchFamily="34" charset="-122"/>
                <a:cs typeface="+mn-cs"/>
                <a:sym typeface="+mn-ea"/>
              </a:rPr>
              <a:t>Progress in 3GPP RAN Core Groups </a:t>
            </a:r>
            <a:r>
              <a:rPr lang="en-US" altLang="zh-CN" sz="3600" b="1" dirty="0">
                <a:solidFill>
                  <a:srgbClr val="0070C0"/>
                </a:solidFill>
                <a:latin typeface="微软雅黑" panose="020B0503020204020204" pitchFamily="34" charset="-122"/>
                <a:ea typeface="微软雅黑" panose="020B0503020204020204" pitchFamily="34" charset="-122"/>
                <a:cs typeface="+mn-cs"/>
              </a:rPr>
              <a:t> </a:t>
            </a:r>
            <a:endParaRPr lang="en-US" altLang="zh-CN" sz="3600" b="1" dirty="0">
              <a:solidFill>
                <a:srgbClr val="0070C0"/>
              </a:solidFill>
              <a:latin typeface="微软雅黑" panose="020B0503020204020204" pitchFamily="34" charset="-122"/>
              <a:ea typeface="微软雅黑" panose="020B0503020204020204" pitchFamily="34" charset="-122"/>
              <a:cs typeface="+mn-cs"/>
            </a:endParaRPr>
          </a:p>
        </p:txBody>
      </p:sp>
      <p:sp>
        <p:nvSpPr>
          <p:cNvPr id="5123" name="Rectangle 30"/>
          <p:cNvSpPr txBox="1">
            <a:spLocks noChangeArrowheads="1"/>
          </p:cNvSpPr>
          <p:nvPr/>
        </p:nvSpPr>
        <p:spPr bwMode="auto">
          <a:xfrm>
            <a:off x="2136701" y="5007203"/>
            <a:ext cx="7442200" cy="919162"/>
          </a:xfrm>
          <a:prstGeom prst="rect">
            <a:avLst/>
          </a:prstGeom>
          <a:noFill/>
          <a:ln w="9525">
            <a:noFill/>
            <a:miter lim="800000"/>
          </a:ln>
        </p:spPr>
        <p:txBody>
          <a:bodyPr/>
          <a:lstStyle/>
          <a:p>
            <a:pPr marL="342900" indent="-342900" algn="ctr">
              <a:spcBef>
                <a:spcPct val="20000"/>
              </a:spcBef>
            </a:pPr>
            <a:r>
              <a:rPr lang="en-US" sz="2400" b="1" dirty="0">
                <a:solidFill>
                  <a:srgbClr val="0070C0"/>
                </a:solidFill>
                <a:latin typeface="微软雅黑" panose="020B0503020204020204" pitchFamily="34" charset="-122"/>
                <a:ea typeface="微软雅黑" panose="020B0503020204020204" pitchFamily="34" charset="-122"/>
                <a:sym typeface="+mn-ea"/>
              </a:rPr>
              <a:t>CMCC, Lenovo</a:t>
            </a:r>
            <a:endParaRPr lang="en-US" sz="2400" b="1" dirty="0">
              <a:solidFill>
                <a:srgbClr val="0070C0"/>
              </a:solidFill>
              <a:latin typeface="微软雅黑" panose="020B0503020204020204" pitchFamily="34" charset="-122"/>
              <a:ea typeface="微软雅黑" panose="020B0503020204020204" pitchFamily="34" charset="-122"/>
            </a:endParaRPr>
          </a:p>
        </p:txBody>
      </p:sp>
      <p:sp>
        <p:nvSpPr>
          <p:cNvPr id="3" name="Subtitle 4"/>
          <p:cNvSpPr txBox="1"/>
          <p:nvPr/>
        </p:nvSpPr>
        <p:spPr bwMode="auto">
          <a:xfrm>
            <a:off x="195580" y="878205"/>
            <a:ext cx="11849100" cy="1109980"/>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GB" altLang="zh-CN" sz="2400" b="1" i="0" u="none" strike="noStrike" kern="1200" cap="none" spc="0" normalizeH="0" baseline="0" noProof="0" dirty="0">
                <a:ln>
                  <a:noFill/>
                </a:ln>
                <a:solidFill>
                  <a:schemeClr val="tx1"/>
                </a:solidFill>
                <a:effectLst/>
                <a:uLnTx/>
                <a:uFillTx/>
                <a:latin typeface="+mn-lt"/>
                <a:ea typeface="+mn-ea"/>
                <a:cs typeface="+mn-cs"/>
              </a:rPr>
              <a:t>3GPP TSG-RAN5 Meeting #</a:t>
            </a:r>
            <a:r>
              <a:rPr kumimoji="0" lang="en-US" altLang="en-GB" sz="2400" b="1" i="0" u="none" strike="noStrike" kern="1200" cap="none" spc="0" normalizeH="0" baseline="0" noProof="0" dirty="0">
                <a:ln>
                  <a:noFill/>
                </a:ln>
                <a:solidFill>
                  <a:schemeClr val="tx1"/>
                </a:solidFill>
                <a:effectLst/>
                <a:uLnTx/>
                <a:uFillTx/>
                <a:latin typeface="+mn-lt"/>
                <a:ea typeface="+mn-ea"/>
                <a:cs typeface="+mn-cs"/>
              </a:rPr>
              <a:t>106</a:t>
            </a:r>
            <a:r>
              <a:rPr kumimoji="0" lang="en-US" sz="2400" b="0" i="0" u="none" strike="noStrike" kern="0" cap="none" spc="0" normalizeH="0" baseline="0" noProof="0" dirty="0">
                <a:ln>
                  <a:noFill/>
                </a:ln>
                <a:solidFill>
                  <a:schemeClr val="tx1"/>
                </a:solidFill>
                <a:effectLst/>
                <a:uLnTx/>
                <a:uFillTx/>
                <a:latin typeface="+mn-lt"/>
                <a:ea typeface="+mn-ea"/>
                <a:cs typeface="+mn-cs"/>
              </a:rPr>
              <a:t> 						      </a:t>
            </a:r>
            <a:endParaRPr kumimoji="0" lang="en-US" altLang="zh-CN" sz="2400" b="1" i="0" u="none" strike="noStrike" kern="1200" cap="none" spc="0" normalizeH="0" baseline="0" noProof="0" dirty="0">
              <a:ln>
                <a:noFill/>
              </a:ln>
              <a:effectLst/>
              <a:uLnTx/>
              <a:uFillTx/>
              <a:latin typeface="+mn-lt"/>
              <a:ea typeface="+mn-ea"/>
              <a:cs typeface="+mn-cs"/>
            </a:endParaRPr>
          </a:p>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US" sz="2400" b="1" i="0" u="none" strike="noStrike" kern="1200" cap="none" spc="0" normalizeH="0" baseline="0" noProof="0" dirty="0">
                <a:ln>
                  <a:noFill/>
                </a:ln>
                <a:solidFill>
                  <a:schemeClr val="tx1"/>
                </a:solidFill>
                <a:effectLst/>
                <a:uLnTx/>
                <a:uFillTx/>
                <a:latin typeface="+mn-lt"/>
                <a:ea typeface="+mn-ea"/>
                <a:cs typeface="+mn-cs"/>
              </a:rPr>
              <a:t>Athens, Greece, February 17 – 21, 2025</a:t>
            </a:r>
            <a:r>
              <a:rPr lang="en-US" sz="2400" kern="0" noProof="0" dirty="0">
                <a:ln>
                  <a:noFill/>
                </a:ln>
                <a:effectLst/>
                <a:uLnTx/>
                <a:uFillTx/>
                <a:sym typeface="+mn-ea"/>
              </a:rPr>
              <a:t>                                                                             </a:t>
            </a:r>
            <a:r>
              <a:rPr lang="en-US" altLang="zh-CN" sz="2400" b="1" noProof="0" dirty="0">
                <a:ln>
                  <a:noFill/>
                </a:ln>
                <a:effectLst/>
                <a:uLnTx/>
                <a:uFillTx/>
                <a:sym typeface="+mn-ea"/>
              </a:rPr>
              <a:t>R5-250156</a:t>
            </a:r>
            <a:endParaRPr lang="en-US" altLang="zh-CN" sz="2400" b="1" noProof="0" dirty="0">
              <a:ln>
                <a:noFill/>
              </a:ln>
              <a:effectLst/>
              <a:uLnTx/>
              <a:uFillTx/>
              <a:sym typeface="+mn-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TextBox 4"/>
          <p:cNvSpPr txBox="1"/>
          <p:nvPr/>
        </p:nvSpPr>
        <p:spPr>
          <a:xfrm>
            <a:off x="231775" y="95250"/>
            <a:ext cx="5627688" cy="645160"/>
          </a:xfrm>
          <a:prstGeom prst="rect">
            <a:avLst/>
          </a:prstGeom>
          <a:noFill/>
          <a:ln w="9525">
            <a:noFill/>
          </a:ln>
        </p:spPr>
        <p:txBody>
          <a:bodyPr>
            <a:spAutoFit/>
          </a:bodyPr>
          <a:p>
            <a:pPr eaLnBrk="1" hangingPunct="1">
              <a:lnSpc>
                <a:spcPct val="150000"/>
              </a:lnSpc>
              <a:buNone/>
            </a:pPr>
            <a:r>
              <a:rPr lang="en-US" altLang="zh-CN" sz="2400" b="1" dirty="0">
                <a:solidFill>
                  <a:srgbClr val="0B85CF"/>
                </a:solidFill>
                <a:ea typeface="微软雅黑" panose="020B0503020204020204" pitchFamily="34" charset="-122"/>
                <a:cs typeface="Arial" panose="020B0604020202020204" pitchFamily="34" charset="0"/>
                <a:sym typeface="+mn-ea"/>
              </a:rPr>
              <a:t>AI/ML for RAN</a:t>
            </a:r>
            <a:r>
              <a:rPr lang="en-US" altLang="zh-CN" sz="2400" b="1" dirty="0">
                <a:solidFill>
                  <a:srgbClr val="0B85CF"/>
                </a:solidFill>
                <a:ea typeface="微软雅黑" panose="020B0503020204020204" pitchFamily="34" charset="-122"/>
                <a:cs typeface="Arial" panose="020B0604020202020204" pitchFamily="34" charset="0"/>
              </a:rPr>
              <a:t> WI (RAN3, </a:t>
            </a:r>
            <a:r>
              <a:rPr lang="en-US" altLang="zh-CN" sz="2400" b="1" dirty="0">
                <a:solidFill>
                  <a:srgbClr val="0B85CF"/>
                </a:solidFill>
                <a:ea typeface="微软雅黑" panose="020B0503020204020204" pitchFamily="34" charset="-122"/>
                <a:cs typeface="Arial" panose="020B0604020202020204" pitchFamily="34" charset="0"/>
                <a:sym typeface="+mn-ea"/>
              </a:rPr>
              <a:t>R18 </a:t>
            </a:r>
            <a:r>
              <a:rPr lang="en-US" altLang="zh-CN" sz="2400" b="1" dirty="0">
                <a:solidFill>
                  <a:srgbClr val="0B85CF"/>
                </a:solidFill>
                <a:ea typeface="微软雅黑" panose="020B0503020204020204" pitchFamily="34" charset="-122"/>
                <a:cs typeface="Arial" panose="020B0604020202020204" pitchFamily="34" charset="0"/>
              </a:rPr>
              <a:t>)</a:t>
            </a:r>
            <a:endParaRPr lang="en-US" altLang="zh-CN" sz="2400" b="1" dirty="0">
              <a:solidFill>
                <a:srgbClr val="0B85CF"/>
              </a:solidFill>
              <a:ea typeface="微软雅黑" panose="020B0503020204020204" pitchFamily="34" charset="-122"/>
              <a:cs typeface="Arial" panose="020B0604020202020204" pitchFamily="34" charset="0"/>
            </a:endParaRPr>
          </a:p>
        </p:txBody>
      </p:sp>
      <p:grpSp>
        <p:nvGrpSpPr>
          <p:cNvPr id="27651" name="组合 169"/>
          <p:cNvGrpSpPr/>
          <p:nvPr/>
        </p:nvGrpSpPr>
        <p:grpSpPr>
          <a:xfrm>
            <a:off x="128588" y="996950"/>
            <a:ext cx="11934825" cy="735013"/>
            <a:chOff x="864" y="2353"/>
            <a:chExt cx="17527" cy="802"/>
          </a:xfrm>
        </p:grpSpPr>
        <p:grpSp>
          <p:nvGrpSpPr>
            <p:cNvPr id="27663" name="组合 170"/>
            <p:cNvGrpSpPr/>
            <p:nvPr/>
          </p:nvGrpSpPr>
          <p:grpSpPr>
            <a:xfrm>
              <a:off x="864" y="2353"/>
              <a:ext cx="17527" cy="802"/>
              <a:chOff x="2315" y="1314"/>
              <a:chExt cx="14040" cy="802"/>
            </a:xfrm>
          </p:grpSpPr>
          <p:grpSp>
            <p:nvGrpSpPr>
              <p:cNvPr id="27665" name="组合 171"/>
              <p:cNvGrpSpPr/>
              <p:nvPr/>
            </p:nvGrpSpPr>
            <p:grpSpPr>
              <a:xfrm>
                <a:off x="2315" y="1318"/>
                <a:ext cx="14040" cy="798"/>
                <a:chOff x="1012" y="1179"/>
                <a:chExt cx="14040" cy="1200"/>
              </a:xfrm>
            </p:grpSpPr>
            <p:grpSp>
              <p:nvGrpSpPr>
                <p:cNvPr id="27667" name="组合 12"/>
                <p:cNvGrpSpPr/>
                <p:nvPr/>
              </p:nvGrpSpPr>
              <p:grpSpPr>
                <a:xfrm>
                  <a:off x="1012" y="1179"/>
                  <a:ext cx="14040" cy="1200"/>
                  <a:chOff x="0" y="152400"/>
                  <a:chExt cx="8915400" cy="762000"/>
                </a:xfrm>
              </p:grpSpPr>
              <p:sp>
                <p:nvSpPr>
                  <p:cNvPr id="174" name="矩形 173"/>
                  <p:cNvSpPr/>
                  <p:nvPr/>
                </p:nvSpPr>
                <p:spPr>
                  <a:xfrm>
                    <a:off x="0" y="152400"/>
                    <a:ext cx="228600" cy="76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cxnSp>
                <p:nvCxnSpPr>
                  <p:cNvPr id="188" name="直接连接符 187"/>
                  <p:cNvCxnSpPr/>
                  <p:nvPr/>
                </p:nvCxnSpPr>
                <p:spPr>
                  <a:xfrm>
                    <a:off x="0" y="914400"/>
                    <a:ext cx="89154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28" name="矩形 227"/>
                <p:cNvSpPr/>
                <p:nvPr/>
              </p:nvSpPr>
              <p:spPr>
                <a:xfrm>
                  <a:off x="14692" y="1179"/>
                  <a:ext cx="360" cy="1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sp>
            <p:nvSpPr>
              <p:cNvPr id="27666" name="TextBox 61"/>
              <p:cNvSpPr txBox="1"/>
              <p:nvPr/>
            </p:nvSpPr>
            <p:spPr>
              <a:xfrm>
                <a:off x="2675" y="1314"/>
                <a:ext cx="13320" cy="726"/>
              </a:xfrm>
              <a:prstGeom prst="rect">
                <a:avLst/>
              </a:prstGeom>
              <a:noFill/>
              <a:ln w="9525">
                <a:noFill/>
              </a:ln>
            </p:spPr>
            <p:txBody>
              <a:bodyPr anchor="ctr" anchorCtr="0"/>
              <a:p>
                <a:pPr indent="-171450" eaLnBrk="1" hangingPunct="1">
                  <a:buNone/>
                </a:pPr>
                <a:r>
                  <a:rPr lang="en-US" altLang="zh-CN" sz="2000" b="1" dirty="0">
                    <a:solidFill>
                      <a:srgbClr val="0F6FC6"/>
                    </a:solidFill>
                    <a:cs typeface="Arial" panose="020B0604020202020204" pitchFamily="34" charset="0"/>
                  </a:rPr>
                  <a:t>The solutions for the SI </a:t>
                </a:r>
                <a:r>
                  <a:rPr lang="en-US" altLang="zh-CN" sz="2000" b="1" dirty="0">
                    <a:solidFill>
                      <a:srgbClr val="0F6FC6"/>
                    </a:solidFill>
                    <a:cs typeface="Arial" panose="020B0604020202020204" pitchFamily="34" charset="0"/>
                    <a:sym typeface="+mn-ea"/>
                  </a:rPr>
                  <a:t>3 </a:t>
                </a:r>
                <a:r>
                  <a:rPr lang="en-US" altLang="zh-CN" sz="2000" b="1" dirty="0">
                    <a:solidFill>
                      <a:srgbClr val="0F6FC6"/>
                    </a:solidFill>
                    <a:cs typeface="Arial" panose="020B0604020202020204" pitchFamily="34" charset="0"/>
                  </a:rPr>
                  <a:t>major use cases are defined, and a unified Xn protocol process for AI data request and feedback is </a:t>
                </a:r>
                <a:r>
                  <a:rPr lang="en-US" altLang="zh-CN" sz="2000" b="1" dirty="0">
                    <a:solidFill>
                      <a:srgbClr val="0F6FC6"/>
                    </a:solidFill>
                    <a:cs typeface="Arial" panose="020B0604020202020204" pitchFamily="34" charset="0"/>
                    <a:sym typeface="+mn-ea"/>
                  </a:rPr>
                  <a:t>developed.</a:t>
                </a:r>
                <a:endParaRPr lang="zh-CN" altLang="en-US" sz="2000" b="1" dirty="0">
                  <a:solidFill>
                    <a:srgbClr val="0F6FC6"/>
                  </a:solidFill>
                  <a:ea typeface="微软雅黑" panose="020B0503020204020204" pitchFamily="34" charset="-122"/>
                  <a:cs typeface="Arial" panose="020B0604020202020204" pitchFamily="34" charset="0"/>
                  <a:sym typeface="+mn-ea"/>
                </a:endParaRPr>
              </a:p>
            </p:txBody>
          </p:sp>
        </p:grpSp>
        <p:cxnSp>
          <p:nvCxnSpPr>
            <p:cNvPr id="240" name="直接连接符 239"/>
            <p:cNvCxnSpPr/>
            <p:nvPr/>
          </p:nvCxnSpPr>
          <p:spPr>
            <a:xfrm>
              <a:off x="864" y="2357"/>
              <a:ext cx="17527"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5" name="Rectangle 5"/>
          <p:cNvSpPr/>
          <p:nvPr/>
        </p:nvSpPr>
        <p:spPr>
          <a:xfrm>
            <a:off x="187325" y="2000885"/>
            <a:ext cx="5680710" cy="464185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sym typeface="+mn-lt"/>
            </a:endParaRPr>
          </a:p>
        </p:txBody>
      </p:sp>
      <p:sp>
        <p:nvSpPr>
          <p:cNvPr id="7" name="文本框 6"/>
          <p:cNvSpPr txBox="1"/>
          <p:nvPr/>
        </p:nvSpPr>
        <p:spPr>
          <a:xfrm>
            <a:off x="135890" y="2260600"/>
            <a:ext cx="5753735" cy="4502150"/>
          </a:xfrm>
          <a:prstGeom prst="rect">
            <a:avLst/>
          </a:prstGeom>
          <a:noFill/>
          <a:ln w="12700" cmpd="sng">
            <a:noFill/>
            <a:prstDash val="solid"/>
            <a:miter lim="800000"/>
          </a:ln>
        </p:spPr>
        <p:txBody>
          <a:bodyPr wrap="square">
            <a:noAutofit/>
          </a:bodyPr>
          <a:lstStyle/>
          <a:p>
            <a:pPr marR="0" algn="ctr" defTabSz="914400" eaLnBrk="1" hangingPunct="1">
              <a:lnSpc>
                <a:spcPct val="120000"/>
              </a:lnSpc>
              <a:spcBef>
                <a:spcPts val="0"/>
              </a:spcBef>
              <a:buClrTx/>
              <a:buSzTx/>
              <a:buFontTx/>
              <a:buNone/>
              <a:defRPr/>
            </a:pPr>
            <a:endParaRPr kumimoji="0" lang="en-US" altLang="zh-CN" sz="1400" b="1" kern="1200" cap="none" spc="0" normalizeH="0" baseline="0" noProof="0" dirty="0">
              <a:solidFill>
                <a:schemeClr val="tx1"/>
              </a:solidFill>
              <a:ea typeface="微软雅黑" panose="020B0503020204020204" pitchFamily="34" charset="-122"/>
              <a:cs typeface="Arial" panose="020B0604020202020204" pitchFamily="34" charset="0"/>
              <a:sym typeface="+mn-ea"/>
            </a:endParaRPr>
          </a:p>
          <a:p>
            <a:pPr marR="0" algn="just" defTabSz="914400" eaLnBrk="1" hangingPunct="1">
              <a:lnSpc>
                <a:spcPct val="120000"/>
              </a:lnSpc>
              <a:spcBef>
                <a:spcPts val="0"/>
              </a:spcBef>
              <a:buClrTx/>
              <a:buSzTx/>
              <a:buFontTx/>
              <a:buNone/>
              <a:defRPr/>
            </a:pPr>
            <a:endParaRPr kumimoji="0" lang="zh-CN" altLang="en-US" sz="1200" b="1" kern="1200" cap="none" spc="0" normalizeH="0" baseline="0" noProof="0" dirty="0">
              <a:solidFill>
                <a:schemeClr val="tx1"/>
              </a:solidFill>
              <a:ea typeface="微软雅黑" panose="020B0503020204020204" pitchFamily="34" charset="-122"/>
              <a:cs typeface="Arial" panose="020B0604020202020204" pitchFamily="34" charset="0"/>
              <a:sym typeface="+mn-ea"/>
            </a:endParaRPr>
          </a:p>
          <a:p>
            <a:pPr marR="0" algn="just" defTabSz="914400" eaLnBrk="1" hangingPunct="1">
              <a:lnSpc>
                <a:spcPct val="120000"/>
              </a:lnSpc>
              <a:spcBef>
                <a:spcPts val="0"/>
              </a:spcBef>
              <a:buClrTx/>
              <a:buSzTx/>
              <a:buFontTx/>
              <a:buNone/>
              <a:defRPr/>
            </a:pPr>
            <a:endParaRPr kumimoji="0" lang="zh-CN" altLang="en-US" sz="1200" b="1" kern="1200" cap="none" spc="0" normalizeH="0" baseline="0" noProof="0" dirty="0">
              <a:solidFill>
                <a:schemeClr val="tx1"/>
              </a:solidFill>
              <a:ea typeface="微软雅黑" panose="020B0503020204020204" pitchFamily="34" charset="-122"/>
              <a:cs typeface="Arial" panose="020B0604020202020204" pitchFamily="34" charset="0"/>
              <a:sym typeface="+mn-ea"/>
            </a:endParaRPr>
          </a:p>
          <a:p>
            <a:pPr marR="0" algn="just" defTabSz="914400" eaLnBrk="1" hangingPunct="1">
              <a:lnSpc>
                <a:spcPct val="120000"/>
              </a:lnSpc>
              <a:spcBef>
                <a:spcPts val="0"/>
              </a:spcBef>
              <a:buClrTx/>
              <a:buSzTx/>
              <a:buFontTx/>
              <a:buNone/>
              <a:defRPr/>
            </a:pPr>
            <a:endParaRPr kumimoji="0" lang="zh-CN" altLang="en-US" sz="1200" b="1" kern="1200" cap="none" spc="0" normalizeH="0" baseline="0" noProof="0" dirty="0">
              <a:solidFill>
                <a:schemeClr val="tx1"/>
              </a:solidFill>
              <a:ea typeface="微软雅黑" panose="020B0503020204020204" pitchFamily="34" charset="-122"/>
              <a:cs typeface="Arial" panose="020B0604020202020204" pitchFamily="34" charset="0"/>
              <a:sym typeface="+mn-ea"/>
            </a:endParaRPr>
          </a:p>
          <a:p>
            <a:pPr marR="0" algn="just" defTabSz="914400" eaLnBrk="1" hangingPunct="1">
              <a:lnSpc>
                <a:spcPct val="120000"/>
              </a:lnSpc>
              <a:spcBef>
                <a:spcPts val="0"/>
              </a:spcBef>
              <a:buClrTx/>
              <a:buSzTx/>
              <a:buFontTx/>
              <a:buNone/>
              <a:defRPr/>
            </a:pPr>
            <a:endParaRPr kumimoji="0" lang="zh-CN" altLang="en-US" sz="1200" b="1" kern="1200" cap="none" spc="0" normalizeH="0" baseline="0" noProof="0" dirty="0">
              <a:solidFill>
                <a:schemeClr val="tx1"/>
              </a:solidFill>
              <a:ea typeface="微软雅黑" panose="020B0503020204020204" pitchFamily="34" charset="-122"/>
              <a:cs typeface="Arial" panose="020B0604020202020204" pitchFamily="34" charset="0"/>
              <a:sym typeface="+mn-ea"/>
            </a:endParaRPr>
          </a:p>
          <a:p>
            <a:pPr marR="0" algn="just" defTabSz="914400" eaLnBrk="1" hangingPunct="1">
              <a:lnSpc>
                <a:spcPct val="120000"/>
              </a:lnSpc>
              <a:spcBef>
                <a:spcPts val="0"/>
              </a:spcBef>
              <a:buClrTx/>
              <a:buSzTx/>
              <a:buFontTx/>
              <a:buNone/>
              <a:defRPr/>
            </a:pPr>
            <a:endParaRPr kumimoji="0" lang="zh-CN" altLang="en-US" sz="1200" b="1" kern="1200" cap="none" spc="0" normalizeH="0" baseline="0" noProof="0" dirty="0">
              <a:solidFill>
                <a:schemeClr val="tx1"/>
              </a:solidFill>
              <a:ea typeface="微软雅黑" panose="020B0503020204020204" pitchFamily="34" charset="-122"/>
              <a:cs typeface="Arial" panose="020B0604020202020204" pitchFamily="34" charset="0"/>
              <a:sym typeface="+mn-ea"/>
            </a:endParaRPr>
          </a:p>
          <a:p>
            <a:pPr marR="0" algn="just" defTabSz="914400" eaLnBrk="1" hangingPunct="1">
              <a:lnSpc>
                <a:spcPct val="120000"/>
              </a:lnSpc>
              <a:spcBef>
                <a:spcPts val="0"/>
              </a:spcBef>
              <a:buClrTx/>
              <a:buSzTx/>
              <a:buFontTx/>
              <a:buNone/>
              <a:defRPr/>
            </a:pPr>
            <a:endParaRPr kumimoji="0" lang="zh-CN" altLang="en-US" sz="1200" b="1" kern="1200" cap="none" spc="0" normalizeH="0" baseline="0" noProof="0" dirty="0">
              <a:solidFill>
                <a:schemeClr val="tx1"/>
              </a:solidFill>
              <a:ea typeface="微软雅黑" panose="020B0503020204020204" pitchFamily="34" charset="-122"/>
              <a:cs typeface="Arial" panose="020B0604020202020204" pitchFamily="34" charset="0"/>
              <a:sym typeface="+mn-ea"/>
            </a:endParaRPr>
          </a:p>
          <a:p>
            <a:pPr marR="0" algn="just" defTabSz="914400" eaLnBrk="1" hangingPunct="1">
              <a:lnSpc>
                <a:spcPct val="120000"/>
              </a:lnSpc>
              <a:spcBef>
                <a:spcPts val="0"/>
              </a:spcBef>
              <a:buClrTx/>
              <a:buSzTx/>
              <a:buFontTx/>
              <a:buNone/>
              <a:defRPr/>
            </a:pPr>
            <a:endParaRPr kumimoji="0" lang="zh-CN" altLang="en-US" sz="1200" b="1" kern="1200" cap="none" spc="0" normalizeH="0" baseline="0" noProof="0" dirty="0">
              <a:solidFill>
                <a:schemeClr val="tx1"/>
              </a:solidFill>
              <a:ea typeface="微软雅黑" panose="020B0503020204020204" pitchFamily="34" charset="-122"/>
              <a:cs typeface="Arial" panose="020B0604020202020204" pitchFamily="34" charset="0"/>
              <a:sym typeface="+mn-ea"/>
            </a:endParaRPr>
          </a:p>
          <a:p>
            <a:pPr marR="0" algn="just" defTabSz="914400" eaLnBrk="1" hangingPunct="1">
              <a:lnSpc>
                <a:spcPct val="120000"/>
              </a:lnSpc>
              <a:spcBef>
                <a:spcPts val="0"/>
              </a:spcBef>
              <a:buClrTx/>
              <a:buSzTx/>
              <a:buFontTx/>
              <a:buNone/>
              <a:defRPr/>
            </a:pPr>
            <a:endParaRPr kumimoji="0" lang="zh-CN" altLang="en-US" sz="1200" b="1" kern="1200" cap="none" spc="0" normalizeH="0" baseline="0" noProof="0" dirty="0">
              <a:solidFill>
                <a:schemeClr val="tx1"/>
              </a:solidFill>
              <a:ea typeface="微软雅黑" panose="020B0503020204020204" pitchFamily="34" charset="-122"/>
              <a:cs typeface="Arial" panose="020B0604020202020204" pitchFamily="34" charset="0"/>
              <a:sym typeface="+mn-ea"/>
            </a:endParaRPr>
          </a:p>
          <a:p>
            <a:pPr marR="0" algn="just" defTabSz="914400" eaLnBrk="1" hangingPunct="1">
              <a:lnSpc>
                <a:spcPct val="120000"/>
              </a:lnSpc>
              <a:spcBef>
                <a:spcPts val="0"/>
              </a:spcBef>
              <a:buClrTx/>
              <a:buSzTx/>
              <a:buFontTx/>
              <a:buNone/>
              <a:defRPr/>
            </a:pPr>
            <a:endParaRPr kumimoji="0" lang="zh-CN" altLang="en-US" sz="1200" b="1" kern="1200" cap="none" spc="0" normalizeH="0" baseline="0" noProof="0" dirty="0">
              <a:solidFill>
                <a:schemeClr val="tx1"/>
              </a:solidFill>
              <a:ea typeface="微软雅黑" panose="020B0503020204020204" pitchFamily="34" charset="-122"/>
              <a:cs typeface="Arial" panose="020B0604020202020204" pitchFamily="34" charset="0"/>
              <a:sym typeface="+mn-ea"/>
            </a:endParaRPr>
          </a:p>
          <a:p>
            <a:pPr marR="0" algn="just" defTabSz="914400" eaLnBrk="1" hangingPunct="1">
              <a:lnSpc>
                <a:spcPct val="120000"/>
              </a:lnSpc>
              <a:spcBef>
                <a:spcPts val="0"/>
              </a:spcBef>
              <a:buClrTx/>
              <a:buSzTx/>
              <a:buFontTx/>
              <a:buNone/>
              <a:defRPr/>
            </a:pPr>
            <a:endParaRPr kumimoji="0" lang="zh-CN" altLang="en-US" sz="1200" b="1" kern="1200" cap="none" spc="0" normalizeH="0" baseline="0" noProof="0" dirty="0">
              <a:solidFill>
                <a:schemeClr val="tx1"/>
              </a:solidFill>
              <a:ea typeface="微软雅黑" panose="020B0503020204020204" pitchFamily="34" charset="-122"/>
              <a:cs typeface="Arial" panose="020B0604020202020204" pitchFamily="34" charset="0"/>
              <a:sym typeface="+mn-ea"/>
            </a:endParaRPr>
          </a:p>
          <a:p>
            <a:pPr marL="285750" marR="0" indent="-285750" algn="just" defTabSz="914400" eaLnBrk="1" hangingPunct="1">
              <a:lnSpc>
                <a:spcPct val="120000"/>
              </a:lnSpc>
              <a:spcBef>
                <a:spcPts val="0"/>
              </a:spcBef>
              <a:buClrTx/>
              <a:buSzTx/>
              <a:buFont typeface="Wingdings" panose="05000000000000000000" pitchFamily="2" charset="2"/>
              <a:buChar char="n"/>
              <a:defRPr/>
            </a:pPr>
            <a:endParaRPr kumimoji="0" lang="zh-CN" altLang="en-US" sz="1400" b="1" kern="1200" cap="none" spc="0" normalizeH="0" baseline="0" noProof="0" dirty="0">
              <a:solidFill>
                <a:schemeClr val="tx1"/>
              </a:solidFill>
              <a:ea typeface="微软雅黑" panose="020B0503020204020204" pitchFamily="34" charset="-122"/>
              <a:cs typeface="Arial" panose="020B0604020202020204" pitchFamily="34" charset="0"/>
              <a:sym typeface="+mn-ea"/>
            </a:endParaRPr>
          </a:p>
          <a:p>
            <a:pPr marL="285750" marR="0" indent="-285750" defTabSz="914400" eaLnBrk="1" hangingPunct="1">
              <a:lnSpc>
                <a:spcPct val="120000"/>
              </a:lnSpc>
              <a:spcBef>
                <a:spcPts val="0"/>
              </a:spcBef>
              <a:buClrTx/>
              <a:buSzTx/>
              <a:buFont typeface="Wingdings" panose="05000000000000000000" pitchFamily="2" charset="2"/>
              <a:buChar char="n"/>
              <a:defRPr/>
            </a:pPr>
            <a:r>
              <a:rPr kumimoji="0" lang="en-US" altLang="zh-CN" sz="1400" kern="1200" cap="none" spc="0" normalizeH="0" baseline="0" noProof="0" dirty="0">
                <a:solidFill>
                  <a:schemeClr val="tx1"/>
                </a:solidFill>
                <a:ea typeface="宋体" panose="02010600030101010101" pitchFamily="2" charset="-122"/>
                <a:cs typeface="Arial" panose="020B0604020202020204" pitchFamily="34" charset="0"/>
              </a:rPr>
              <a:t>Define the AI/ML data request and feedback process, applicable to all use cases and data types including input/output/feedback, etc.</a:t>
            </a:r>
            <a:endParaRPr kumimoji="0" lang="en-US" altLang="zh-CN" sz="1400" kern="1200" cap="none" spc="0" normalizeH="0" baseline="0" noProof="0" dirty="0">
              <a:solidFill>
                <a:schemeClr val="tx1"/>
              </a:solidFill>
              <a:ea typeface="宋体" panose="02010600030101010101" pitchFamily="2" charset="-122"/>
              <a:cs typeface="Arial" panose="020B0604020202020204" pitchFamily="34" charset="0"/>
            </a:endParaRPr>
          </a:p>
          <a:p>
            <a:pPr marL="676275" marR="0" lvl="1" indent="-285750" algn="l" defTabSz="914400" rtl="0" eaLnBrk="1" fontAlgn="base" latinLnBrk="0" hangingPunct="1">
              <a:lnSpc>
                <a:spcPct val="120000"/>
              </a:lnSpc>
              <a:spcBef>
                <a:spcPts val="0"/>
              </a:spcBef>
              <a:buClrTx/>
              <a:buSzTx/>
              <a:buFont typeface="Arial" panose="020B0604020202020204" pitchFamily="34" charset="0"/>
              <a:buChar char="•"/>
              <a:defRPr/>
            </a:pPr>
            <a:r>
              <a:rPr kumimoji="0" lang="en-US" altLang="zh-CN" sz="14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Data Collection Reporting Initiation procedure:</a:t>
            </a:r>
            <a:r>
              <a:rPr kumimoji="0" lang="en-US" altLang="zh-CN" sz="14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 Used to trigger AI/ML-related data collection</a:t>
            </a:r>
            <a:endParaRPr kumimoji="0" lang="en-US" altLang="zh-CN" sz="14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endParaRPr>
          </a:p>
          <a:p>
            <a:pPr marL="676275" marR="0" lvl="1" indent="-285750" algn="l" defTabSz="914400" rtl="0" eaLnBrk="1" fontAlgn="base" latinLnBrk="0" hangingPunct="1">
              <a:lnSpc>
                <a:spcPct val="120000"/>
              </a:lnSpc>
              <a:spcBef>
                <a:spcPts val="0"/>
              </a:spcBef>
              <a:buClrTx/>
              <a:buSzTx/>
              <a:buFont typeface="Arial" panose="020B0604020202020204" pitchFamily="34" charset="0"/>
              <a:buChar char="•"/>
              <a:defRPr/>
            </a:pPr>
            <a:r>
              <a:rPr kumimoji="0" lang="en-US" altLang="zh-CN" sz="14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Data Collection Reporting procedure: </a:t>
            </a:r>
            <a:r>
              <a:rPr kumimoji="0" lang="en-US" altLang="zh-CN" sz="14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Used to report AI/ML-related information</a:t>
            </a:r>
            <a:endParaRPr kumimoji="0" lang="en-US" altLang="zh-CN" sz="14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endParaRPr>
          </a:p>
          <a:p>
            <a:pPr marR="0" defTabSz="914400" eaLnBrk="1" hangingPunct="1">
              <a:lnSpc>
                <a:spcPct val="120000"/>
              </a:lnSpc>
              <a:spcBef>
                <a:spcPts val="0"/>
              </a:spcBef>
              <a:buClrTx/>
              <a:buSzTx/>
              <a:buFontTx/>
              <a:buNone/>
              <a:defRPr/>
            </a:pPr>
            <a:br>
              <a:rPr kumimoji="0" lang="en-US" altLang="zh-CN" sz="900" kern="1200" cap="none" spc="0" normalizeH="0" baseline="0" noProof="0" dirty="0">
                <a:solidFill>
                  <a:srgbClr val="004C92"/>
                </a:solidFill>
                <a:ea typeface="宋体" panose="02010600030101010101" pitchFamily="2" charset="-122"/>
                <a:cs typeface="Arial" panose="020B0604020202020204" pitchFamily="34" charset="0"/>
              </a:rPr>
            </a:br>
            <a:endParaRPr kumimoji="0" lang="en-US" altLang="zh-CN" sz="1000" b="1" kern="1200" cap="none" spc="0" normalizeH="0" baseline="0" noProof="0" dirty="0">
              <a:solidFill>
                <a:schemeClr val="tx1"/>
              </a:solidFill>
              <a:ea typeface="微软雅黑" panose="020B0503020204020204" pitchFamily="34" charset="-122"/>
              <a:cs typeface="Arial" panose="020B0604020202020204" pitchFamily="34" charset="0"/>
              <a:sym typeface="+mn-ea"/>
            </a:endParaRPr>
          </a:p>
          <a:p>
            <a:pPr marR="0" algn="just" defTabSz="914400" eaLnBrk="1" hangingPunct="1">
              <a:lnSpc>
                <a:spcPct val="120000"/>
              </a:lnSpc>
              <a:spcBef>
                <a:spcPts val="0"/>
              </a:spcBef>
              <a:buClrTx/>
              <a:buSzTx/>
              <a:buFontTx/>
              <a:buNone/>
              <a:defRPr/>
            </a:pPr>
            <a:endParaRPr kumimoji="0" lang="en-US" altLang="zh-CN" sz="1000" b="1" kern="1200" cap="none" spc="0" normalizeH="0" baseline="0" noProof="0" dirty="0">
              <a:solidFill>
                <a:schemeClr val="tx1"/>
              </a:solidFill>
              <a:ea typeface="微软雅黑" panose="020B0503020204020204" pitchFamily="34" charset="-122"/>
              <a:cs typeface="Arial" panose="020B0604020202020204" pitchFamily="34" charset="0"/>
              <a:sym typeface="+mn-ea"/>
            </a:endParaRPr>
          </a:p>
        </p:txBody>
      </p:sp>
      <p:pic>
        <p:nvPicPr>
          <p:cNvPr id="27656" name="图片 14"/>
          <p:cNvPicPr>
            <a:picLocks noChangeAspect="1"/>
          </p:cNvPicPr>
          <p:nvPr/>
        </p:nvPicPr>
        <p:blipFill>
          <a:blip r:embed="rId1">
            <a:clrChange>
              <a:clrFrom>
                <a:srgbClr val="FFFFFF"/>
              </a:clrFrom>
              <a:clrTo>
                <a:srgbClr val="FFFFFF">
                  <a:alpha val="0"/>
                </a:srgbClr>
              </a:clrTo>
            </a:clrChange>
          </a:blip>
          <a:stretch>
            <a:fillRect/>
          </a:stretch>
        </p:blipFill>
        <p:spPr>
          <a:xfrm>
            <a:off x="1323975" y="2238375"/>
            <a:ext cx="3336925" cy="2832100"/>
          </a:xfrm>
          <a:prstGeom prst="rect">
            <a:avLst/>
          </a:prstGeom>
          <a:noFill/>
          <a:ln w="9525">
            <a:noFill/>
          </a:ln>
        </p:spPr>
      </p:pic>
      <p:sp>
        <p:nvSpPr>
          <p:cNvPr id="16" name="Rectangle 5"/>
          <p:cNvSpPr/>
          <p:nvPr/>
        </p:nvSpPr>
        <p:spPr>
          <a:xfrm>
            <a:off x="5951984" y="2008505"/>
            <a:ext cx="6007606" cy="464185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sym typeface="+mn-lt"/>
            </a:endParaRPr>
          </a:p>
        </p:txBody>
      </p:sp>
      <p:sp>
        <p:nvSpPr>
          <p:cNvPr id="17" name="文本框 16"/>
          <p:cNvSpPr txBox="1"/>
          <p:nvPr/>
        </p:nvSpPr>
        <p:spPr>
          <a:xfrm>
            <a:off x="5951984" y="2152650"/>
            <a:ext cx="6057900" cy="4502785"/>
          </a:xfrm>
          <a:prstGeom prst="rect">
            <a:avLst/>
          </a:prstGeom>
          <a:noFill/>
          <a:ln w="12700" cmpd="sng">
            <a:noFill/>
            <a:prstDash val="solid"/>
            <a:miter lim="800000"/>
          </a:ln>
        </p:spPr>
        <p:txBody>
          <a:bodyPr wrap="square">
            <a:noAutofit/>
          </a:bodyPr>
          <a:lstStyle/>
          <a:p>
            <a:pPr marL="285750" marR="0" indent="-285750" defTabSz="914400" eaLnBrk="1" hangingPunct="1">
              <a:lnSpc>
                <a:spcPts val="1700"/>
              </a:lnSpc>
              <a:spcBef>
                <a:spcPts val="0"/>
              </a:spcBef>
              <a:spcAft>
                <a:spcPts val="0"/>
              </a:spcAft>
              <a:buClrTx/>
              <a:buSzTx/>
              <a:buFont typeface="Wingdings" panose="05000000000000000000" pitchFamily="2" charset="2"/>
              <a:buChar char="n"/>
              <a:defRPr/>
            </a:pPr>
            <a:r>
              <a:rPr kumimoji="0" lang="en-US" altLang="zh-CN" sz="1400" b="1" kern="1200" cap="none" spc="0" normalizeH="0" baseline="0" noProof="0" dirty="0">
                <a:solidFill>
                  <a:schemeClr val="tx1"/>
                </a:solidFill>
                <a:ea typeface="宋体" panose="02010600030101010101" pitchFamily="2" charset="-122"/>
                <a:cs typeface="Arial" panose="020B0604020202020204" pitchFamily="34" charset="0"/>
              </a:rPr>
              <a:t>Prediction information interaction:</a:t>
            </a:r>
            <a:endParaRPr kumimoji="0" lang="en-US" altLang="zh-CN" sz="1400" b="1" kern="1200" cap="none" spc="0" normalizeH="0" baseline="0" noProof="0" dirty="0">
              <a:solidFill>
                <a:schemeClr val="tx1"/>
              </a:solidFill>
              <a:ea typeface="宋体" panose="02010600030101010101" pitchFamily="2" charset="-122"/>
              <a:cs typeface="Arial" panose="020B0604020202020204" pitchFamily="34" charset="0"/>
            </a:endParaRPr>
          </a:p>
          <a:p>
            <a:pPr marL="676275" marR="0" lvl="1" indent="-285750" algn="l" defTabSz="914400" rtl="0" eaLnBrk="1" hangingPunct="1">
              <a:lnSpc>
                <a:spcPts val="1700"/>
              </a:lnSpc>
              <a:spcBef>
                <a:spcPts val="0"/>
              </a:spcBef>
              <a:spcAft>
                <a:spcPts val="0"/>
              </a:spcAft>
              <a:buClrTx/>
              <a:buSzTx/>
              <a:buFont typeface="Arial" panose="020B0604020202020204" pitchFamily="34" charset="0"/>
              <a:buChar char="•"/>
              <a:defRPr/>
            </a:pPr>
            <a:r>
              <a:rPr kumimoji="0" lang="en-US" altLang="zh-CN" sz="14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Predicted UE trajectory information: </a:t>
            </a:r>
            <a:r>
              <a:rPr kumimoji="0" lang="en-US" altLang="zh-CN" sz="14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Pre-configure resources for the UE being about to handover to improve resource utilization efficiency</a:t>
            </a:r>
            <a:endParaRPr kumimoji="0" lang="en-US" altLang="zh-CN" sz="14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endParaRPr>
          </a:p>
          <a:p>
            <a:pPr marL="676275" marR="0" lvl="1" indent="-285750" algn="l" defTabSz="914400" rtl="0" eaLnBrk="1" hangingPunct="1">
              <a:lnSpc>
                <a:spcPts val="1700"/>
              </a:lnSpc>
              <a:spcBef>
                <a:spcPts val="0"/>
              </a:spcBef>
              <a:spcAft>
                <a:spcPts val="0"/>
              </a:spcAft>
              <a:buClrTx/>
              <a:buSzTx/>
              <a:buFont typeface="Arial" panose="020B0604020202020204" pitchFamily="34" charset="0"/>
              <a:buChar char="•"/>
              <a:defRPr/>
            </a:pPr>
            <a:r>
              <a:rPr kumimoji="0" lang="en-US" altLang="zh-CN" sz="14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Predicted resource status information: </a:t>
            </a:r>
            <a:r>
              <a:rPr kumimoji="0" lang="en-US" altLang="zh-CN" sz="14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Predicted wireless resource status, RRC connection number, etc., enabling the current node to understand the future resource status of neighboring nodes for model training</a:t>
            </a:r>
            <a:endParaRPr kumimoji="0" lang="en-US" altLang="zh-CN" sz="14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endParaRPr>
          </a:p>
          <a:p>
            <a:pPr marL="285750" marR="0" indent="-285750" defTabSz="914400" eaLnBrk="1" hangingPunct="1">
              <a:lnSpc>
                <a:spcPts val="1700"/>
              </a:lnSpc>
              <a:spcBef>
                <a:spcPts val="0"/>
              </a:spcBef>
              <a:spcAft>
                <a:spcPts val="0"/>
              </a:spcAft>
              <a:buClrTx/>
              <a:buSzTx/>
              <a:buFont typeface="Wingdings" panose="05000000000000000000" pitchFamily="2" charset="2"/>
              <a:buChar char="n"/>
              <a:defRPr/>
            </a:pPr>
            <a:r>
              <a:rPr kumimoji="0" lang="en-US" altLang="zh-CN" sz="1400" b="1" kern="1200" cap="none" spc="0" normalizeH="0" baseline="0" noProof="0" dirty="0">
                <a:solidFill>
                  <a:schemeClr val="tx1"/>
                </a:solidFill>
                <a:ea typeface="宋体" panose="02010600030101010101" pitchFamily="2" charset="-122"/>
                <a:cs typeface="Arial" panose="020B0604020202020204" pitchFamily="34" charset="0"/>
              </a:rPr>
              <a:t>Feedback information interaction:</a:t>
            </a:r>
            <a:endParaRPr kumimoji="0" lang="en-US" altLang="zh-CN" sz="1400" b="1" kern="1200" cap="none" spc="0" normalizeH="0" baseline="0" noProof="0" dirty="0">
              <a:solidFill>
                <a:schemeClr val="tx1"/>
              </a:solidFill>
              <a:ea typeface="宋体" panose="02010600030101010101" pitchFamily="2" charset="-122"/>
              <a:cs typeface="Arial" panose="020B0604020202020204" pitchFamily="34" charset="0"/>
            </a:endParaRPr>
          </a:p>
          <a:p>
            <a:pPr marL="676275" marR="0" lvl="1" indent="-285750" algn="l" defTabSz="914400" rtl="0" eaLnBrk="1" hangingPunct="1">
              <a:lnSpc>
                <a:spcPts val="1700"/>
              </a:lnSpc>
              <a:spcBef>
                <a:spcPts val="0"/>
              </a:spcBef>
              <a:spcAft>
                <a:spcPts val="0"/>
              </a:spcAft>
              <a:buClrTx/>
              <a:buSzTx/>
              <a:buFont typeface="Arial" panose="020B0604020202020204" pitchFamily="34" charset="0"/>
              <a:buChar char="•"/>
              <a:defRPr/>
            </a:pPr>
            <a:r>
              <a:rPr kumimoji="0" lang="en-US" altLang="zh-CN" sz="14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UE performance feedback information: </a:t>
            </a:r>
            <a:r>
              <a:rPr kumimoji="0" lang="en-US" altLang="zh-CN" sz="14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Uplink and downlink throughput, packet loss rate, etc., monitoring the prediction accuracy of AI models</a:t>
            </a:r>
            <a:endParaRPr kumimoji="0" lang="en-US" altLang="zh-CN" sz="14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endParaRPr>
          </a:p>
          <a:p>
            <a:pPr marL="676275" marR="0" lvl="1" indent="-285750" algn="l" defTabSz="914400" rtl="0" eaLnBrk="1" hangingPunct="1">
              <a:lnSpc>
                <a:spcPts val="1700"/>
              </a:lnSpc>
              <a:spcBef>
                <a:spcPts val="0"/>
              </a:spcBef>
              <a:spcAft>
                <a:spcPts val="0"/>
              </a:spcAft>
              <a:buClrTx/>
              <a:buSzTx/>
              <a:buFont typeface="Arial" panose="020B0604020202020204" pitchFamily="34" charset="0"/>
              <a:buChar char="•"/>
              <a:defRPr/>
            </a:pPr>
            <a:r>
              <a:rPr kumimoji="0" lang="en-US" altLang="zh-CN" sz="14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For the mobility optimization use case, </a:t>
            </a:r>
            <a:r>
              <a:rPr kumimoji="0" lang="en-US" altLang="zh-CN" sz="14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UE trajectory information feedback scheme </a:t>
            </a:r>
            <a:r>
              <a:rPr kumimoji="0" lang="en-US" altLang="zh-CN" sz="140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is proposed</a:t>
            </a:r>
            <a:r>
              <a:rPr kumimoji="0" lang="en-US" altLang="zh-CN" sz="14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 which is based on specific trigger conditions, including time, number of handovers, and state transitions to improve the flexibility of feedback</a:t>
            </a:r>
            <a:endParaRPr kumimoji="0" lang="en-US" altLang="zh-CN" sz="14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endParaRPr>
          </a:p>
          <a:p>
            <a:pPr marL="676275" marR="0" lvl="1" indent="-285750" algn="l" defTabSz="914400" rtl="0" eaLnBrk="1" hangingPunct="1">
              <a:lnSpc>
                <a:spcPts val="1700"/>
              </a:lnSpc>
              <a:spcBef>
                <a:spcPts val="0"/>
              </a:spcBef>
              <a:spcAft>
                <a:spcPts val="0"/>
              </a:spcAft>
              <a:buClrTx/>
              <a:buSzTx/>
              <a:buFont typeface="Arial" panose="020B0604020202020204" pitchFamily="34" charset="0"/>
              <a:buChar char="•"/>
              <a:defRPr/>
            </a:pPr>
            <a:r>
              <a:rPr kumimoji="0" lang="en-US" altLang="zh-CN" sz="14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For the network energy saving use case, the </a:t>
            </a:r>
            <a:r>
              <a:rPr kumimoji="0" lang="en-US" altLang="zh-CN" sz="14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energy consumption index </a:t>
            </a:r>
            <a:r>
              <a:rPr kumimoji="0" lang="en-US" altLang="zh-CN" sz="140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is introduced</a:t>
            </a:r>
            <a:r>
              <a:rPr kumimoji="0" lang="en-US" altLang="zh-CN" sz="14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 where the mapping relationship between the energy consumption index and the energy consumption value is defined by the operators</a:t>
            </a:r>
            <a:endParaRPr kumimoji="0" lang="en-US" altLang="zh-CN" sz="14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endParaRPr>
          </a:p>
        </p:txBody>
      </p:sp>
      <p:sp>
        <p:nvSpPr>
          <p:cNvPr id="28" name="矩形 27"/>
          <p:cNvSpPr/>
          <p:nvPr>
            <p:custDataLst>
              <p:tags r:id="rId2"/>
            </p:custDataLst>
          </p:nvPr>
        </p:nvSpPr>
        <p:spPr>
          <a:xfrm>
            <a:off x="1679258" y="1801813"/>
            <a:ext cx="2589213" cy="368300"/>
          </a:xfrm>
          <a:prstGeom prst="rect">
            <a:avLst/>
          </a:prstGeom>
          <a:solidFill>
            <a:schemeClr val="accent1">
              <a:lumMod val="20000"/>
              <a:lumOff val="80000"/>
            </a:schemeClr>
          </a:solidFill>
        </p:spPr>
        <p:txBody>
          <a:bodyPr wrap="square">
            <a:no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6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Unified</a:t>
            </a:r>
            <a:r>
              <a:rPr kumimoji="0" lang="en-US" altLang="zh-CN" sz="1050" b="0" i="0" u="none" strike="noStrike" kern="1200" cap="none" spc="0" normalizeH="0" baseline="0" noProof="0" dirty="0">
                <a:ln>
                  <a:noFill/>
                </a:ln>
                <a:solidFill>
                  <a:srgbClr val="004C92"/>
                </a:solidFill>
                <a:effectLst/>
                <a:uLnTx/>
                <a:uFillTx/>
                <a:ea typeface="宋体" panose="02010600030101010101" pitchFamily="2" charset="-122"/>
                <a:cs typeface="Arial" panose="020B0604020202020204" pitchFamily="34" charset="0"/>
              </a:rPr>
              <a:t> </a:t>
            </a:r>
            <a:r>
              <a:rPr kumimoji="0" lang="en-US" altLang="zh-CN" sz="16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protocol process</a:t>
            </a:r>
            <a:endParaRPr kumimoji="0" lang="zh-CN" altLang="en-US" sz="16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sym typeface="+mn-ea"/>
            </a:endParaRPr>
          </a:p>
        </p:txBody>
      </p:sp>
      <p:sp>
        <p:nvSpPr>
          <p:cNvPr id="20" name="矩形 19"/>
          <p:cNvSpPr/>
          <p:nvPr>
            <p:custDataLst>
              <p:tags r:id="rId3"/>
            </p:custDataLst>
          </p:nvPr>
        </p:nvSpPr>
        <p:spPr>
          <a:xfrm>
            <a:off x="7718425" y="1809750"/>
            <a:ext cx="2587625" cy="368300"/>
          </a:xfrm>
          <a:prstGeom prst="rect">
            <a:avLst/>
          </a:prstGeom>
          <a:solidFill>
            <a:schemeClr val="accent1">
              <a:lumMod val="20000"/>
              <a:lumOff val="80000"/>
            </a:schemeClr>
          </a:solidFill>
        </p:spPr>
        <p:txBody>
          <a:bodyPr wrap="square">
            <a:no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6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Interface enhancement</a:t>
            </a:r>
            <a:endParaRPr kumimoji="0" lang="en-US" altLang="zh-CN" sz="16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sym typeface="+mn-ea"/>
            </a:endParaRPr>
          </a:p>
        </p:txBody>
      </p:sp>
      <p:sp>
        <p:nvSpPr>
          <p:cNvPr id="2" name="矩形 1"/>
          <p:cNvSpPr/>
          <p:nvPr>
            <p:custDataLst>
              <p:tags r:id="rId4"/>
            </p:custDataLst>
          </p:nvPr>
        </p:nvSpPr>
        <p:spPr>
          <a:xfrm>
            <a:off x="6959600" y="123825"/>
            <a:ext cx="2966720" cy="613410"/>
          </a:xfrm>
          <a:prstGeom prst="rect">
            <a:avLst/>
          </a:prstGeom>
          <a:solidFill>
            <a:schemeClr val="accent1">
              <a:lumMod val="20000"/>
              <a:lumOff val="80000"/>
            </a:schemeClr>
          </a:solidFill>
        </p:spPr>
        <p:txBody>
          <a:bodyPr wrap="square">
            <a:noAutofit/>
          </a:bodyP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6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No direct impacts to RAN5 Just for whole RAN picture</a:t>
            </a:r>
            <a:endParaRPr kumimoji="0" lang="en-US" altLang="zh-CN" sz="16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Rectangle 5"/>
          <p:cNvSpPr/>
          <p:nvPr/>
        </p:nvSpPr>
        <p:spPr>
          <a:xfrm>
            <a:off x="134620" y="1673225"/>
            <a:ext cx="6322060" cy="513969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31749" name="TextBox 4"/>
          <p:cNvSpPr txBox="1"/>
          <p:nvPr/>
        </p:nvSpPr>
        <p:spPr>
          <a:xfrm>
            <a:off x="231775" y="95250"/>
            <a:ext cx="5627688" cy="645160"/>
          </a:xfrm>
          <a:prstGeom prst="rect">
            <a:avLst/>
          </a:prstGeom>
          <a:noFill/>
          <a:ln w="9525">
            <a:noFill/>
          </a:ln>
        </p:spPr>
        <p:txBody>
          <a:bodyPr>
            <a:spAutoFit/>
          </a:bodyPr>
          <a:p>
            <a:pPr eaLnBrk="1" hangingPunct="1">
              <a:lnSpc>
                <a:spcPct val="150000"/>
              </a:lnSpc>
              <a:buNone/>
            </a:pPr>
            <a:r>
              <a:rPr lang="en-US" altLang="zh-CN" sz="2400" b="1" dirty="0">
                <a:solidFill>
                  <a:srgbClr val="0B85CF"/>
                </a:solidFill>
                <a:ea typeface="微软雅黑" panose="020B0503020204020204" pitchFamily="34" charset="-122"/>
                <a:cs typeface="Arial" panose="020B0604020202020204" pitchFamily="34" charset="0"/>
                <a:sym typeface="+mn-ea"/>
              </a:rPr>
              <a:t>AI/ML for RAN</a:t>
            </a:r>
            <a:r>
              <a:rPr lang="en-US" altLang="zh-CN" sz="2400" b="1" dirty="0">
                <a:solidFill>
                  <a:srgbClr val="0B85CF"/>
                </a:solidFill>
                <a:ea typeface="微软雅黑" panose="020B0503020204020204" pitchFamily="34" charset="-122"/>
                <a:cs typeface="Arial" panose="020B0604020202020204" pitchFamily="34" charset="0"/>
              </a:rPr>
              <a:t> SI+WI (RAN3, </a:t>
            </a:r>
            <a:r>
              <a:rPr lang="en-US" altLang="zh-CN" sz="2400" b="1" dirty="0">
                <a:solidFill>
                  <a:srgbClr val="0B85CF"/>
                </a:solidFill>
                <a:ea typeface="微软雅黑" panose="020B0503020204020204" pitchFamily="34" charset="-122"/>
                <a:cs typeface="Arial" panose="020B0604020202020204" pitchFamily="34" charset="0"/>
                <a:sym typeface="+mn-ea"/>
              </a:rPr>
              <a:t>R19 </a:t>
            </a:r>
            <a:r>
              <a:rPr lang="en-US" altLang="zh-CN" sz="2400" b="1" dirty="0">
                <a:solidFill>
                  <a:srgbClr val="0B85CF"/>
                </a:solidFill>
                <a:ea typeface="微软雅黑" panose="020B0503020204020204" pitchFamily="34" charset="-122"/>
                <a:cs typeface="Arial" panose="020B0604020202020204" pitchFamily="34" charset="0"/>
              </a:rPr>
              <a:t>)</a:t>
            </a:r>
            <a:endParaRPr lang="en-US" altLang="zh-CN" sz="2400" b="1" dirty="0">
              <a:solidFill>
                <a:srgbClr val="0B85CF"/>
              </a:solidFill>
              <a:ea typeface="微软雅黑" panose="020B0503020204020204" pitchFamily="34" charset="-122"/>
              <a:cs typeface="Arial" panose="020B0604020202020204" pitchFamily="34" charset="0"/>
            </a:endParaRPr>
          </a:p>
        </p:txBody>
      </p:sp>
      <p:grpSp>
        <p:nvGrpSpPr>
          <p:cNvPr id="31750" name="组合 169"/>
          <p:cNvGrpSpPr/>
          <p:nvPr/>
        </p:nvGrpSpPr>
        <p:grpSpPr>
          <a:xfrm>
            <a:off x="128588" y="847408"/>
            <a:ext cx="12264648" cy="665162"/>
            <a:chOff x="864" y="2357"/>
            <a:chExt cx="18011" cy="798"/>
          </a:xfrm>
        </p:grpSpPr>
        <p:grpSp>
          <p:nvGrpSpPr>
            <p:cNvPr id="31762" name="组合 170"/>
            <p:cNvGrpSpPr/>
            <p:nvPr/>
          </p:nvGrpSpPr>
          <p:grpSpPr>
            <a:xfrm>
              <a:off x="864" y="2357"/>
              <a:ext cx="18011" cy="798"/>
              <a:chOff x="2315" y="1318"/>
              <a:chExt cx="14428" cy="798"/>
            </a:xfrm>
          </p:grpSpPr>
          <p:grpSp>
            <p:nvGrpSpPr>
              <p:cNvPr id="31764" name="组合 171"/>
              <p:cNvGrpSpPr/>
              <p:nvPr/>
            </p:nvGrpSpPr>
            <p:grpSpPr>
              <a:xfrm>
                <a:off x="2315" y="1318"/>
                <a:ext cx="14040" cy="798"/>
                <a:chOff x="1012" y="1179"/>
                <a:chExt cx="14040" cy="1200"/>
              </a:xfrm>
            </p:grpSpPr>
            <p:grpSp>
              <p:nvGrpSpPr>
                <p:cNvPr id="31766" name="组合 12"/>
                <p:cNvGrpSpPr/>
                <p:nvPr/>
              </p:nvGrpSpPr>
              <p:grpSpPr>
                <a:xfrm>
                  <a:off x="1012" y="1179"/>
                  <a:ext cx="14040" cy="1200"/>
                  <a:chOff x="0" y="152400"/>
                  <a:chExt cx="8915400" cy="762000"/>
                </a:xfrm>
              </p:grpSpPr>
              <p:sp>
                <p:nvSpPr>
                  <p:cNvPr id="174" name="矩形 173"/>
                  <p:cNvSpPr/>
                  <p:nvPr/>
                </p:nvSpPr>
                <p:spPr>
                  <a:xfrm>
                    <a:off x="0" y="152400"/>
                    <a:ext cx="228600" cy="76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cxnSp>
                <p:nvCxnSpPr>
                  <p:cNvPr id="188" name="直接连接符 187"/>
                  <p:cNvCxnSpPr/>
                  <p:nvPr/>
                </p:nvCxnSpPr>
                <p:spPr>
                  <a:xfrm>
                    <a:off x="0" y="914400"/>
                    <a:ext cx="89154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28" name="矩形 227"/>
                <p:cNvSpPr/>
                <p:nvPr/>
              </p:nvSpPr>
              <p:spPr>
                <a:xfrm>
                  <a:off x="14692" y="1179"/>
                  <a:ext cx="360" cy="1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sp>
            <p:nvSpPr>
              <p:cNvPr id="230" name="TextBox 61"/>
              <p:cNvSpPr txBox="1"/>
              <p:nvPr/>
            </p:nvSpPr>
            <p:spPr>
              <a:xfrm>
                <a:off x="2591" y="1318"/>
                <a:ext cx="14152" cy="798"/>
              </a:xfrm>
              <a:prstGeom prst="rect">
                <a:avLst/>
              </a:prstGeom>
              <a:noFill/>
            </p:spPr>
            <p:txBody>
              <a:bodyPr wrap="square" rtlCol="0" anchor="ctr" anchorCtr="0">
                <a:noAutofit/>
              </a:bodyPr>
              <a:lstStyle/>
              <a:p>
                <a:pPr marR="0" indent="-171450" algn="l" defTabSz="914400" eaLnBrk="1" hangingPunct="1">
                  <a:buClrTx/>
                  <a:buSzTx/>
                  <a:buFontTx/>
                  <a:buNone/>
                  <a:defRPr/>
                </a:pPr>
                <a:r>
                  <a:rPr kumimoji="0" lang="en-US" altLang="zh-CN" sz="1800" b="1" kern="1200" cap="none" spc="0" normalizeH="0" baseline="0" noProof="0" dirty="0">
                    <a:solidFill>
                      <a:srgbClr val="0F6FC6"/>
                    </a:solidFill>
                    <a:ea typeface="宋体" panose="02010600030101010101" pitchFamily="2" charset="-122"/>
                    <a:cs typeface="Arial" panose="020B0604020202020204" pitchFamily="34" charset="0"/>
                  </a:rPr>
                  <a:t>Study solutions for use cases, including dynamic </a:t>
                </a:r>
                <a:r>
                  <a:rPr kumimoji="0" lang="en-US" altLang="zh-CN" sz="1800" b="1" kern="1200" cap="none" spc="0" normalizeH="0" baseline="0" noProof="0" dirty="0">
                    <a:solidFill>
                      <a:srgbClr val="0F6FC6"/>
                    </a:solidFill>
                    <a:ea typeface="宋体" panose="02010600030101010101" pitchFamily="2" charset="-122"/>
                    <a:cs typeface="Arial" panose="020B0604020202020204" pitchFamily="34" charset="0"/>
                  </a:rPr>
                  <a:t>slice resource allocation, coverage and capacity optimization, and mobility optimization in NR-DC scenario, and enter into WI phase</a:t>
                </a:r>
                <a:endParaRPr kumimoji="0" lang="en-US" altLang="zh-CN" sz="1800" b="1" kern="1200" cap="none" spc="0" normalizeH="0" baseline="0" noProof="0" dirty="0">
                  <a:solidFill>
                    <a:srgbClr val="0F6FC6"/>
                  </a:solidFill>
                  <a:ea typeface="宋体" panose="02010600030101010101" pitchFamily="2" charset="-122"/>
                  <a:cs typeface="Arial" panose="020B0604020202020204" pitchFamily="34" charset="0"/>
                  <a:sym typeface="+mn-ea"/>
                </a:endParaRPr>
              </a:p>
            </p:txBody>
          </p:sp>
        </p:grpSp>
        <p:cxnSp>
          <p:nvCxnSpPr>
            <p:cNvPr id="240" name="直接连接符 239"/>
            <p:cNvCxnSpPr/>
            <p:nvPr/>
          </p:nvCxnSpPr>
          <p:spPr>
            <a:xfrm>
              <a:off x="864" y="2357"/>
              <a:ext cx="17527"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128905" y="1955800"/>
            <a:ext cx="6315710" cy="4815840"/>
          </a:xfrm>
          <a:prstGeom prst="rect">
            <a:avLst/>
          </a:prstGeom>
          <a:noFill/>
          <a:ln w="12700" cmpd="sng">
            <a:noFill/>
            <a:prstDash val="solid"/>
            <a:miter lim="800000"/>
          </a:ln>
        </p:spPr>
        <p:txBody>
          <a:bodyPr wrap="square">
            <a:noAutofit/>
          </a:bodyPr>
          <a:lstStyle/>
          <a:p>
            <a:pPr marR="0" defTabSz="914400" eaLnBrk="1" hangingPunct="1">
              <a:lnSpc>
                <a:spcPts val="1600"/>
              </a:lnSpc>
              <a:spcBef>
                <a:spcPts val="0"/>
              </a:spcBef>
              <a:buClrTx/>
              <a:buSzTx/>
              <a:buFontTx/>
              <a:buNone/>
              <a:defRPr/>
            </a:pPr>
            <a:r>
              <a:rPr kumimoji="0" lang="en-US" altLang="zh-CN" sz="1500" b="1" kern="1200" cap="none" spc="0" normalizeH="0" baseline="0" noProof="0" dirty="0">
                <a:solidFill>
                  <a:schemeClr val="tx1"/>
                </a:solidFill>
                <a:ea typeface="宋体" panose="02010600030101010101" pitchFamily="2" charset="-122"/>
                <a:cs typeface="Arial" panose="020B0604020202020204" pitchFamily="34" charset="0"/>
              </a:rPr>
              <a:t>Dynamic slice resource allocation</a:t>
            </a:r>
            <a:endParaRPr kumimoji="0" lang="en-US" altLang="zh-CN" sz="1500" b="1"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Dynamically allocating slice resources within/among </a:t>
            </a: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sym typeface="+mn-ea"/>
              </a:rPr>
              <a:t>nodes </a:t>
            </a: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by predicting slice-level resource status, UE mobility, etc., to improve the slice resource utilization </a:t>
            </a:r>
            <a:r>
              <a:rPr lang="en-US" altLang="zh-CN" sz="1500" noProof="0" dirty="0">
                <a:solidFill>
                  <a:schemeClr val="tx1"/>
                </a:solidFill>
                <a:cs typeface="Arial" panose="020B0604020202020204" pitchFamily="34" charset="0"/>
                <a:sym typeface="+mn-ea"/>
              </a:rPr>
              <a:t>efficiency</a:t>
            </a:r>
            <a:endPar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Exchange the information on </a:t>
            </a:r>
            <a:r>
              <a:rPr kumimoji="0" lang="en-US" altLang="zh-CN" sz="1500" b="1" kern="1200" cap="none" spc="0" normalizeH="0" baseline="0" noProof="0" dirty="0">
                <a:solidFill>
                  <a:schemeClr val="tx1"/>
                </a:solidFill>
                <a:ea typeface="宋体" panose="02010600030101010101" pitchFamily="2" charset="-122"/>
                <a:cs typeface="Arial" panose="020B0604020202020204" pitchFamily="34" charset="0"/>
              </a:rPr>
              <a:t>predicted slice-level resource status, UE to be handed over</a:t>
            </a: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 etc. among nodes, in order to assist neighboring nodes in pre-configuring slice resources for the handed-over UE</a:t>
            </a:r>
            <a:endPar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1600"/>
              </a:lnSpc>
              <a:spcBef>
                <a:spcPts val="0"/>
              </a:spcBef>
              <a:buClrTx/>
              <a:buSzTx/>
              <a:buFontTx/>
              <a:buNone/>
              <a:defRPr/>
            </a:pPr>
            <a:r>
              <a:rPr kumimoji="0" lang="en-US" altLang="zh-CN" sz="1500" b="1" kern="1200" cap="none" spc="0" normalizeH="0" baseline="0" noProof="0" dirty="0">
                <a:solidFill>
                  <a:schemeClr val="tx1"/>
                </a:solidFill>
                <a:ea typeface="宋体" panose="02010600030101010101" pitchFamily="2" charset="-122"/>
                <a:cs typeface="Arial" panose="020B0604020202020204" pitchFamily="34" charset="0"/>
              </a:rPr>
              <a:t>Coverage and capacity optimization (CCO)</a:t>
            </a:r>
            <a:endParaRPr kumimoji="0" lang="en-US" altLang="zh-CN" sz="1500" b="1"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Use AI to predict coverage and capacity problems, and adjust relevant configurations in advance to reduce the impact of coverage and capacity problems on system performance</a:t>
            </a:r>
            <a:endPar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Exchange the </a:t>
            </a:r>
            <a:r>
              <a:rPr kumimoji="0" lang="en-US" altLang="zh-CN" sz="1500" b="1" kern="1200" cap="none" spc="0" normalizeH="0" baseline="0" noProof="0" dirty="0">
                <a:solidFill>
                  <a:schemeClr val="tx1"/>
                </a:solidFill>
                <a:ea typeface="宋体" panose="02010600030101010101" pitchFamily="2" charset="-122"/>
                <a:cs typeface="Arial" panose="020B0604020202020204" pitchFamily="34" charset="0"/>
              </a:rPr>
              <a:t>coverage configuration adjustment time </a:t>
            </a: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among nodes to ensure that neighboring nodes synchronously adjust the corresponding coverage configuration to avoid coverage holes</a:t>
            </a:r>
            <a:endPar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1600"/>
              </a:lnSpc>
              <a:spcBef>
                <a:spcPts val="0"/>
              </a:spcBef>
              <a:buClrTx/>
              <a:buSzTx/>
              <a:buFontTx/>
              <a:buNone/>
              <a:defRPr/>
            </a:pPr>
            <a:r>
              <a:rPr kumimoji="0" lang="en-US" altLang="zh-CN" sz="1500" b="1" kern="1200" cap="none" spc="0" normalizeH="0" baseline="0" noProof="0" dirty="0">
                <a:solidFill>
                  <a:schemeClr val="tx1"/>
                </a:solidFill>
                <a:ea typeface="宋体" panose="02010600030101010101" pitchFamily="2" charset="-122"/>
                <a:cs typeface="Arial" panose="020B0604020202020204" pitchFamily="34" charset="0"/>
              </a:rPr>
              <a:t>Mobility optimization in NR-DC scenario</a:t>
            </a:r>
            <a:endParaRPr kumimoji="0" lang="en-US" altLang="zh-CN" sz="1500" b="1"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MN perform inference and prediction based on resource status, UE trajectory, transmission delay, etc. to </a:t>
            </a:r>
            <a:r>
              <a:rPr kumimoji="0" lang="en-US" altLang="zh-CN" sz="1500" b="1" kern="1200" cap="none" spc="0" normalizeH="0" baseline="0" noProof="0" dirty="0">
                <a:solidFill>
                  <a:schemeClr val="tx1"/>
                </a:solidFill>
                <a:ea typeface="宋体" panose="02010600030101010101" pitchFamily="2" charset="-122"/>
                <a:cs typeface="Arial" panose="020B0604020202020204" pitchFamily="34" charset="0"/>
              </a:rPr>
              <a:t>optimize the selection of the target SN and </a:t>
            </a:r>
            <a:r>
              <a:rPr kumimoji="0" lang="en-US" altLang="zh-CN" sz="1500" b="1" kern="1200" cap="none" spc="0" normalizeH="0" baseline="0" noProof="0" dirty="0" err="1">
                <a:solidFill>
                  <a:schemeClr val="tx1"/>
                </a:solidFill>
                <a:ea typeface="宋体" panose="02010600030101010101" pitchFamily="2" charset="-122"/>
                <a:cs typeface="Arial" panose="020B0604020202020204" pitchFamily="34" charset="0"/>
              </a:rPr>
              <a:t>PSCell</a:t>
            </a:r>
            <a:r>
              <a:rPr kumimoji="0" lang="en-US" altLang="zh-CN" sz="1500" b="1" kern="1200" cap="none" spc="0" normalizeH="0" baseline="0" noProof="0" dirty="0">
                <a:solidFill>
                  <a:schemeClr val="tx1"/>
                </a:solidFill>
                <a:ea typeface="宋体" panose="02010600030101010101" pitchFamily="2" charset="-122"/>
                <a:cs typeface="Arial" panose="020B0604020202020204" pitchFamily="34" charset="0"/>
              </a:rPr>
              <a:t> </a:t>
            </a: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during the SN addition/change process</a:t>
            </a:r>
            <a:endPar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Study the start and end mechanisms of the </a:t>
            </a:r>
            <a:r>
              <a:rPr lang="en-US" altLang="zh-CN" sz="1500" noProof="0" dirty="0">
                <a:solidFill>
                  <a:schemeClr val="tx1"/>
                </a:solidFill>
                <a:cs typeface="Arial" panose="020B0604020202020204" pitchFamily="34" charset="0"/>
                <a:sym typeface="+mn-ea"/>
              </a:rPr>
              <a:t>measurement</a:t>
            </a: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 of the UE performance and other feedback information to make it more suitable for the </a:t>
            </a: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dual-connection scenario (e.g., the status change of UE between single connection and dual connection)</a:t>
            </a:r>
            <a:endParaRPr kumimoji="0" lang="zh-CN" altLang="en-US" sz="1400" kern="1200" cap="none" spc="0" normalizeH="0" baseline="0" noProof="0" dirty="0">
              <a:solidFill>
                <a:srgbClr val="004C92"/>
              </a:solidFill>
              <a:ea typeface="微软雅黑" panose="020B0503020204020204" pitchFamily="34" charset="-122"/>
              <a:cs typeface="Arial" panose="020B0604020202020204" pitchFamily="34" charset="0"/>
              <a:sym typeface="+mn-ea"/>
            </a:endParaRPr>
          </a:p>
        </p:txBody>
      </p:sp>
      <p:grpSp>
        <p:nvGrpSpPr>
          <p:cNvPr id="31752" name="组合 4"/>
          <p:cNvGrpSpPr/>
          <p:nvPr/>
        </p:nvGrpSpPr>
        <p:grpSpPr>
          <a:xfrm>
            <a:off x="6688138" y="1965325"/>
            <a:ext cx="5068887" cy="2362200"/>
            <a:chOff x="1462204" y="5251875"/>
            <a:chExt cx="4115212" cy="1353264"/>
          </a:xfrm>
        </p:grpSpPr>
        <p:pic>
          <p:nvPicPr>
            <p:cNvPr id="31760" name="图片 19"/>
            <p:cNvPicPr>
              <a:picLocks noChangeAspect="1"/>
            </p:cNvPicPr>
            <p:nvPr/>
          </p:nvPicPr>
          <p:blipFill>
            <a:blip r:embed="rId1">
              <a:clrChange>
                <a:clrFrom>
                  <a:srgbClr val="FFFFFF"/>
                </a:clrFrom>
                <a:clrTo>
                  <a:srgbClr val="FFFFFF">
                    <a:alpha val="0"/>
                  </a:srgbClr>
                </a:clrTo>
              </a:clrChange>
            </a:blip>
            <a:stretch>
              <a:fillRect/>
            </a:stretch>
          </p:blipFill>
          <p:spPr>
            <a:xfrm>
              <a:off x="1462204" y="5251875"/>
              <a:ext cx="4115212" cy="1201745"/>
            </a:xfrm>
            <a:prstGeom prst="rect">
              <a:avLst/>
            </a:prstGeom>
            <a:noFill/>
            <a:ln w="9525">
              <a:noFill/>
            </a:ln>
          </p:spPr>
        </p:pic>
        <p:sp>
          <p:nvSpPr>
            <p:cNvPr id="31761" name="文本框 20"/>
            <p:cNvSpPr txBox="1"/>
            <p:nvPr/>
          </p:nvSpPr>
          <p:spPr>
            <a:xfrm>
              <a:off x="2201924" y="6446371"/>
              <a:ext cx="2931464" cy="158768"/>
            </a:xfrm>
            <a:prstGeom prst="rect">
              <a:avLst/>
            </a:prstGeom>
            <a:noFill/>
            <a:ln w="9525">
              <a:noFill/>
            </a:ln>
          </p:spPr>
          <p:txBody>
            <a:bodyPr>
              <a:spAutoFit/>
            </a:bodyPr>
            <a:p>
              <a:pPr eaLnBrk="1" hangingPunct="1">
                <a:buNone/>
              </a:pPr>
              <a:r>
                <a:rPr lang="en-US" altLang="zh-CN" sz="1200" b="1" dirty="0">
                  <a:solidFill>
                    <a:schemeClr val="tx1"/>
                  </a:solidFill>
                  <a:ea typeface="微软雅黑" panose="020B0503020204020204" pitchFamily="34" charset="-122"/>
                  <a:cs typeface="Arial" panose="020B0604020202020204" pitchFamily="34" charset="0"/>
                </a:rPr>
                <a:t>Coverage and capacity optimization </a:t>
              </a:r>
              <a:endParaRPr lang="en-US" altLang="zh-CN" sz="1200" b="1" dirty="0">
                <a:solidFill>
                  <a:schemeClr val="tx1"/>
                </a:solidFill>
                <a:ea typeface="微软雅黑" panose="020B0503020204020204" pitchFamily="34" charset="-122"/>
                <a:cs typeface="Arial" panose="020B0604020202020204" pitchFamily="34" charset="0"/>
              </a:endParaRPr>
            </a:p>
          </p:txBody>
        </p:sp>
      </p:grpSp>
      <p:sp>
        <p:nvSpPr>
          <p:cNvPr id="31753" name="Rectangle 2"/>
          <p:cNvSpPr/>
          <p:nvPr/>
        </p:nvSpPr>
        <p:spPr>
          <a:xfrm>
            <a:off x="6600825" y="4508500"/>
            <a:ext cx="12192000" cy="0"/>
          </a:xfrm>
          <a:prstGeom prst="rect">
            <a:avLst/>
          </a:prstGeom>
          <a:noFill/>
          <a:ln w="9525">
            <a:noFill/>
          </a:ln>
        </p:spPr>
        <p:txBody>
          <a:bodyPr wrap="none" anchor="ctr" anchorCtr="0">
            <a:spAutoFit/>
          </a:bodyPr>
          <a:p>
            <a:pPr eaLnBrk="1" hangingPunct="1">
              <a:buNone/>
            </a:pPr>
            <a:endParaRPr lang="zh-CN" altLang="en-US" dirty="0">
              <a:cs typeface="Arial" panose="020B0604020202020204" pitchFamily="34" charset="0"/>
            </a:endParaRPr>
          </a:p>
        </p:txBody>
      </p:sp>
      <p:graphicFrame>
        <p:nvGraphicFramePr>
          <p:cNvPr id="31754" name="对象 2"/>
          <p:cNvGraphicFramePr>
            <a:graphicFrameLocks noChangeAspect="1"/>
          </p:cNvGraphicFramePr>
          <p:nvPr/>
        </p:nvGraphicFramePr>
        <p:xfrm>
          <a:off x="6456363" y="4508500"/>
          <a:ext cx="2246312" cy="1800225"/>
        </p:xfrm>
        <a:graphic>
          <a:graphicData uri="http://schemas.openxmlformats.org/presentationml/2006/ole">
            <mc:AlternateContent xmlns:mc="http://schemas.openxmlformats.org/markup-compatibility/2006">
              <mc:Choice xmlns:v="urn:schemas-microsoft-com:vml" Requires="v">
                <p:oleObj spid="_x0000_s3078" name="" r:id="rId2" imgW="1695450" imgH="1198245" progId="Visio.Drawing.15">
                  <p:embed/>
                </p:oleObj>
              </mc:Choice>
              <mc:Fallback>
                <p:oleObj name="" r:id="rId2" imgW="1695450" imgH="1198245" progId="Visio.Drawing.15">
                  <p:embed/>
                  <p:pic>
                    <p:nvPicPr>
                      <p:cNvPr id="0" name="图片 3077"/>
                      <p:cNvPicPr/>
                      <p:nvPr/>
                    </p:nvPicPr>
                    <p:blipFill>
                      <a:blip r:embed="rId3"/>
                      <a:stretch>
                        <a:fillRect/>
                      </a:stretch>
                    </p:blipFill>
                    <p:spPr>
                      <a:xfrm>
                        <a:off x="6456363" y="4508500"/>
                        <a:ext cx="2246312" cy="1800225"/>
                      </a:xfrm>
                      <a:prstGeom prst="rect">
                        <a:avLst/>
                      </a:prstGeom>
                      <a:noFill/>
                      <a:ln w="38100">
                        <a:noFill/>
                        <a:miter/>
                      </a:ln>
                    </p:spPr>
                  </p:pic>
                </p:oleObj>
              </mc:Fallback>
            </mc:AlternateContent>
          </a:graphicData>
        </a:graphic>
      </p:graphicFrame>
      <p:sp>
        <p:nvSpPr>
          <p:cNvPr id="31755" name="Rectangle 4"/>
          <p:cNvSpPr/>
          <p:nvPr/>
        </p:nvSpPr>
        <p:spPr>
          <a:xfrm>
            <a:off x="0" y="0"/>
            <a:ext cx="12192000" cy="0"/>
          </a:xfrm>
          <a:prstGeom prst="rect">
            <a:avLst/>
          </a:prstGeom>
          <a:noFill/>
          <a:ln w="9525">
            <a:noFill/>
          </a:ln>
        </p:spPr>
        <p:txBody>
          <a:bodyPr wrap="none" anchor="ctr" anchorCtr="0">
            <a:spAutoFit/>
          </a:bodyPr>
          <a:p>
            <a:pPr eaLnBrk="1" hangingPunct="1">
              <a:buNone/>
            </a:pPr>
            <a:endParaRPr lang="zh-CN" altLang="en-US" dirty="0">
              <a:cs typeface="Arial" panose="020B0604020202020204" pitchFamily="34" charset="0"/>
            </a:endParaRPr>
          </a:p>
        </p:txBody>
      </p:sp>
      <p:graphicFrame>
        <p:nvGraphicFramePr>
          <p:cNvPr id="31756" name="对象 7"/>
          <p:cNvGraphicFramePr>
            <a:graphicFrameLocks noChangeAspect="1"/>
          </p:cNvGraphicFramePr>
          <p:nvPr/>
        </p:nvGraphicFramePr>
        <p:xfrm>
          <a:off x="8616950" y="4344988"/>
          <a:ext cx="3611563" cy="2201862"/>
        </p:xfrm>
        <a:graphic>
          <a:graphicData uri="http://schemas.openxmlformats.org/presentationml/2006/ole">
            <mc:AlternateContent xmlns:mc="http://schemas.openxmlformats.org/markup-compatibility/2006">
              <mc:Choice xmlns:v="urn:schemas-microsoft-com:vml" Requires="v">
                <p:oleObj spid="_x0000_s3079" name="" r:id="rId4" imgW="3032760" imgH="1851660" progId="Visio.Drawing.15">
                  <p:embed/>
                </p:oleObj>
              </mc:Choice>
              <mc:Fallback>
                <p:oleObj name="" r:id="rId4" imgW="3032760" imgH="1851660" progId="Visio.Drawing.15">
                  <p:embed/>
                  <p:pic>
                    <p:nvPicPr>
                      <p:cNvPr id="0" name="图片 3078"/>
                      <p:cNvPicPr/>
                      <p:nvPr/>
                    </p:nvPicPr>
                    <p:blipFill>
                      <a:blip r:embed="rId5"/>
                      <a:stretch>
                        <a:fillRect/>
                      </a:stretch>
                    </p:blipFill>
                    <p:spPr>
                      <a:xfrm>
                        <a:off x="8616950" y="4344988"/>
                        <a:ext cx="3611563" cy="2201862"/>
                      </a:xfrm>
                      <a:prstGeom prst="rect">
                        <a:avLst/>
                      </a:prstGeom>
                      <a:noFill/>
                      <a:ln w="38100">
                        <a:noFill/>
                        <a:miter/>
                      </a:ln>
                    </p:spPr>
                  </p:pic>
                </p:oleObj>
              </mc:Fallback>
            </mc:AlternateContent>
          </a:graphicData>
        </a:graphic>
      </p:graphicFrame>
      <p:sp>
        <p:nvSpPr>
          <p:cNvPr id="28" name="矩形 27"/>
          <p:cNvSpPr/>
          <p:nvPr>
            <p:custDataLst>
              <p:tags r:id="rId6"/>
            </p:custDataLst>
          </p:nvPr>
        </p:nvSpPr>
        <p:spPr>
          <a:xfrm>
            <a:off x="2110105" y="1546860"/>
            <a:ext cx="2322830" cy="309880"/>
          </a:xfrm>
          <a:prstGeom prst="rect">
            <a:avLst/>
          </a:prstGeom>
          <a:solidFill>
            <a:schemeClr val="accent1">
              <a:lumMod val="20000"/>
              <a:lumOff val="80000"/>
            </a:schemeClr>
          </a:solidFill>
        </p:spPr>
        <p:txBody>
          <a:bodyPr wrap="square">
            <a:no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6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New use case study</a:t>
            </a:r>
            <a:endParaRPr kumimoji="0" lang="en-US" altLang="zh-CN" sz="16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sym typeface="+mn-ea"/>
            </a:endParaRPr>
          </a:p>
        </p:txBody>
      </p:sp>
      <p:sp>
        <p:nvSpPr>
          <p:cNvPr id="31758" name="文本框 10"/>
          <p:cNvSpPr txBox="1"/>
          <p:nvPr/>
        </p:nvSpPr>
        <p:spPr>
          <a:xfrm>
            <a:off x="6456363" y="6334125"/>
            <a:ext cx="2286000" cy="261938"/>
          </a:xfrm>
          <a:prstGeom prst="rect">
            <a:avLst/>
          </a:prstGeom>
          <a:noFill/>
          <a:ln w="9525">
            <a:noFill/>
          </a:ln>
        </p:spPr>
        <p:txBody>
          <a:bodyPr>
            <a:spAutoFit/>
          </a:bodyPr>
          <a:p>
            <a:pPr eaLnBrk="1" hangingPunct="1">
              <a:buNone/>
            </a:pPr>
            <a:r>
              <a:rPr lang="zh-CN" altLang="en-US" sz="1100" dirty="0">
                <a:solidFill>
                  <a:schemeClr val="tx1"/>
                </a:solidFill>
                <a:cs typeface="Arial" panose="020B0604020202020204" pitchFamily="34" charset="0"/>
              </a:rPr>
              <a:t>MN-initiated SN Addition/Change</a:t>
            </a:r>
            <a:endParaRPr lang="zh-CN" altLang="en-US" sz="1100" dirty="0">
              <a:solidFill>
                <a:schemeClr val="tx1"/>
              </a:solidFill>
              <a:cs typeface="Arial" panose="020B0604020202020204" pitchFamily="34" charset="0"/>
            </a:endParaRPr>
          </a:p>
        </p:txBody>
      </p:sp>
      <p:sp>
        <p:nvSpPr>
          <p:cNvPr id="31759" name="文本框 11"/>
          <p:cNvSpPr txBox="1"/>
          <p:nvPr/>
        </p:nvSpPr>
        <p:spPr>
          <a:xfrm>
            <a:off x="8669338" y="6334125"/>
            <a:ext cx="3394075" cy="261938"/>
          </a:xfrm>
          <a:prstGeom prst="rect">
            <a:avLst/>
          </a:prstGeom>
          <a:noFill/>
          <a:ln w="9525">
            <a:noFill/>
          </a:ln>
        </p:spPr>
        <p:txBody>
          <a:bodyPr>
            <a:spAutoFit/>
          </a:bodyPr>
          <a:p>
            <a:pPr eaLnBrk="1" hangingPunct="1">
              <a:buNone/>
            </a:pPr>
            <a:r>
              <a:rPr lang="zh-CN" altLang="en-US" sz="1100" dirty="0">
                <a:solidFill>
                  <a:schemeClr val="tx1"/>
                </a:solidFill>
                <a:cs typeface="Arial" panose="020B0604020202020204" pitchFamily="34" charset="0"/>
              </a:rPr>
              <a:t>Inter-Maste Node handover with/without SN change</a:t>
            </a:r>
            <a:endParaRPr lang="zh-CN" altLang="en-US" sz="1100" dirty="0">
              <a:solidFill>
                <a:schemeClr val="tx1"/>
              </a:solidFill>
              <a:cs typeface="Arial" panose="020B0604020202020204" pitchFamily="34" charset="0"/>
            </a:endParaRPr>
          </a:p>
        </p:txBody>
      </p:sp>
      <p:sp>
        <p:nvSpPr>
          <p:cNvPr id="3" name="矩形 2"/>
          <p:cNvSpPr/>
          <p:nvPr>
            <p:custDataLst>
              <p:tags r:id="rId7"/>
            </p:custDataLst>
          </p:nvPr>
        </p:nvSpPr>
        <p:spPr>
          <a:xfrm>
            <a:off x="6959600" y="123825"/>
            <a:ext cx="2966720" cy="613410"/>
          </a:xfrm>
          <a:prstGeom prst="rect">
            <a:avLst/>
          </a:prstGeom>
          <a:solidFill>
            <a:schemeClr val="accent1">
              <a:lumMod val="20000"/>
              <a:lumOff val="80000"/>
            </a:schemeClr>
          </a:solidFill>
        </p:spPr>
        <p:txBody>
          <a:bodyPr wrap="square">
            <a:noAutofit/>
          </a:bodyP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6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No direct impacts to RAN5 Just for whole RAN picture</a:t>
            </a:r>
            <a:endParaRPr kumimoji="0" lang="en-US" altLang="zh-CN" sz="16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66675" y="95250"/>
            <a:ext cx="10787380" cy="622300"/>
          </a:xfrm>
          <a:prstGeom prst="rect">
            <a:avLst/>
          </a:prstGeom>
          <a:noFill/>
        </p:spPr>
        <p:txBody>
          <a:bodyPr wrap="square" rtlCol="0">
            <a:sp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r>
              <a:rPr lang="en-US" altLang="zh-CN" sz="2300" dirty="0">
                <a:solidFill>
                  <a:srgbClr val="0B85CF"/>
                </a:solidFill>
                <a:latin typeface="Arial" panose="020B0604020202020204" pitchFamily="34" charset="0"/>
                <a:cs typeface="Arial" panose="020B0604020202020204" pitchFamily="34" charset="0"/>
              </a:rPr>
              <a:t>AI/ML for Air Interface/Mobility </a:t>
            </a:r>
            <a:r>
              <a:rPr lang="en-US" altLang="zh-CN" sz="2300" dirty="0">
                <a:solidFill>
                  <a:srgbClr val="0B85CF"/>
                </a:solidFill>
                <a:latin typeface="Arial" panose="020B0604020202020204" pitchFamily="34" charset="0"/>
                <a:cs typeface="Arial" panose="020B0604020202020204" pitchFamily="34" charset="0"/>
                <a:sym typeface="+mn-ea"/>
              </a:rPr>
              <a:t>(RAN4, R18 SI</a:t>
            </a:r>
            <a:r>
              <a:rPr lang="en-US" altLang="zh-CN" sz="2300" dirty="0">
                <a:solidFill>
                  <a:srgbClr val="0B85CF"/>
                </a:solidFill>
                <a:latin typeface="Arial" panose="020B0604020202020204" pitchFamily="34" charset="0"/>
                <a:cs typeface="Arial" panose="020B0604020202020204" pitchFamily="34" charset="0"/>
                <a:sym typeface="+mn-ea"/>
              </a:rPr>
              <a:t>+R19 WI/SI)</a:t>
            </a:r>
            <a:endParaRPr lang="en-US" altLang="zh-CN" sz="2300" dirty="0">
              <a:solidFill>
                <a:srgbClr val="0B85CF"/>
              </a:solidFill>
              <a:latin typeface="Arial" panose="020B0604020202020204" pitchFamily="34" charset="0"/>
              <a:cs typeface="Arial" panose="020B0604020202020204" pitchFamily="34" charset="0"/>
            </a:endParaRPr>
          </a:p>
        </p:txBody>
      </p:sp>
      <p:grpSp>
        <p:nvGrpSpPr>
          <p:cNvPr id="170" name="组合 169"/>
          <p:cNvGrpSpPr/>
          <p:nvPr/>
        </p:nvGrpSpPr>
        <p:grpSpPr>
          <a:xfrm>
            <a:off x="128905" y="921848"/>
            <a:ext cx="11934825" cy="612312"/>
            <a:chOff x="864" y="2339"/>
            <a:chExt cx="17527" cy="816"/>
          </a:xfrm>
        </p:grpSpPr>
        <p:grpSp>
          <p:nvGrpSpPr>
            <p:cNvPr id="171" name="组合 170"/>
            <p:cNvGrpSpPr/>
            <p:nvPr/>
          </p:nvGrpSpPr>
          <p:grpSpPr>
            <a:xfrm>
              <a:off x="864" y="2339"/>
              <a:ext cx="17527" cy="816"/>
              <a:chOff x="2315" y="1300"/>
              <a:chExt cx="14040" cy="816"/>
            </a:xfrm>
          </p:grpSpPr>
          <p:grpSp>
            <p:nvGrpSpPr>
              <p:cNvPr id="172" name="组合 171"/>
              <p:cNvGrpSpPr/>
              <p:nvPr/>
            </p:nvGrpSpPr>
            <p:grpSpPr>
              <a:xfrm>
                <a:off x="2315" y="1318"/>
                <a:ext cx="14040" cy="798"/>
                <a:chOff x="1012" y="1179"/>
                <a:chExt cx="14040" cy="1200"/>
              </a:xfrm>
            </p:grpSpPr>
            <p:grpSp>
              <p:nvGrpSpPr>
                <p:cNvPr id="173" name="组合 12"/>
                <p:cNvGrpSpPr/>
                <p:nvPr/>
              </p:nvGrpSpPr>
              <p:grpSpPr>
                <a:xfrm>
                  <a:off x="1012" y="1179"/>
                  <a:ext cx="14040" cy="1200"/>
                  <a:chOff x="0" y="152400"/>
                  <a:chExt cx="8915400" cy="762000"/>
                </a:xfrm>
              </p:grpSpPr>
              <p:sp>
                <p:nvSpPr>
                  <p:cNvPr id="174" name="矩形 173"/>
                  <p:cNvSpPr/>
                  <p:nvPr/>
                </p:nvSpPr>
                <p:spPr>
                  <a:xfrm>
                    <a:off x="0" y="152400"/>
                    <a:ext cx="228600" cy="76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微软雅黑" panose="020B0503020204020204" pitchFamily="34" charset="-122"/>
                      <a:ea typeface="微软雅黑" panose="020B0503020204020204" pitchFamily="34" charset="-122"/>
                    </a:endParaRPr>
                  </a:p>
                </p:txBody>
              </p:sp>
              <p:cxnSp>
                <p:nvCxnSpPr>
                  <p:cNvPr id="188" name="直接连接符 187"/>
                  <p:cNvCxnSpPr/>
                  <p:nvPr/>
                </p:nvCxnSpPr>
                <p:spPr>
                  <a:xfrm>
                    <a:off x="0" y="914400"/>
                    <a:ext cx="89154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28" name="矩形 227"/>
                <p:cNvSpPr/>
                <p:nvPr/>
              </p:nvSpPr>
              <p:spPr>
                <a:xfrm>
                  <a:off x="14692" y="1179"/>
                  <a:ext cx="360" cy="1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230" name="TextBox 61"/>
              <p:cNvSpPr txBox="1"/>
              <p:nvPr/>
            </p:nvSpPr>
            <p:spPr>
              <a:xfrm>
                <a:off x="2675" y="1300"/>
                <a:ext cx="13320" cy="779"/>
              </a:xfrm>
              <a:prstGeom prst="rect">
                <a:avLst/>
              </a:prstGeom>
              <a:noFill/>
            </p:spPr>
            <p:txBody>
              <a:bodyPr wrap="square" rtlCol="0" anchor="ctr" anchorCtr="0">
                <a:noAutofit/>
              </a:bodyPr>
              <a:lstStyle/>
              <a:p>
                <a:pPr lvl="0" indent="-171450" algn="l" eaLnBrk="1" hangingPunct="1">
                  <a:lnSpc>
                    <a:spcPct val="100000"/>
                  </a:lnSpc>
                  <a:spcBef>
                    <a:spcPts val="0"/>
                  </a:spcBef>
                  <a:buClrTx/>
                  <a:buSzTx/>
                  <a:buFontTx/>
                  <a:defRPr/>
                </a:pPr>
                <a:r>
                  <a:rPr lang="en-US" altLang="zh-CN" sz="1800" b="1" noProof="0" dirty="0">
                    <a:solidFill>
                      <a:srgbClr val="0F6FC6"/>
                    </a:solidFill>
                    <a:cs typeface="Arial" panose="020B0604020202020204" pitchFamily="34" charset="0"/>
                    <a:sym typeface="+mn-ea"/>
                  </a:rPr>
                  <a:t>Study the interoperability and testability of major use cases, including </a:t>
                </a:r>
                <a:r>
                  <a:rPr lang="en-US" altLang="zh-CN" sz="1800" b="1" noProof="0" dirty="0">
                    <a:solidFill>
                      <a:srgbClr val="0F6FC6"/>
                    </a:solidFill>
                    <a:cs typeface="Arial" panose="020B0604020202020204" pitchFamily="34" charset="0"/>
                    <a:sym typeface="+mn-ea"/>
                  </a:rPr>
                  <a:t>CSI feedback, Beam Management, Positioning</a:t>
                </a:r>
                <a:r>
                  <a:rPr lang="en-US" altLang="zh-CN" sz="1800" b="1" noProof="0" dirty="0">
                    <a:solidFill>
                      <a:srgbClr val="0F6FC6"/>
                    </a:solidFill>
                    <a:cs typeface="Arial" panose="020B0604020202020204" pitchFamily="34" charset="0"/>
                    <a:sym typeface="+mn-ea"/>
                  </a:rPr>
                  <a:t>. Study </a:t>
                </a:r>
                <a:r>
                  <a:rPr lang="en-US" altLang="zh-CN" sz="1800" b="1" noProof="0" dirty="0">
                    <a:solidFill>
                      <a:srgbClr val="0F6FC6"/>
                    </a:solidFill>
                    <a:cs typeface="Arial" panose="020B0604020202020204" pitchFamily="34" charset="0"/>
                    <a:sym typeface="+mn-ea"/>
                  </a:rPr>
                  <a:t>AI/ML for Mobility (R19).</a:t>
                </a:r>
                <a:endParaRPr lang="zh-CN" altLang="en-US" sz="1800" b="1" noProof="0" dirty="0">
                  <a:solidFill>
                    <a:srgbClr val="0F6FC6"/>
                  </a:solidFill>
                  <a:cs typeface="Arial" panose="020B0604020202020204" pitchFamily="34" charset="0"/>
                  <a:sym typeface="+mn-ea"/>
                </a:endParaRPr>
              </a:p>
            </p:txBody>
          </p:sp>
        </p:grpSp>
        <p:cxnSp>
          <p:nvCxnSpPr>
            <p:cNvPr id="240" name="直接连接符 239"/>
            <p:cNvCxnSpPr/>
            <p:nvPr/>
          </p:nvCxnSpPr>
          <p:spPr>
            <a:xfrm>
              <a:off x="864" y="2357"/>
              <a:ext cx="17527"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7" name="Rectangle 5"/>
          <p:cNvSpPr/>
          <p:nvPr/>
        </p:nvSpPr>
        <p:spPr>
          <a:xfrm>
            <a:off x="134620" y="1673225"/>
            <a:ext cx="11929745" cy="513969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4" name="文本框 3"/>
          <p:cNvSpPr txBox="1"/>
          <p:nvPr/>
        </p:nvSpPr>
        <p:spPr>
          <a:xfrm>
            <a:off x="128905" y="1705610"/>
            <a:ext cx="11934825" cy="5227320"/>
          </a:xfrm>
          <a:prstGeom prst="rect">
            <a:avLst/>
          </a:prstGeom>
          <a:noFill/>
          <a:ln w="12700" cmpd="sng">
            <a:noFill/>
            <a:prstDash val="solid"/>
            <a:miter lim="800000"/>
          </a:ln>
        </p:spPr>
        <p:txBody>
          <a:bodyPr wrap="square">
            <a:noAutofit/>
          </a:bodyPr>
          <a:p>
            <a:pPr marR="0" defTabSz="914400" eaLnBrk="1" hangingPunct="1">
              <a:lnSpc>
                <a:spcPts val="1600"/>
              </a:lnSpc>
              <a:spcBef>
                <a:spcPts val="0"/>
              </a:spcBef>
              <a:buClrTx/>
              <a:buSzTx/>
              <a:buFontTx/>
              <a:buNone/>
              <a:defRPr/>
            </a:pPr>
            <a:r>
              <a:rPr kumimoji="0" lang="en-US" altLang="zh-CN" sz="1500" b="1" kern="1200" cap="none" spc="0" normalizeH="0" baseline="0" noProof="0" dirty="0">
                <a:solidFill>
                  <a:srgbClr val="C00000"/>
                </a:solidFill>
                <a:ea typeface="宋体" panose="02010600030101010101" pitchFamily="2" charset="-122"/>
                <a:cs typeface="Arial" panose="020B0604020202020204" pitchFamily="34" charset="0"/>
              </a:rPr>
              <a:t>Post deployment handling (WI)</a:t>
            </a:r>
            <a:endParaRPr kumimoji="0" lang="en-US" altLang="zh-CN" sz="1500" b="1" kern="1200" cap="none" spc="0" normalizeH="0" baseline="0" noProof="0" dirty="0">
              <a:solidFill>
                <a:srgbClr val="C00000"/>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To ensure the AI performance after device deployment, ongoing disucssions with 2 options below without significant progress </a:t>
            </a:r>
            <a:endPar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kumimoji="0" lang="en-US" altLang="zh-CN" sz="1500" b="1" kern="1200" cap="none" spc="0" normalizeH="0" baseline="0" noProof="0" dirty="0">
                <a:solidFill>
                  <a:schemeClr val="tx1"/>
                </a:solidFill>
                <a:ea typeface="宋体" panose="02010600030101010101" pitchFamily="2" charset="-122"/>
                <a:cs typeface="Arial" panose="020B0604020202020204" pitchFamily="34" charset="0"/>
              </a:rPr>
              <a:t>Option</a:t>
            </a:r>
            <a:r>
              <a:rPr kumimoji="0" lang="en-US" altLang="zh-CN" sz="1500" b="1" kern="1200" cap="none" spc="0" normalizeH="0" baseline="0" noProof="0" dirty="0">
                <a:solidFill>
                  <a:schemeClr val="tx1"/>
                </a:solidFill>
                <a:ea typeface="宋体" panose="02010600030101010101" pitchFamily="2" charset="-122"/>
                <a:cs typeface="Arial" panose="020B0604020202020204" pitchFamily="34" charset="0"/>
              </a:rPr>
              <a:t>1:</a:t>
            </a: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 Conduct the validation of a change in functionality before its deployment/activation in already deployed UEs.</a:t>
            </a:r>
            <a:endPar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kumimoji="0" lang="en-US" altLang="zh-CN" sz="1500" b="1" kern="1200" cap="none" spc="0" normalizeH="0" baseline="0" noProof="0" dirty="0">
                <a:solidFill>
                  <a:schemeClr val="tx1"/>
                </a:solidFill>
                <a:ea typeface="宋体" panose="02010600030101010101" pitchFamily="2" charset="-122"/>
                <a:cs typeface="Arial" panose="020B0604020202020204" pitchFamily="34" charset="0"/>
              </a:rPr>
              <a:t>Option2:</a:t>
            </a: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 Using performance monitoring and LCM procedures</a:t>
            </a:r>
            <a:endPar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1600"/>
              </a:lnSpc>
              <a:spcBef>
                <a:spcPts val="0"/>
              </a:spcBef>
              <a:buClrTx/>
              <a:buSzTx/>
              <a:buFont typeface="Arial" panose="020B0604020202020204" pitchFamily="34" charset="0"/>
              <a:defRPr/>
            </a:pPr>
            <a:r>
              <a:rPr lang="en-US" altLang="zh-CN" sz="1500" b="1" noProof="0" dirty="0">
                <a:solidFill>
                  <a:srgbClr val="C00000"/>
                </a:solidFill>
                <a:cs typeface="Arial" panose="020B0604020202020204" pitchFamily="34" charset="0"/>
                <a:sym typeface="+mn-ea"/>
              </a:rPr>
              <a:t>Testing environment/framework (WI)</a:t>
            </a:r>
            <a:endParaRPr kumimoji="0" lang="en-US" altLang="zh-CN" sz="1500" b="1" kern="1200" cap="none" spc="0" normalizeH="0" baseline="0" noProof="0" dirty="0">
              <a:solidFill>
                <a:srgbClr val="C00000"/>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lang="en-US" altLang="zh-CN" sz="1500" b="1" noProof="0">
                <a:solidFill>
                  <a:schemeClr val="tx1"/>
                </a:solidFill>
                <a:cs typeface="Arial" panose="020B0604020202020204" pitchFamily="34" charset="0"/>
                <a:sym typeface="+mn-ea"/>
              </a:rPr>
              <a:t>Static:</a:t>
            </a:r>
            <a:r>
              <a:rPr lang="en-US" altLang="zh-CN" sz="1500" noProof="0">
                <a:solidFill>
                  <a:schemeClr val="tx1"/>
                </a:solidFill>
                <a:cs typeface="Arial" panose="020B0604020202020204" pitchFamily="34" charset="0"/>
                <a:sym typeface="+mn-ea"/>
              </a:rPr>
              <a:t> channel model and SNR settings are fixed and do not change over the test, specific channel realizations may be dynamic</a:t>
            </a:r>
            <a:endParaRPr kumimoji="0" lang="en-US" altLang="zh-CN" sz="1500" kern="1200" cap="none" spc="0" normalizeH="0" baseline="0" noProof="0">
              <a:solidFill>
                <a:schemeClr val="tx1"/>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lang="en-US" altLang="zh-CN" sz="1500" b="1" noProof="0">
                <a:solidFill>
                  <a:schemeClr val="tx1"/>
                </a:solidFill>
                <a:cs typeface="Arial" panose="020B0604020202020204" pitchFamily="34" charset="0"/>
                <a:sym typeface="+mn-ea"/>
              </a:rPr>
              <a:t>Non-static:</a:t>
            </a:r>
            <a:r>
              <a:rPr lang="en-US" altLang="zh-CN" sz="1500" noProof="0">
                <a:solidFill>
                  <a:schemeClr val="tx1"/>
                </a:solidFill>
                <a:cs typeface="Arial" panose="020B0604020202020204" pitchFamily="34" charset="0"/>
                <a:sym typeface="+mn-ea"/>
              </a:rPr>
              <a:t> Non-static scenarios/configuration can be further considered in application to use cases. The details of models are FFS and may include non-stationary SNR and other conditions.</a:t>
            </a:r>
            <a:endParaRPr kumimoji="0" lang="en-US" altLang="zh-CN" sz="1500" kern="1200" cap="none" spc="0" normalizeH="0" baseline="0" noProof="0">
              <a:solidFill>
                <a:schemeClr val="tx1"/>
              </a:solidFill>
              <a:ea typeface="宋体" panose="02010600030101010101" pitchFamily="2" charset="-122"/>
              <a:cs typeface="Arial" panose="020B0604020202020204" pitchFamily="34" charset="0"/>
            </a:endParaRPr>
          </a:p>
          <a:p>
            <a:pPr marR="0" defTabSz="914400" eaLnBrk="1" hangingPunct="1">
              <a:lnSpc>
                <a:spcPts val="1600"/>
              </a:lnSpc>
              <a:spcBef>
                <a:spcPts val="0"/>
              </a:spcBef>
              <a:buClrTx/>
              <a:buSzTx/>
              <a:buFont typeface="Arial" panose="020B0604020202020204" pitchFamily="34" charset="0"/>
              <a:defRPr/>
            </a:pPr>
            <a:r>
              <a:rPr lang="en-US" altLang="zh-CN" sz="1500" b="1" noProof="0" dirty="0">
                <a:solidFill>
                  <a:schemeClr val="tx1"/>
                </a:solidFill>
                <a:cs typeface="Arial" panose="020B0604020202020204" pitchFamily="34" charset="0"/>
                <a:sym typeface="+mn-ea"/>
              </a:rPr>
              <a:t>Reference and test encoder/decoder (SI)</a:t>
            </a:r>
            <a:endParaRPr kumimoji="0" lang="en-US" altLang="zh-CN" sz="1500" b="1"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lang="en-US" altLang="zh-CN" sz="1500" noProof="0" dirty="0">
                <a:solidFill>
                  <a:schemeClr val="tx1"/>
                </a:solidFill>
                <a:cs typeface="Arial" panose="020B0604020202020204" pitchFamily="34" charset="0"/>
                <a:sym typeface="+mn-ea"/>
              </a:rPr>
              <a:t>Test decoder (for UE side test): the decoder to be used in RAN4 tests and implemented in TE. it will be captured in the specifications if necessary. Test decoder definition covers Option 3 (</a:t>
            </a:r>
            <a:r>
              <a:rPr lang="en-US" altLang="zh-CN" sz="1500" noProof="0" dirty="0">
                <a:solidFill>
                  <a:schemeClr val="tx1"/>
                </a:solidFill>
                <a:cs typeface="Arial" panose="020B0604020202020204" pitchFamily="34" charset="0"/>
                <a:sym typeface="+mn-ea"/>
              </a:rPr>
              <a:t>Full decoder specified in standard</a:t>
            </a:r>
            <a:r>
              <a:rPr lang="en-US" altLang="zh-CN" sz="1500" noProof="0" dirty="0">
                <a:solidFill>
                  <a:schemeClr val="tx1"/>
                </a:solidFill>
                <a:cs typeface="Arial" panose="020B0604020202020204" pitchFamily="34" charset="0"/>
                <a:sym typeface="+mn-ea"/>
              </a:rPr>
              <a:t>) and Option 4 (</a:t>
            </a:r>
            <a:r>
              <a:rPr lang="en-US" altLang="zh-CN" sz="1500" noProof="0" dirty="0">
                <a:solidFill>
                  <a:schemeClr val="tx1"/>
                </a:solidFill>
                <a:cs typeface="Arial" panose="020B0604020202020204" pitchFamily="34" charset="0"/>
                <a:sym typeface="+mn-ea"/>
              </a:rPr>
              <a:t>TE vendor provides the decoder</a:t>
            </a:r>
            <a:r>
              <a:rPr lang="en-US" altLang="zh-CN" sz="1500" noProof="0" dirty="0">
                <a:solidFill>
                  <a:schemeClr val="tx1"/>
                </a:solidFill>
                <a:cs typeface="Arial" panose="020B0604020202020204" pitchFamily="34" charset="0"/>
                <a:sym typeface="+mn-ea"/>
              </a:rPr>
              <a:t>)</a:t>
            </a:r>
            <a:endParaRPr lang="en-US" altLang="zh-CN" sz="1500" noProof="0" dirty="0">
              <a:solidFill>
                <a:schemeClr val="tx1"/>
              </a:solidFill>
              <a:cs typeface="Arial" panose="020B0604020202020204" pitchFamily="34" charset="0"/>
              <a:sym typeface="+mn-ea"/>
            </a:endParaRPr>
          </a:p>
          <a:p>
            <a:pPr marR="0" algn="l" defTabSz="914400" eaLnBrk="1" hangingPunct="1">
              <a:lnSpc>
                <a:spcPts val="1600"/>
              </a:lnSpc>
              <a:spcBef>
                <a:spcPts val="0"/>
              </a:spcBef>
              <a:buClrTx/>
              <a:buSzTx/>
              <a:buFont typeface="Arial" panose="020B0604020202020204" pitchFamily="34" charset="0"/>
              <a:defRPr/>
            </a:pPr>
            <a:r>
              <a:rPr kumimoji="0" lang="en-US" altLang="zh-CN" sz="1500" b="1" kern="1200" cap="none" spc="0" normalizeH="0" baseline="0" noProof="0" dirty="0">
                <a:solidFill>
                  <a:schemeClr val="tx1"/>
                </a:solidFill>
                <a:ea typeface="宋体" panose="02010600030101010101" pitchFamily="2" charset="-122"/>
                <a:cs typeface="Arial" panose="020B0604020202020204" pitchFamily="34" charset="0"/>
              </a:rPr>
              <a:t>AIML two-sided model logistical issues (SI)</a:t>
            </a:r>
            <a:endParaRPr kumimoji="0" lang="en-US" altLang="zh-CN" sz="1500" b="1"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Data sharing among interested companies is ongoing, only for the CSI compression use case feasibility study.</a:t>
            </a:r>
            <a:endPar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1600"/>
              </a:lnSpc>
              <a:spcBef>
                <a:spcPts val="0"/>
              </a:spcBef>
              <a:buClrTx/>
              <a:buSzTx/>
              <a:buFont typeface="Arial" panose="020B0604020202020204" pitchFamily="34" charset="0"/>
              <a:defRPr/>
            </a:pPr>
            <a:r>
              <a:rPr lang="en-US" altLang="zh-CN" sz="1500" b="1" noProof="0" dirty="0">
                <a:solidFill>
                  <a:srgbClr val="C00000"/>
                </a:solidFill>
                <a:cs typeface="Arial" panose="020B0604020202020204" pitchFamily="34" charset="0"/>
                <a:sym typeface="+mn-ea"/>
              </a:rPr>
              <a:t>LCM Requirements</a:t>
            </a:r>
            <a:r>
              <a:rPr lang="en-US" altLang="zh-CN" sz="1500" b="1" noProof="0" dirty="0">
                <a:solidFill>
                  <a:srgbClr val="C00000"/>
                </a:solidFill>
                <a:cs typeface="Arial" panose="020B0604020202020204" pitchFamily="34" charset="0"/>
                <a:sym typeface="+mn-ea"/>
              </a:rPr>
              <a:t> (WI)</a:t>
            </a:r>
            <a:endParaRPr kumimoji="0" lang="en-US" altLang="zh-CN" sz="1500" b="1" kern="1200" cap="none" spc="0" normalizeH="0" baseline="0" noProof="0" dirty="0">
              <a:solidFill>
                <a:srgbClr val="C00000"/>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lang="en-US" altLang="zh-CN" sz="1500" noProof="0" dirty="0">
                <a:solidFill>
                  <a:schemeClr val="tx1"/>
                </a:solidFill>
                <a:cs typeface="Arial" panose="020B0604020202020204" pitchFamily="34" charset="0"/>
                <a:sym typeface="+mn-ea"/>
              </a:rPr>
              <a:t>RAN4 considers defining RRM requirements for LCM procedures based on the specific use cases (beam management and positioning), and candidates include: identification, selection, activation, deactivation, switching, fallback to non-AI operation, performance monitoring</a:t>
            </a:r>
            <a:endPar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1600"/>
              </a:lnSpc>
              <a:spcBef>
                <a:spcPts val="0"/>
              </a:spcBef>
              <a:buClrTx/>
              <a:buSzTx/>
              <a:buFont typeface="Arial" panose="020B0604020202020204" pitchFamily="34" charset="0"/>
              <a:defRPr/>
            </a:pPr>
            <a:r>
              <a:rPr kumimoji="0" lang="en-US" altLang="zh-CN" sz="1500" b="1" kern="1200" cap="none" spc="0" normalizeH="0" baseline="0" noProof="0" dirty="0">
                <a:solidFill>
                  <a:srgbClr val="C00000"/>
                </a:solidFill>
                <a:ea typeface="宋体" panose="02010600030101010101" pitchFamily="2" charset="-122"/>
                <a:cs typeface="Arial" panose="020B0604020202020204" pitchFamily="34" charset="0"/>
              </a:rPr>
              <a:t>Legacy RRM requirements handling</a:t>
            </a:r>
            <a:r>
              <a:rPr lang="en-US" altLang="zh-CN" sz="1500" b="1" noProof="0" dirty="0">
                <a:solidFill>
                  <a:srgbClr val="C00000"/>
                </a:solidFill>
                <a:cs typeface="Arial" panose="020B0604020202020204" pitchFamily="34" charset="0"/>
                <a:sym typeface="+mn-ea"/>
              </a:rPr>
              <a:t> (WI)</a:t>
            </a:r>
            <a:endParaRPr kumimoji="0" lang="en-US" altLang="zh-CN" sz="1500" b="1" kern="1200" cap="none" spc="0" normalizeH="0" baseline="0" noProof="0" dirty="0">
              <a:solidFill>
                <a:srgbClr val="C00000"/>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lang="en-US" altLang="zh-CN" sz="1500" noProof="0" dirty="0">
                <a:solidFill>
                  <a:schemeClr val="tx1"/>
                </a:solidFill>
                <a:cs typeface="Arial" panose="020B0604020202020204" pitchFamily="34" charset="0"/>
                <a:sym typeface="+mn-ea"/>
              </a:rPr>
              <a:t>UE shall meet all legacy RRM requirements (non-AI/ML) even during the AI/ML operation mode.</a:t>
            </a:r>
            <a:endParaRPr lang="en-US" altLang="zh-CN" sz="1500" noProof="0" dirty="0">
              <a:solidFill>
                <a:schemeClr val="tx1"/>
              </a:solidFill>
              <a:cs typeface="Arial" panose="020B0604020202020204" pitchFamily="34" charset="0"/>
              <a:sym typeface="+mn-ea"/>
            </a:endParaRPr>
          </a:p>
          <a:p>
            <a:pPr marR="0" defTabSz="914400" eaLnBrk="1" hangingPunct="1">
              <a:lnSpc>
                <a:spcPts val="1600"/>
              </a:lnSpc>
              <a:spcBef>
                <a:spcPts val="0"/>
              </a:spcBef>
              <a:buClrTx/>
              <a:buSzTx/>
              <a:buFontTx/>
              <a:buNone/>
              <a:defRPr/>
            </a:pPr>
            <a:r>
              <a:rPr kumimoji="0" lang="en-US" altLang="zh-CN" sz="1500" b="1" kern="1200" cap="none" spc="0" normalizeH="0" baseline="0" noProof="0" dirty="0">
                <a:solidFill>
                  <a:srgbClr val="C00000"/>
                </a:solidFill>
                <a:ea typeface="宋体" panose="02010600030101010101" pitchFamily="2" charset="-122"/>
                <a:cs typeface="Arial" panose="020B0604020202020204" pitchFamily="34" charset="0"/>
              </a:rPr>
              <a:t>Positioning</a:t>
            </a:r>
            <a:r>
              <a:rPr lang="en-US" altLang="zh-CN" sz="1500" b="1" noProof="0" dirty="0">
                <a:solidFill>
                  <a:srgbClr val="C00000"/>
                </a:solidFill>
                <a:cs typeface="Arial" panose="020B0604020202020204" pitchFamily="34" charset="0"/>
                <a:sym typeface="+mn-ea"/>
              </a:rPr>
              <a:t> (WI)</a:t>
            </a:r>
            <a:endParaRPr kumimoji="0" lang="en-US" altLang="zh-CN" sz="1500" b="1" kern="1200" cap="none" spc="0" normalizeH="0" baseline="0" noProof="0" dirty="0">
              <a:solidFill>
                <a:srgbClr val="C00000"/>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No positioning accuracy requirements for case 3a/3b</a:t>
            </a:r>
            <a:endPar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No requirements on LMF for positioning accuracy for case 2a/2b</a:t>
            </a:r>
            <a:endPar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1600"/>
              </a:lnSpc>
              <a:spcBef>
                <a:spcPts val="0"/>
              </a:spcBef>
              <a:buClrTx/>
              <a:buSzTx/>
              <a:buFontTx/>
              <a:buNone/>
              <a:defRPr/>
            </a:pPr>
            <a:r>
              <a:rPr kumimoji="0" lang="en-US" altLang="zh-CN" sz="1500" b="1" kern="1200" cap="none" spc="0" normalizeH="0" baseline="0" noProof="0" dirty="0">
                <a:solidFill>
                  <a:srgbClr val="C00000"/>
                </a:solidFill>
                <a:ea typeface="宋体" panose="02010600030101010101" pitchFamily="2" charset="-122"/>
                <a:cs typeface="Arial" panose="020B0604020202020204" pitchFamily="34" charset="0"/>
              </a:rPr>
              <a:t>CSI Prediction</a:t>
            </a:r>
            <a:r>
              <a:rPr lang="en-US" altLang="zh-CN" sz="1500" b="1" noProof="0" dirty="0">
                <a:solidFill>
                  <a:srgbClr val="C00000"/>
                </a:solidFill>
                <a:cs typeface="Arial" panose="020B0604020202020204" pitchFamily="34" charset="0"/>
                <a:sym typeface="+mn-ea"/>
              </a:rPr>
              <a:t> (WI)</a:t>
            </a:r>
            <a:endParaRPr kumimoji="0" lang="en-US" altLang="zh-CN" sz="1500" b="1" kern="1200" cap="none" spc="0" normalizeH="0" baseline="0" noProof="0" dirty="0">
              <a:solidFill>
                <a:srgbClr val="C00000"/>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kumimoji="0" lang="en-US" altLang="zh-CN" sz="1500" kern="1200" cap="none" spc="0" normalizeH="0" baseline="0" noProof="0">
                <a:solidFill>
                  <a:schemeClr val="tx1"/>
                </a:solidFill>
                <a:ea typeface="宋体" panose="02010600030101010101" pitchFamily="2" charset="-122"/>
                <a:cs typeface="Arial" panose="020B0604020202020204" pitchFamily="34" charset="0"/>
              </a:rPr>
              <a:t>Throughput should be the default metric for inference only</a:t>
            </a:r>
            <a:endParaRPr kumimoji="0" lang="en-US" altLang="zh-CN" sz="1500" kern="1200" cap="none" spc="0" normalizeH="0" baseline="0" noProof="0">
              <a:solidFill>
                <a:schemeClr val="tx1"/>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AI/ML based performance req. should not be worse than the legacy (non-AI/ML) if a relevant equivalent legacy req./feature exists</a:t>
            </a:r>
            <a:endParaRPr kumimoji="0" lang="zh-CN" altLang="en-US" sz="1400" kern="1200" cap="none" spc="0" normalizeH="0" baseline="0" noProof="0" dirty="0">
              <a:solidFill>
                <a:srgbClr val="004C92"/>
              </a:solidFill>
              <a:ea typeface="微软雅黑" panose="020B0503020204020204" pitchFamily="34" charset="-122"/>
              <a:cs typeface="Arial" panose="020B0604020202020204" pitchFamily="34" charset="0"/>
              <a:sym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66675" y="95250"/>
            <a:ext cx="10787380" cy="645160"/>
          </a:xfrm>
          <a:prstGeom prst="rect">
            <a:avLst/>
          </a:prstGeom>
          <a:noFill/>
        </p:spPr>
        <p:txBody>
          <a:bodyPr wrap="square" rtlCol="0">
            <a:sp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r>
              <a:rPr lang="en-US" altLang="zh-CN" sz="2400" dirty="0">
                <a:solidFill>
                  <a:srgbClr val="0B85CF"/>
                </a:solidFill>
                <a:latin typeface="Arial" panose="020B0604020202020204" pitchFamily="34" charset="0"/>
                <a:cs typeface="Arial" panose="020B0604020202020204" pitchFamily="34" charset="0"/>
              </a:rPr>
              <a:t>Observations and Proposals</a:t>
            </a:r>
            <a:endParaRPr lang="en-US" altLang="zh-CN" sz="2400" dirty="0">
              <a:solidFill>
                <a:srgbClr val="0B85CF"/>
              </a:solidFill>
              <a:latin typeface="Arial" panose="020B0604020202020204" pitchFamily="34" charset="0"/>
              <a:cs typeface="Arial" panose="020B0604020202020204" pitchFamily="34" charset="0"/>
            </a:endParaRPr>
          </a:p>
        </p:txBody>
      </p:sp>
      <p:sp>
        <p:nvSpPr>
          <p:cNvPr id="7" name="Rectangle 5"/>
          <p:cNvSpPr/>
          <p:nvPr/>
        </p:nvSpPr>
        <p:spPr>
          <a:xfrm>
            <a:off x="134620" y="875030"/>
            <a:ext cx="11929745" cy="583565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4" name="文本框 3"/>
          <p:cNvSpPr txBox="1"/>
          <p:nvPr/>
        </p:nvSpPr>
        <p:spPr>
          <a:xfrm>
            <a:off x="128905" y="854075"/>
            <a:ext cx="11934825" cy="5831205"/>
          </a:xfrm>
          <a:prstGeom prst="rect">
            <a:avLst/>
          </a:prstGeom>
          <a:noFill/>
          <a:ln w="12700" cmpd="sng">
            <a:noFill/>
            <a:prstDash val="solid"/>
            <a:miter lim="800000"/>
          </a:ln>
        </p:spPr>
        <p:txBody>
          <a:bodyPr wrap="square">
            <a:noAutofit/>
          </a:bodyPr>
          <a:p>
            <a:pPr marR="0" defTabSz="914400" eaLnBrk="1" hangingPunct="1">
              <a:lnSpc>
                <a:spcPts val="2900"/>
              </a:lnSpc>
              <a:spcBef>
                <a:spcPts val="200"/>
              </a:spcBef>
              <a:spcAft>
                <a:spcPts val="200"/>
              </a:spcAft>
              <a:buClrTx/>
              <a:buSzTx/>
              <a:buFontTx/>
              <a:buNone/>
              <a:defRPr/>
            </a:pPr>
            <a:r>
              <a:rPr kumimoji="0" lang="en-US" altLang="zh-CN" sz="2200" b="1" kern="1200" cap="none" spc="0" normalizeH="0" baseline="0" noProof="0" dirty="0">
                <a:solidFill>
                  <a:schemeClr val="tx1"/>
                </a:solidFill>
                <a:ea typeface="宋体" panose="02010600030101010101" pitchFamily="2" charset="-122"/>
                <a:cs typeface="Arial" panose="020B0604020202020204" pitchFamily="34" charset="0"/>
              </a:rPr>
              <a:t>Observations:</a:t>
            </a:r>
            <a:endParaRPr kumimoji="0" lang="en-US" altLang="zh-CN" sz="2200" b="1"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algn="l" defTabSz="914400" eaLnBrk="1" hangingPunct="1">
              <a:lnSpc>
                <a:spcPts val="2900"/>
              </a:lnSpc>
              <a:spcBef>
                <a:spcPts val="200"/>
              </a:spcBef>
              <a:spcAft>
                <a:spcPts val="200"/>
              </a:spcAft>
              <a:buClrTx/>
              <a:buSzTx/>
              <a:buFont typeface="Arial" panose="020B0604020202020204" pitchFamily="34" charset="0"/>
              <a:buChar char="•"/>
              <a:defRPr/>
            </a:pPr>
            <a:r>
              <a:rPr lang="en-US" altLang="zh-CN" sz="2200" b="1" noProof="0" dirty="0">
                <a:solidFill>
                  <a:schemeClr val="tx1"/>
                </a:solidFill>
                <a:cs typeface="Arial" panose="020B0604020202020204" pitchFamily="34" charset="0"/>
                <a:sym typeface="+mn-ea"/>
              </a:rPr>
              <a:t>Observation 1:</a:t>
            </a:r>
            <a:r>
              <a:rPr lang="en-US" altLang="zh-CN" sz="2200" noProof="0" dirty="0">
                <a:solidFill>
                  <a:schemeClr val="tx1"/>
                </a:solidFill>
                <a:cs typeface="Arial" panose="020B0604020202020204" pitchFamily="34" charset="0"/>
                <a:sym typeface="+mn-ea"/>
              </a:rPr>
              <a:t> </a:t>
            </a:r>
            <a:r>
              <a:rPr lang="en-US" altLang="zh-CN" sz="2000" noProof="0" dirty="0">
                <a:solidFill>
                  <a:schemeClr val="tx1"/>
                </a:solidFill>
                <a:cs typeface="Arial" panose="020B0604020202020204" pitchFamily="34" charset="0"/>
                <a:sym typeface="+mn-ea"/>
              </a:rPr>
              <a:t>AI has shown some performance gains in multiple use cases, but it still faces many challenges in terms of model training data acquisition, data privacy security, model generalization, additional computing power and system complexity required for model training and inference.</a:t>
            </a: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defTabSz="914400" eaLnBrk="1" hangingPunct="1">
              <a:lnSpc>
                <a:spcPts val="2900"/>
              </a:lnSpc>
              <a:spcBef>
                <a:spcPts val="200"/>
              </a:spcBef>
              <a:spcAft>
                <a:spcPts val="200"/>
              </a:spcAft>
              <a:buClrTx/>
              <a:buSzTx/>
              <a:buFont typeface="Arial" panose="020B0604020202020204" pitchFamily="34" charset="0"/>
              <a:buChar char="•"/>
              <a:defRPr/>
            </a:pPr>
            <a:r>
              <a:rPr lang="en-US" altLang="zh-CN" sz="2200" b="1" noProof="0" dirty="0">
                <a:solidFill>
                  <a:schemeClr val="tx1"/>
                </a:solidFill>
                <a:cs typeface="Arial" panose="020B0604020202020204" pitchFamily="34" charset="0"/>
                <a:sym typeface="+mn-ea"/>
              </a:rPr>
              <a:t>Observation 2: </a:t>
            </a:r>
            <a:r>
              <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rPr>
              <a:t>No significant progress has been observed in RAN1/RAN2/RAN4 groups for AIML in Q4 2024.</a:t>
            </a: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 typeface="Arial" panose="020B0604020202020204" pitchFamily="34" charset="0"/>
              <a:defRPr/>
            </a:pPr>
            <a:r>
              <a:rPr lang="en-US" altLang="zh-CN" sz="2200" b="1" noProof="0" dirty="0">
                <a:solidFill>
                  <a:schemeClr val="tx1"/>
                </a:solidFill>
                <a:cs typeface="Arial" panose="020B0604020202020204" pitchFamily="34" charset="0"/>
                <a:sym typeface="+mn-ea"/>
              </a:rPr>
              <a:t>Proposals:</a:t>
            </a:r>
            <a:endParaRPr kumimoji="0" lang="en-US" altLang="zh-CN" sz="2200" b="1"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algn="l" defTabSz="914400" eaLnBrk="1" hangingPunct="1">
              <a:lnSpc>
                <a:spcPts val="2900"/>
              </a:lnSpc>
              <a:spcBef>
                <a:spcPts val="200"/>
              </a:spcBef>
              <a:spcAft>
                <a:spcPts val="200"/>
              </a:spcAft>
              <a:buClrTx/>
              <a:buSzTx/>
              <a:buFont typeface="Arial" panose="020B0604020202020204" pitchFamily="34" charset="0"/>
              <a:buChar char="•"/>
              <a:defRPr/>
            </a:pPr>
            <a:r>
              <a:rPr lang="en-US" altLang="zh-CN" sz="2200" b="1" noProof="0" dirty="0">
                <a:solidFill>
                  <a:schemeClr val="tx1"/>
                </a:solidFill>
                <a:cs typeface="Arial" panose="020B0604020202020204" pitchFamily="34" charset="0"/>
                <a:sym typeface="+mn-ea"/>
              </a:rPr>
              <a:t>Proposal 1: </a:t>
            </a:r>
            <a:r>
              <a:rPr lang="en-US" altLang="zh-CN" sz="2000" noProof="0" dirty="0">
                <a:solidFill>
                  <a:schemeClr val="tx1"/>
                </a:solidFill>
                <a:cs typeface="Arial" panose="020B0604020202020204" pitchFamily="34" charset="0"/>
                <a:sym typeface="+mn-ea"/>
              </a:rPr>
              <a:t>RAN5 continues to look for </a:t>
            </a:r>
            <a:r>
              <a:rPr lang="en-US" altLang="zh-CN" sz="2000" noProof="0" dirty="0">
                <a:solidFill>
                  <a:schemeClr val="tx1"/>
                </a:solidFill>
                <a:cs typeface="Arial" panose="020B0604020202020204" pitchFamily="34" charset="0"/>
                <a:sym typeface="+mn-ea"/>
              </a:rPr>
              <a:t>opportunity to start contributing to topics that could speed up the work of Rel-19 AIML core WI.</a:t>
            </a:r>
            <a:endParaRPr lang="en-US" altLang="zh-CN" sz="2000" noProof="0" dirty="0">
              <a:solidFill>
                <a:schemeClr val="tx1"/>
              </a:solidFill>
              <a:cs typeface="Arial" panose="020B0604020202020204" pitchFamily="34" charset="0"/>
            </a:endParaRPr>
          </a:p>
          <a:p>
            <a:pPr marL="285750" marR="0" indent="-285750" algn="l" defTabSz="914400" eaLnBrk="1" hangingPunct="1">
              <a:lnSpc>
                <a:spcPts val="2900"/>
              </a:lnSpc>
              <a:spcBef>
                <a:spcPts val="200"/>
              </a:spcBef>
              <a:spcAft>
                <a:spcPts val="200"/>
              </a:spcAft>
              <a:buClrTx/>
              <a:buSzTx/>
              <a:buFont typeface="Arial" panose="020B0604020202020204" pitchFamily="34" charset="0"/>
              <a:buChar char="•"/>
              <a:defRPr/>
            </a:pPr>
            <a:r>
              <a:rPr lang="en-US" altLang="zh-CN" sz="2200" b="1" noProof="0" dirty="0">
                <a:solidFill>
                  <a:schemeClr val="tx1"/>
                </a:solidFill>
                <a:cs typeface="Arial" panose="020B0604020202020204" pitchFamily="34" charset="0"/>
                <a:sym typeface="+mn-ea"/>
              </a:rPr>
              <a:t>Proposal 2: </a:t>
            </a:r>
            <a:r>
              <a:rPr lang="en-US" altLang="zh-CN" sz="2000" noProof="0" dirty="0">
                <a:solidFill>
                  <a:schemeClr val="tx1"/>
                </a:solidFill>
                <a:cs typeface="Arial" panose="020B0604020202020204" pitchFamily="34" charset="0"/>
                <a:sym typeface="+mn-ea"/>
              </a:rPr>
              <a:t>Besides the areas below, RAN5 continues to identify more areas where RAN5 expertise may help to progress core group work.</a:t>
            </a:r>
            <a:endParaRPr lang="en-US" altLang="zh-CN" sz="2000" noProof="0" dirty="0">
              <a:solidFill>
                <a:schemeClr val="tx1"/>
              </a:solidFill>
              <a:cs typeface="Arial" panose="020B0604020202020204" pitchFamily="34" charset="0"/>
              <a:sym typeface="+mn-ea"/>
            </a:endParaRPr>
          </a:p>
          <a:p>
            <a:pPr marL="800100" lvl="2" indent="-342900" algn="l" eaLnBrk="1" hangingPunct="1">
              <a:lnSpc>
                <a:spcPts val="2900"/>
              </a:lnSpc>
              <a:spcBef>
                <a:spcPts val="200"/>
              </a:spcBef>
              <a:spcAft>
                <a:spcPts val="200"/>
              </a:spcAft>
              <a:buClrTx/>
              <a:buSzTx/>
              <a:buFont typeface="Wingdings" panose="05000000000000000000" charset="0"/>
              <a:buChar char="ü"/>
              <a:defRPr/>
            </a:pPr>
            <a:r>
              <a:rPr lang="en-US" altLang="zh-CN" sz="2000" noProof="0" dirty="0">
                <a:solidFill>
                  <a:schemeClr val="tx1"/>
                </a:solidFill>
                <a:cs typeface="Arial" panose="020B0604020202020204" pitchFamily="34" charset="0"/>
                <a:sym typeface="+mn-ea"/>
              </a:rPr>
              <a:t>AIML conformance test framework.</a:t>
            </a:r>
            <a:endParaRPr lang="en-US" altLang="zh-CN" sz="2000" noProof="0" dirty="0">
              <a:solidFill>
                <a:schemeClr val="tx1"/>
              </a:solidFill>
              <a:cs typeface="Arial" panose="020B0604020202020204" pitchFamily="34" charset="0"/>
            </a:endParaRPr>
          </a:p>
          <a:p>
            <a:pPr marL="800100" lvl="2" indent="-342900" algn="l" eaLnBrk="1" hangingPunct="1">
              <a:lnSpc>
                <a:spcPts val="2900"/>
              </a:lnSpc>
              <a:spcBef>
                <a:spcPts val="200"/>
              </a:spcBef>
              <a:spcAft>
                <a:spcPts val="200"/>
              </a:spcAft>
              <a:buClrTx/>
              <a:buSzTx/>
              <a:buFont typeface="Wingdings" panose="05000000000000000000" charset="0"/>
              <a:buChar char="ü"/>
              <a:defRPr/>
            </a:pPr>
            <a:r>
              <a:rPr lang="en-US" altLang="zh-CN" sz="2000" noProof="0" dirty="0">
                <a:solidFill>
                  <a:schemeClr val="tx1"/>
                </a:solidFill>
                <a:cs typeface="Arial" panose="020B0604020202020204" pitchFamily="34" charset="0"/>
                <a:sym typeface="+mn-ea"/>
              </a:rPr>
              <a:t>MU/TT analysis based on RAN4 test parameters and test setup.</a:t>
            </a:r>
            <a:endParaRPr lang="en-US" altLang="zh-CN" sz="2000" noProof="0" dirty="0">
              <a:solidFill>
                <a:schemeClr val="tx1"/>
              </a:solidFill>
              <a:cs typeface="Arial" panose="020B0604020202020204" pitchFamily="34" charset="0"/>
            </a:endParaRPr>
          </a:p>
          <a:p>
            <a:pPr marL="800100" lvl="2" indent="-342900" algn="l" eaLnBrk="1" hangingPunct="1">
              <a:lnSpc>
                <a:spcPts val="2900"/>
              </a:lnSpc>
              <a:spcBef>
                <a:spcPts val="200"/>
              </a:spcBef>
              <a:spcAft>
                <a:spcPts val="200"/>
              </a:spcAft>
              <a:buClrTx/>
              <a:buSzTx/>
              <a:buFont typeface="Wingdings" panose="05000000000000000000" charset="0"/>
              <a:buChar char="ü"/>
              <a:defRPr/>
            </a:pPr>
            <a:r>
              <a:rPr lang="en-US" altLang="zh-CN" sz="2000" noProof="0" dirty="0">
                <a:solidFill>
                  <a:schemeClr val="tx1"/>
                </a:solidFill>
                <a:cs typeface="Arial" panose="020B0604020202020204" pitchFamily="34" charset="0"/>
                <a:sym typeface="+mn-ea"/>
              </a:rPr>
              <a:t>UE lab conformance aspects of post-deployment testing.</a:t>
            </a: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753745" y="3019425"/>
            <a:ext cx="10459085" cy="947420"/>
          </a:xfrm>
          <a:prstGeom prst="rect">
            <a:avLst/>
          </a:prstGeom>
          <a:ln>
            <a:miter lim="800000"/>
          </a:ln>
        </p:spPr>
        <p:txBody>
          <a:bodyPr vert="horz" wrap="square" lIns="91440" tIns="45720" rIns="91440" bIns="45720" numCol="1" anchor="t" anchorCtr="0" compatLnSpc="1"/>
          <a:lstStyle/>
          <a:p>
            <a:pPr algn="ctr" eaLnBrk="1" hangingPunct="1">
              <a:defRPr/>
            </a:pPr>
            <a:r>
              <a:rPr lang="en-US" altLang="zh-CN" sz="3600" b="1" dirty="0">
                <a:solidFill>
                  <a:srgbClr val="0070C0"/>
                </a:solidFill>
                <a:latin typeface="微软雅黑" panose="020B0503020204020204" pitchFamily="34" charset="-122"/>
                <a:ea typeface="微软雅黑" panose="020B0503020204020204" pitchFamily="34" charset="-122"/>
                <a:cs typeface="+mn-cs"/>
              </a:rPr>
              <a:t>Thank you !</a:t>
            </a:r>
            <a:endParaRPr lang="en-US" altLang="zh-CN" sz="3600" b="1" dirty="0">
              <a:solidFill>
                <a:srgbClr val="0070C0"/>
              </a:solidFill>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 name="文本框 35"/>
          <p:cNvSpPr txBox="1"/>
          <p:nvPr/>
        </p:nvSpPr>
        <p:spPr>
          <a:xfrm>
            <a:off x="919014" y="4127872"/>
            <a:ext cx="7843352" cy="291465"/>
          </a:xfrm>
          <a:prstGeom prst="rect">
            <a:avLst/>
          </a:prstGeom>
          <a:solidFill>
            <a:schemeClr val="bg1">
              <a:lumMod val="95000"/>
            </a:schemeClr>
          </a:solidFill>
        </p:spPr>
        <p:txBody>
          <a:bodyPr wrap="square" rtlCol="0">
            <a:spAutoFit/>
          </a:bodyPr>
          <a:lstStyle/>
          <a:p>
            <a:pPr marR="0" defTabSz="914400" eaLnBrk="1" hangingPunct="1">
              <a:buClrTx/>
              <a:buSzTx/>
              <a:buFontTx/>
              <a:buNone/>
              <a:defRPr/>
            </a:pPr>
            <a:r>
              <a:rPr kumimoji="0" lang="en-US" altLang="zh-CN" sz="1300" b="1" kern="1200" cap="none" spc="0" normalizeH="0" baseline="0" noProof="0" dirty="0">
                <a:solidFill>
                  <a:schemeClr val="tx1"/>
                </a:solidFill>
                <a:ea typeface="宋体" panose="02010600030101010101" pitchFamily="2" charset="-122"/>
                <a:cs typeface="Arial" panose="020B0604020202020204" pitchFamily="34" charset="0"/>
              </a:rPr>
              <a:t>AI/ML for Air Interface SI</a:t>
            </a:r>
            <a:endParaRPr kumimoji="0" lang="en-US" altLang="zh-CN" sz="1300" kern="1200" cap="none" spc="0" normalizeH="0" baseline="0" noProof="0" dirty="0">
              <a:solidFill>
                <a:schemeClr val="tx1"/>
              </a:solidFill>
              <a:ea typeface="宋体" panose="02010600030101010101" pitchFamily="2" charset="-122"/>
              <a:cs typeface="Arial" panose="020B0604020202020204" pitchFamily="34" charset="0"/>
            </a:endParaRPr>
          </a:p>
        </p:txBody>
      </p:sp>
      <p:sp>
        <p:nvSpPr>
          <p:cNvPr id="6" name="文本框 5"/>
          <p:cNvSpPr txBox="1"/>
          <p:nvPr/>
        </p:nvSpPr>
        <p:spPr>
          <a:xfrm>
            <a:off x="919480" y="4368165"/>
            <a:ext cx="7844155" cy="994410"/>
          </a:xfrm>
          <a:prstGeom prst="rect">
            <a:avLst/>
          </a:prstGeom>
          <a:solidFill>
            <a:schemeClr val="bg1">
              <a:lumMod val="95000"/>
            </a:schemeClr>
          </a:solidFill>
        </p:spPr>
        <p:txBody>
          <a:bodyPr wrap="square" rtlCol="0">
            <a:noAutofit/>
          </a:bodyPr>
          <a:lstStyle/>
          <a:p>
            <a:pPr marR="0" defTabSz="914400" eaLnBrk="1" hangingPunct="1">
              <a:buClrTx/>
              <a:buSzTx/>
              <a:buFontTx/>
              <a:buNone/>
              <a:defRPr/>
            </a:pPr>
            <a:endParaRPr kumimoji="0" lang="zh-CN" altLang="en-US" kern="1200" cap="none" spc="0" normalizeH="0" baseline="0" noProof="0">
              <a:solidFill>
                <a:srgbClr val="004C92"/>
              </a:solidFill>
              <a:ea typeface="宋体" panose="02010600030101010101" pitchFamily="2" charset="-122"/>
              <a:cs typeface="Arial" panose="020B0604020202020204" pitchFamily="34" charset="0"/>
            </a:endParaRPr>
          </a:p>
        </p:txBody>
      </p:sp>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3GPP RAN AI/ML Layout</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4" name="左大括号 3"/>
          <p:cNvSpPr/>
          <p:nvPr/>
        </p:nvSpPr>
        <p:spPr>
          <a:xfrm rot="5400000">
            <a:off x="6141244" y="-2878931"/>
            <a:ext cx="382588" cy="8683625"/>
          </a:xfrm>
          <a:prstGeom prst="leftBrace">
            <a:avLst/>
          </a:prstGeom>
          <a:ln w="38100">
            <a:solidFill>
              <a:schemeClr val="bg1">
                <a:lumMod val="75000"/>
              </a:schemeClr>
            </a:solidFill>
          </a:ln>
        </p:spPr>
        <p:style>
          <a:lnRef idx="2">
            <a:schemeClr val="accent1"/>
          </a:lnRef>
          <a:fillRef idx="0">
            <a:schemeClr val="accent1"/>
          </a:fillRef>
          <a:effectRef idx="1">
            <a:schemeClr val="accent1"/>
          </a:effectRef>
          <a:fontRef idx="minor">
            <a:schemeClr val="tx1"/>
          </a:fontRef>
        </p:style>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5" name="矩形 4"/>
          <p:cNvSpPr/>
          <p:nvPr>
            <p:custDataLst>
              <p:tags r:id="rId1"/>
            </p:custDataLst>
          </p:nvPr>
        </p:nvSpPr>
        <p:spPr>
          <a:xfrm>
            <a:off x="1485900" y="1620838"/>
            <a:ext cx="1096963" cy="368300"/>
          </a:xfrm>
          <a:prstGeom prst="rect">
            <a:avLst/>
          </a:prstGeom>
          <a:solidFill>
            <a:schemeClr val="accent1">
              <a:lumMod val="20000"/>
              <a:lumOff val="80000"/>
            </a:schemeClr>
          </a:solidFill>
        </p:spPr>
        <p:txBody>
          <a:bodyPr wrap="square">
            <a:no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600" b="1" i="0" u="none" strike="noStrike" kern="1200" cap="none" spc="0" normalizeH="0" baseline="0" noProof="0" dirty="0">
                <a:ln>
                  <a:noFill/>
                </a:ln>
                <a:solidFill>
                  <a:schemeClr val="tx1"/>
                </a:solidFill>
                <a:effectLst/>
                <a:uLnTx/>
                <a:uFillTx/>
                <a:ea typeface="微软雅黑" panose="020B0503020204020204" pitchFamily="34" charset="-122"/>
                <a:cs typeface="Arial" panose="020B0604020202020204" pitchFamily="34" charset="0"/>
                <a:sym typeface="+mn-ea"/>
              </a:rPr>
              <a:t>RAN1</a:t>
            </a:r>
            <a:endParaRPr kumimoji="0" lang="en-US" altLang="zh-CN" sz="1600" b="1" i="0" u="none" strike="noStrike" kern="1200" cap="none" spc="0" normalizeH="0" baseline="0" noProof="0" dirty="0">
              <a:ln>
                <a:noFill/>
              </a:ln>
              <a:solidFill>
                <a:schemeClr val="tx1"/>
              </a:solidFill>
              <a:effectLst/>
              <a:uLnTx/>
              <a:uFillTx/>
              <a:ea typeface="微软雅黑" panose="020B0503020204020204" pitchFamily="34" charset="-122"/>
              <a:cs typeface="Arial" panose="020B0604020202020204" pitchFamily="34" charset="0"/>
              <a:sym typeface="+mn-ea"/>
            </a:endParaRPr>
          </a:p>
        </p:txBody>
      </p:sp>
      <p:sp>
        <p:nvSpPr>
          <p:cNvPr id="7" name="矩形 6"/>
          <p:cNvSpPr/>
          <p:nvPr>
            <p:custDataLst>
              <p:tags r:id="rId2"/>
            </p:custDataLst>
          </p:nvPr>
        </p:nvSpPr>
        <p:spPr>
          <a:xfrm>
            <a:off x="4298950" y="1620838"/>
            <a:ext cx="1096963" cy="368300"/>
          </a:xfrm>
          <a:prstGeom prst="rect">
            <a:avLst/>
          </a:prstGeom>
          <a:solidFill>
            <a:schemeClr val="accent1">
              <a:lumMod val="20000"/>
              <a:lumOff val="80000"/>
            </a:schemeClr>
          </a:solidFill>
        </p:spPr>
        <p:txBody>
          <a:bodyPr wrap="square">
            <a:no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600" b="1" i="0" u="none" strike="noStrike" kern="1200" cap="none" spc="0" normalizeH="0" baseline="0" noProof="0" dirty="0">
                <a:ln>
                  <a:noFill/>
                </a:ln>
                <a:solidFill>
                  <a:schemeClr val="tx1"/>
                </a:solidFill>
                <a:effectLst/>
                <a:uLnTx/>
                <a:uFillTx/>
                <a:ea typeface="微软雅黑" panose="020B0503020204020204" pitchFamily="34" charset="-122"/>
                <a:cs typeface="Arial" panose="020B0604020202020204" pitchFamily="34" charset="0"/>
                <a:sym typeface="+mn-ea"/>
              </a:rPr>
              <a:t>RAN2</a:t>
            </a:r>
            <a:endParaRPr kumimoji="0" lang="en-US" altLang="zh-CN" sz="1600" b="1" i="0" u="none" strike="noStrike" kern="1200" cap="none" spc="0" normalizeH="0" baseline="0" noProof="0" dirty="0">
              <a:ln>
                <a:noFill/>
              </a:ln>
              <a:solidFill>
                <a:schemeClr val="tx1"/>
              </a:solidFill>
              <a:effectLst/>
              <a:uLnTx/>
              <a:uFillTx/>
              <a:ea typeface="微软雅黑" panose="020B0503020204020204" pitchFamily="34" charset="-122"/>
              <a:cs typeface="Arial" panose="020B0604020202020204" pitchFamily="34" charset="0"/>
              <a:sym typeface="+mn-ea"/>
            </a:endParaRPr>
          </a:p>
        </p:txBody>
      </p:sp>
      <p:sp>
        <p:nvSpPr>
          <p:cNvPr id="10" name="矩形 9"/>
          <p:cNvSpPr/>
          <p:nvPr>
            <p:custDataLst>
              <p:tags r:id="rId3"/>
            </p:custDataLst>
          </p:nvPr>
        </p:nvSpPr>
        <p:spPr>
          <a:xfrm>
            <a:off x="6932613" y="1619250"/>
            <a:ext cx="1652588" cy="366713"/>
          </a:xfrm>
          <a:prstGeom prst="rect">
            <a:avLst/>
          </a:prstGeom>
          <a:solidFill>
            <a:schemeClr val="accent1">
              <a:lumMod val="20000"/>
              <a:lumOff val="80000"/>
            </a:schemeClr>
          </a:solidFill>
        </p:spPr>
        <p:txBody>
          <a:bodyPr wrap="square">
            <a:no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600" b="1" i="0" u="none" strike="noStrike" kern="1200" cap="none" spc="0" normalizeH="0" baseline="0" noProof="0" dirty="0">
                <a:ln>
                  <a:noFill/>
                </a:ln>
                <a:solidFill>
                  <a:schemeClr val="tx1"/>
                </a:solidFill>
                <a:effectLst/>
                <a:uLnTx/>
                <a:uFillTx/>
                <a:ea typeface="微软雅黑" panose="020B0503020204020204" pitchFamily="34" charset="-122"/>
                <a:cs typeface="Arial" panose="020B0604020202020204" pitchFamily="34" charset="0"/>
                <a:sym typeface="+mn-ea"/>
              </a:rPr>
              <a:t>RAN4</a:t>
            </a:r>
            <a:r>
              <a:rPr kumimoji="0" lang="en-US" altLang="zh-CN" sz="1600" b="1" i="0" u="none" strike="noStrike" kern="1200" cap="none" spc="0" normalizeH="0" baseline="0" noProof="0" dirty="0">
                <a:ln>
                  <a:noFill/>
                </a:ln>
                <a:solidFill>
                  <a:schemeClr val="bg1">
                    <a:lumMod val="50000"/>
                  </a:schemeClr>
                </a:solidFill>
                <a:effectLst/>
                <a:uLnTx/>
                <a:uFillTx/>
                <a:ea typeface="微软雅黑" panose="020B0503020204020204" pitchFamily="34" charset="-122"/>
                <a:cs typeface="Arial" panose="020B0604020202020204" pitchFamily="34" charset="0"/>
                <a:sym typeface="+mn-ea"/>
              </a:rPr>
              <a:t>/RAN5</a:t>
            </a:r>
            <a:endParaRPr kumimoji="0" lang="en-US" altLang="zh-CN" sz="1600" b="1" i="0" u="none" strike="noStrike" kern="1200" cap="none" spc="0" normalizeH="0" baseline="0" noProof="0" dirty="0">
              <a:ln>
                <a:noFill/>
              </a:ln>
              <a:solidFill>
                <a:schemeClr val="bg1">
                  <a:lumMod val="50000"/>
                </a:schemeClr>
              </a:solidFill>
              <a:effectLst/>
              <a:uLnTx/>
              <a:uFillTx/>
              <a:ea typeface="微软雅黑" panose="020B0503020204020204" pitchFamily="34" charset="-122"/>
              <a:cs typeface="Arial" panose="020B0604020202020204" pitchFamily="34" charset="0"/>
              <a:sym typeface="+mn-ea"/>
            </a:endParaRPr>
          </a:p>
        </p:txBody>
      </p:sp>
      <p:sp>
        <p:nvSpPr>
          <p:cNvPr id="13" name="文本框 12"/>
          <p:cNvSpPr txBox="1"/>
          <p:nvPr/>
        </p:nvSpPr>
        <p:spPr>
          <a:xfrm>
            <a:off x="85725" y="3357563"/>
            <a:ext cx="809625" cy="336550"/>
          </a:xfrm>
          <a:prstGeom prst="rect">
            <a:avLst/>
          </a:prstGeom>
          <a:solidFill>
            <a:schemeClr val="bg1">
              <a:lumMod val="85000"/>
            </a:schemeClr>
          </a:solidFill>
          <a:ln w="12700" cmpd="sng">
            <a:noFill/>
            <a:prstDash val="dash"/>
          </a:ln>
        </p:spPr>
        <p:txBody>
          <a:bodyPr wrap="square" rtlCol="0">
            <a:spAutoFit/>
          </a:bodyPr>
          <a:lstStyle/>
          <a:p>
            <a:pPr marR="0" defTabSz="914400" eaLnBrk="1" hangingPunct="1">
              <a:buClrTx/>
              <a:buSzTx/>
              <a:buFontTx/>
              <a:buNone/>
              <a:defRPr/>
            </a:pPr>
            <a:r>
              <a:rPr kumimoji="0" lang="en-US" altLang="zh-CN" sz="1600" kern="1200" cap="none" spc="0" normalizeH="0" baseline="0" noProof="0" dirty="0">
                <a:solidFill>
                  <a:schemeClr val="tx1"/>
                </a:solidFill>
                <a:ea typeface="微软雅黑" panose="020B0503020204020204" pitchFamily="34" charset="-122"/>
                <a:cs typeface="Arial" panose="020B0604020202020204" pitchFamily="34" charset="0"/>
              </a:rPr>
              <a:t>Rel-17</a:t>
            </a:r>
            <a:endParaRPr kumimoji="0" lang="en-US" altLang="zh-CN" sz="1600" kern="1200" cap="none" spc="0" normalizeH="0" baseline="0" noProof="0" dirty="0">
              <a:solidFill>
                <a:schemeClr val="tx1"/>
              </a:solidFill>
              <a:ea typeface="微软雅黑" panose="020B0503020204020204" pitchFamily="34" charset="-122"/>
              <a:cs typeface="Arial" panose="020B0604020202020204" pitchFamily="34" charset="0"/>
            </a:endParaRPr>
          </a:p>
        </p:txBody>
      </p:sp>
      <p:sp>
        <p:nvSpPr>
          <p:cNvPr id="14" name="文本框 13"/>
          <p:cNvSpPr txBox="1"/>
          <p:nvPr/>
        </p:nvSpPr>
        <p:spPr>
          <a:xfrm>
            <a:off x="85725" y="4581525"/>
            <a:ext cx="809625" cy="336550"/>
          </a:xfrm>
          <a:prstGeom prst="rect">
            <a:avLst/>
          </a:prstGeom>
          <a:solidFill>
            <a:schemeClr val="bg1">
              <a:lumMod val="85000"/>
            </a:schemeClr>
          </a:solidFill>
          <a:ln w="12700" cmpd="sng">
            <a:noFill/>
            <a:prstDash val="dash"/>
          </a:ln>
        </p:spPr>
        <p:txBody>
          <a:bodyPr wrap="square" rtlCol="0">
            <a:spAutoFit/>
          </a:bodyPr>
          <a:lstStyle/>
          <a:p>
            <a:pPr marR="0" defTabSz="914400" eaLnBrk="1" hangingPunct="1">
              <a:buClrTx/>
              <a:buSzTx/>
              <a:buFontTx/>
              <a:buNone/>
              <a:defRPr/>
            </a:pPr>
            <a:r>
              <a:rPr kumimoji="0" lang="en-US" altLang="zh-CN" sz="1600" kern="1200" cap="none" spc="0" normalizeH="0" baseline="0" noProof="0" dirty="0">
                <a:solidFill>
                  <a:schemeClr val="tx1"/>
                </a:solidFill>
                <a:ea typeface="微软雅黑" panose="020B0503020204020204" pitchFamily="34" charset="-122"/>
                <a:cs typeface="Arial" panose="020B0604020202020204" pitchFamily="34" charset="0"/>
              </a:rPr>
              <a:t>Rel-18</a:t>
            </a:r>
            <a:endParaRPr kumimoji="0" lang="en-US" altLang="zh-CN" sz="1600" kern="1200" cap="none" spc="0" normalizeH="0" baseline="0" noProof="0" dirty="0">
              <a:solidFill>
                <a:schemeClr val="tx1"/>
              </a:solidFill>
              <a:ea typeface="微软雅黑" panose="020B0503020204020204" pitchFamily="34" charset="-122"/>
              <a:cs typeface="Arial" panose="020B0604020202020204" pitchFamily="34" charset="0"/>
            </a:endParaRPr>
          </a:p>
        </p:txBody>
      </p:sp>
      <p:sp>
        <p:nvSpPr>
          <p:cNvPr id="16" name="文本框 15"/>
          <p:cNvSpPr txBox="1"/>
          <p:nvPr/>
        </p:nvSpPr>
        <p:spPr>
          <a:xfrm>
            <a:off x="85725" y="5805488"/>
            <a:ext cx="809625" cy="336550"/>
          </a:xfrm>
          <a:prstGeom prst="rect">
            <a:avLst/>
          </a:prstGeom>
          <a:solidFill>
            <a:schemeClr val="bg1">
              <a:lumMod val="85000"/>
            </a:schemeClr>
          </a:solidFill>
          <a:ln w="12700" cmpd="sng">
            <a:noFill/>
            <a:prstDash val="dash"/>
          </a:ln>
        </p:spPr>
        <p:txBody>
          <a:bodyPr wrap="square" rtlCol="0">
            <a:spAutoFit/>
          </a:bodyPr>
          <a:lstStyle/>
          <a:p>
            <a:pPr marR="0" defTabSz="914400" eaLnBrk="1" hangingPunct="1">
              <a:buClrTx/>
              <a:buSzTx/>
              <a:buFontTx/>
              <a:buNone/>
              <a:defRPr/>
            </a:pPr>
            <a:r>
              <a:rPr kumimoji="0" lang="en-US" altLang="zh-CN" sz="1600" kern="1200" cap="none" spc="0" normalizeH="0" baseline="0" noProof="0">
                <a:solidFill>
                  <a:schemeClr val="tx1"/>
                </a:solidFill>
                <a:ea typeface="微软雅黑" panose="020B0503020204020204" pitchFamily="34" charset="-122"/>
                <a:cs typeface="Arial" panose="020B0604020202020204" pitchFamily="34" charset="0"/>
              </a:rPr>
              <a:t>Rel-19</a:t>
            </a:r>
            <a:endParaRPr kumimoji="0" lang="en-US" altLang="zh-CN" sz="1600" kern="1200" cap="none" spc="0" normalizeH="0" baseline="0" noProof="0">
              <a:solidFill>
                <a:schemeClr val="tx1"/>
              </a:solidFill>
              <a:ea typeface="微软雅黑" panose="020B0503020204020204" pitchFamily="34" charset="-122"/>
              <a:cs typeface="Arial" panose="020B0604020202020204" pitchFamily="34" charset="0"/>
            </a:endParaRPr>
          </a:p>
        </p:txBody>
      </p:sp>
      <p:sp>
        <p:nvSpPr>
          <p:cNvPr id="20" name="文本框 19"/>
          <p:cNvSpPr txBox="1"/>
          <p:nvPr/>
        </p:nvSpPr>
        <p:spPr>
          <a:xfrm>
            <a:off x="8849995" y="3013710"/>
            <a:ext cx="3272155" cy="1014730"/>
          </a:xfrm>
          <a:prstGeom prst="rect">
            <a:avLst/>
          </a:prstGeom>
          <a:solidFill>
            <a:schemeClr val="accent6">
              <a:lumMod val="20000"/>
              <a:lumOff val="80000"/>
            </a:schemeClr>
          </a:solidFill>
          <a:ln w="12700" cmpd="sng">
            <a:noFill/>
            <a:prstDash val="dash"/>
          </a:ln>
        </p:spPr>
        <p:txBody>
          <a:bodyPr wrap="square" rtlCol="0">
            <a:spAutoFit/>
          </a:bodyPr>
          <a:lstStyle/>
          <a:p>
            <a:pPr marR="0" defTabSz="914400" eaLnBrk="1" hangingPunct="1">
              <a:buClrTx/>
              <a:buSzTx/>
              <a:buFontTx/>
              <a:buNone/>
              <a:defRPr/>
            </a:pPr>
            <a:r>
              <a:rPr kumimoji="0" lang="en-US" sz="1200" b="1" kern="1200" cap="none" spc="0" normalizeH="0" baseline="0" noProof="0" dirty="0">
                <a:solidFill>
                  <a:schemeClr val="tx1"/>
                </a:solidFill>
                <a:ea typeface="宋体" panose="02010600030101010101" pitchFamily="2" charset="-122"/>
                <a:cs typeface="Arial" panose="020B0604020202020204" pitchFamily="34" charset="0"/>
                <a:sym typeface="+mn-ea"/>
              </a:rPr>
              <a:t>AI/ML for RAN SI: </a:t>
            </a:r>
            <a:r>
              <a:rPr kumimoji="0" lang="en-US" sz="1200" kern="1200" cap="none" spc="0" normalizeH="0" baseline="0" noProof="0" dirty="0">
                <a:solidFill>
                  <a:schemeClr val="tx1"/>
                </a:solidFill>
                <a:ea typeface="宋体" panose="02010600030101010101" pitchFamily="2" charset="-122"/>
                <a:cs typeface="Arial" panose="020B0604020202020204" pitchFamily="34" charset="0"/>
                <a:sym typeface="+mn-ea"/>
              </a:rPr>
              <a:t>Initiate the exploration of 5G+AI integration, develop </a:t>
            </a:r>
            <a:r>
              <a:rPr kumimoji="0" lang="en-US" sz="1200" b="1" kern="1200" cap="none" spc="0" normalizeH="0" baseline="0" noProof="0" dirty="0">
                <a:solidFill>
                  <a:schemeClr val="tx1"/>
                </a:solidFill>
                <a:ea typeface="宋体" panose="02010600030101010101" pitchFamily="2" charset="-122"/>
                <a:cs typeface="Arial" panose="020B0604020202020204" pitchFamily="34" charset="0"/>
                <a:sym typeface="+mn-ea"/>
              </a:rPr>
              <a:t>a unified functional framework</a:t>
            </a:r>
            <a:r>
              <a:rPr kumimoji="0" lang="en-US" sz="1200" kern="1200" cap="none" spc="0" normalizeH="0" baseline="0" noProof="0" dirty="0">
                <a:solidFill>
                  <a:schemeClr val="tx1"/>
                </a:solidFill>
                <a:ea typeface="宋体" panose="02010600030101010101" pitchFamily="2" charset="-122"/>
                <a:cs typeface="Arial" panose="020B0604020202020204" pitchFamily="34" charset="0"/>
                <a:sym typeface="+mn-ea"/>
              </a:rPr>
              <a:t>, and study solutions </a:t>
            </a:r>
            <a:r>
              <a:rPr kumimoji="0" lang="en-US" sz="1200" b="1" kern="1200" cap="none" spc="0" normalizeH="0" baseline="0" noProof="0" dirty="0">
                <a:solidFill>
                  <a:schemeClr val="tx1"/>
                </a:solidFill>
                <a:ea typeface="宋体" panose="02010600030101010101" pitchFamily="2" charset="-122"/>
                <a:cs typeface="Arial" panose="020B0604020202020204" pitchFamily="34" charset="0"/>
                <a:sym typeface="+mn-ea"/>
              </a:rPr>
              <a:t>for network energy saving, load balancing, and mobility </a:t>
            </a:r>
            <a:r>
              <a:rPr kumimoji="0" lang="en-US" sz="1200" kern="1200" cap="none" spc="0" normalizeH="0" baseline="0" noProof="0" dirty="0">
                <a:solidFill>
                  <a:schemeClr val="tx1"/>
                </a:solidFill>
                <a:ea typeface="宋体" panose="02010600030101010101" pitchFamily="2" charset="-122"/>
                <a:cs typeface="Arial" panose="020B0604020202020204" pitchFamily="34" charset="0"/>
                <a:sym typeface="+mn-ea"/>
              </a:rPr>
              <a:t>use cases</a:t>
            </a:r>
            <a:endParaRPr kumimoji="0" lang="en-US" altLang="en-US" sz="1200"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cxnSp>
        <p:nvCxnSpPr>
          <p:cNvPr id="22" name="直接连接符 21"/>
          <p:cNvCxnSpPr/>
          <p:nvPr/>
        </p:nvCxnSpPr>
        <p:spPr>
          <a:xfrm>
            <a:off x="646113" y="4057650"/>
            <a:ext cx="11331575" cy="52388"/>
          </a:xfrm>
          <a:prstGeom prst="line">
            <a:avLst/>
          </a:prstGeom>
          <a:ln w="9525" cmpd="sng">
            <a:solidFill>
              <a:schemeClr val="accent1">
                <a:shade val="50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3" name="直接连接符 22"/>
          <p:cNvCxnSpPr/>
          <p:nvPr/>
        </p:nvCxnSpPr>
        <p:spPr>
          <a:xfrm>
            <a:off x="623888" y="5373688"/>
            <a:ext cx="11282363" cy="49213"/>
          </a:xfrm>
          <a:prstGeom prst="line">
            <a:avLst/>
          </a:prstGeom>
          <a:ln w="9525" cmpd="sng">
            <a:solidFill>
              <a:schemeClr val="accent1">
                <a:shade val="50000"/>
              </a:schemeClr>
            </a:solidFill>
            <a:prstDash val="sysDot"/>
          </a:ln>
        </p:spPr>
        <p:style>
          <a:lnRef idx="2">
            <a:schemeClr val="accent1"/>
          </a:lnRef>
          <a:fillRef idx="0">
            <a:schemeClr val="accent1"/>
          </a:fillRef>
          <a:effectRef idx="1">
            <a:schemeClr val="accent1"/>
          </a:effectRef>
          <a:fontRef idx="minor">
            <a:schemeClr val="tx1"/>
          </a:fontRef>
        </p:style>
      </p:cxnSp>
      <p:sp>
        <p:nvSpPr>
          <p:cNvPr id="27" name="文本框 26"/>
          <p:cNvSpPr txBox="1"/>
          <p:nvPr/>
        </p:nvSpPr>
        <p:spPr>
          <a:xfrm>
            <a:off x="8859520" y="4164330"/>
            <a:ext cx="3272155" cy="1169035"/>
          </a:xfrm>
          <a:prstGeom prst="rect">
            <a:avLst/>
          </a:prstGeom>
          <a:solidFill>
            <a:schemeClr val="accent6">
              <a:lumMod val="20000"/>
              <a:lumOff val="80000"/>
            </a:schemeClr>
          </a:solidFill>
          <a:ln w="12700" cmpd="sng">
            <a:noFill/>
            <a:prstDash val="dash"/>
          </a:ln>
        </p:spPr>
        <p:txBody>
          <a:bodyPr wrap="square" rtlCol="0">
            <a:noAutofit/>
          </a:bodyPr>
          <a:lstStyle/>
          <a:p>
            <a:pPr marR="0" defTabSz="914400" eaLnBrk="1" hangingPunct="1">
              <a:buClrTx/>
              <a:buSzTx/>
              <a:buFontTx/>
              <a:buNone/>
              <a:defRPr/>
            </a:pPr>
            <a:r>
              <a:rPr kumimoji="0" lang="en-US" sz="1200" b="1" kern="1200" cap="none" spc="0" normalizeH="0" baseline="0" noProof="0" dirty="0">
                <a:solidFill>
                  <a:schemeClr val="tx1"/>
                </a:solidFill>
                <a:ea typeface="宋体" panose="02010600030101010101" pitchFamily="2" charset="-122"/>
                <a:cs typeface="Arial" panose="020B0604020202020204" pitchFamily="34" charset="0"/>
              </a:rPr>
              <a:t>AI/ML for RAN WI: </a:t>
            </a:r>
            <a:r>
              <a:rPr kumimoji="0" lang="en-US" sz="1200" kern="1200" cap="none" spc="0" normalizeH="0" baseline="0" noProof="0" dirty="0">
                <a:solidFill>
                  <a:schemeClr val="tx1"/>
                </a:solidFill>
                <a:ea typeface="宋体" panose="02010600030101010101" pitchFamily="2" charset="-122"/>
                <a:cs typeface="Arial" panose="020B0604020202020204" pitchFamily="34" charset="0"/>
              </a:rPr>
              <a:t>Define solutions for three major use cases, develop </a:t>
            </a:r>
            <a:r>
              <a:rPr kumimoji="0" lang="en-US" sz="1200" b="1" kern="1200" cap="none" spc="0" normalizeH="0" baseline="0" noProof="0" dirty="0">
                <a:solidFill>
                  <a:schemeClr val="tx1"/>
                </a:solidFill>
                <a:ea typeface="宋体" panose="02010600030101010101" pitchFamily="2" charset="-122"/>
                <a:cs typeface="Arial" panose="020B0604020202020204" pitchFamily="34" charset="0"/>
              </a:rPr>
              <a:t>a unified protocol process</a:t>
            </a:r>
            <a:r>
              <a:rPr kumimoji="0" lang="en-US" sz="1200" kern="1200" cap="none" spc="0" normalizeH="0" baseline="0" noProof="0" dirty="0">
                <a:solidFill>
                  <a:schemeClr val="tx1"/>
                </a:solidFill>
                <a:ea typeface="宋体" panose="02010600030101010101" pitchFamily="2" charset="-122"/>
                <a:cs typeface="Arial" panose="020B0604020202020204" pitchFamily="34" charset="0"/>
              </a:rPr>
              <a:t>, and focus on </a:t>
            </a:r>
            <a:r>
              <a:rPr kumimoji="0" lang="en-US" sz="1200" b="1" kern="1200" cap="none" spc="0" normalizeH="0" baseline="0" noProof="0" dirty="0" err="1">
                <a:solidFill>
                  <a:schemeClr val="tx1"/>
                </a:solidFill>
                <a:ea typeface="宋体" panose="02010600030101010101" pitchFamily="2" charset="-122"/>
                <a:cs typeface="Arial" panose="020B0604020202020204" pitchFamily="34" charset="0"/>
              </a:rPr>
              <a:t>Xn</a:t>
            </a:r>
            <a:r>
              <a:rPr kumimoji="0" lang="en-US" sz="1200" b="1" kern="1200" cap="none" spc="0" normalizeH="0" baseline="0" noProof="0" dirty="0">
                <a:solidFill>
                  <a:schemeClr val="tx1"/>
                </a:solidFill>
                <a:ea typeface="宋体" panose="02010600030101010101" pitchFamily="2" charset="-122"/>
                <a:cs typeface="Arial" panose="020B0604020202020204" pitchFamily="34" charset="0"/>
              </a:rPr>
              <a:t> interface enhancement</a:t>
            </a:r>
            <a:endParaRPr kumimoji="0" lang="en-US" altLang="en-US" sz="1200" b="1"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sp>
        <p:nvSpPr>
          <p:cNvPr id="28" name="文本框 27"/>
          <p:cNvSpPr txBox="1"/>
          <p:nvPr/>
        </p:nvSpPr>
        <p:spPr>
          <a:xfrm>
            <a:off x="850265" y="4370070"/>
            <a:ext cx="2782570" cy="981075"/>
          </a:xfrm>
          <a:prstGeom prst="rect">
            <a:avLst/>
          </a:prstGeom>
          <a:noFill/>
          <a:ln w="12700" cmpd="sng">
            <a:noFill/>
            <a:prstDash val="dash"/>
          </a:ln>
        </p:spPr>
        <p:txBody>
          <a:bodyPr wrap="square" rtlCol="0">
            <a:noAutofit/>
          </a:bodyPr>
          <a:lstStyle/>
          <a:p>
            <a:pPr marR="0" defTabSz="914400" eaLnBrk="1" hangingPunct="1">
              <a:buClrTx/>
              <a:buSzTx/>
              <a:buFontTx/>
              <a:buNone/>
              <a:defRPr/>
            </a:pP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rPr>
              <a:t>Study the model </a:t>
            </a:r>
            <a:r>
              <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rPr>
              <a:t>Life Cycle Management</a:t>
            </a: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rPr>
              <a:t> framework; </a:t>
            </a:r>
            <a:r>
              <a:rPr lang="en-US" altLang="zh-CN" sz="1200" noProof="0" dirty="0">
                <a:solidFill>
                  <a:schemeClr val="tx1"/>
                </a:solidFill>
                <a:cs typeface="Arial" panose="020B0604020202020204" pitchFamily="34" charset="0"/>
                <a:sym typeface="+mn-ea"/>
              </a:rPr>
              <a:t>Study and simulate major use cases, including </a:t>
            </a:r>
            <a:r>
              <a:rPr lang="en-US" altLang="zh-CN" sz="1200" b="1" noProof="0" dirty="0">
                <a:solidFill>
                  <a:schemeClr val="tx1"/>
                </a:solidFill>
                <a:cs typeface="Arial" panose="020B0604020202020204" pitchFamily="34" charset="0"/>
                <a:sym typeface="+mn-ea"/>
              </a:rPr>
              <a:t>CSI feedback enh., Beam Management enh., Positioning enh.</a:t>
            </a:r>
            <a:endParaRPr kumimoji="0" lang="zh-CN" altLang="en-US" sz="1200"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sp>
        <p:nvSpPr>
          <p:cNvPr id="29" name="文本框 28"/>
          <p:cNvSpPr txBox="1"/>
          <p:nvPr/>
        </p:nvSpPr>
        <p:spPr>
          <a:xfrm>
            <a:off x="8867140" y="5833745"/>
            <a:ext cx="3255010" cy="984250"/>
          </a:xfrm>
          <a:prstGeom prst="rect">
            <a:avLst/>
          </a:prstGeom>
          <a:solidFill>
            <a:schemeClr val="accent6">
              <a:lumMod val="20000"/>
              <a:lumOff val="80000"/>
            </a:schemeClr>
          </a:solidFill>
          <a:ln w="12700" cmpd="sng">
            <a:noFill/>
            <a:prstDash val="dash"/>
          </a:ln>
        </p:spPr>
        <p:txBody>
          <a:bodyPr wrap="square" rtlCol="0">
            <a:noAutofit/>
          </a:bodyPr>
          <a:lstStyle/>
          <a:p>
            <a:pPr marR="0" defTabSz="914400" eaLnBrk="1" hangingPunct="1">
              <a:buClrTx/>
              <a:buSzTx/>
              <a:buFontTx/>
              <a:buNone/>
              <a:defRPr/>
            </a:pPr>
            <a:r>
              <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rPr>
              <a:t>R19 SI+WI: </a:t>
            </a: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sym typeface="+mn-ea"/>
              </a:rPr>
              <a:t>Solutions for AI-based </a:t>
            </a:r>
            <a:r>
              <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sym typeface="+mn-ea"/>
              </a:rPr>
              <a:t>dynamic slice resource allocation and management, coverage and capacity optimization, and NR-DC mobility optimization</a:t>
            </a:r>
            <a:endPar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sp>
        <p:nvSpPr>
          <p:cNvPr id="30" name="文本框 29"/>
          <p:cNvSpPr txBox="1"/>
          <p:nvPr/>
        </p:nvSpPr>
        <p:spPr>
          <a:xfrm>
            <a:off x="919480" y="5518150"/>
            <a:ext cx="11203305" cy="288925"/>
          </a:xfrm>
          <a:prstGeom prst="rect">
            <a:avLst/>
          </a:prstGeom>
          <a:solidFill>
            <a:schemeClr val="bg1">
              <a:lumMod val="95000"/>
            </a:schemeClr>
          </a:solidFill>
          <a:ln w="12700" cmpd="sng">
            <a:noFill/>
            <a:prstDash val="dash"/>
          </a:ln>
        </p:spPr>
        <p:txBody>
          <a:bodyPr wrap="square" rtlCol="0">
            <a:noAutofit/>
          </a:bodyPr>
          <a:lstStyle/>
          <a:p>
            <a:pPr marR="0" defTabSz="914400" eaLnBrk="1" hangingPunct="1">
              <a:buClrTx/>
              <a:buSzTx/>
              <a:buFontTx/>
              <a:buNone/>
              <a:defRPr/>
            </a:pPr>
            <a:r>
              <a:rPr kumimoji="0" lang="en-US" altLang="zh-CN" sz="1300" b="1" kern="1200" cap="none" spc="0" normalizeH="0" baseline="0" noProof="0" dirty="0">
                <a:solidFill>
                  <a:schemeClr val="tx1"/>
                </a:solidFill>
                <a:ea typeface="宋体" panose="02010600030101010101" pitchFamily="2" charset="-122"/>
                <a:cs typeface="Arial" panose="020B0604020202020204" pitchFamily="34" charset="0"/>
              </a:rPr>
              <a:t>AI/ML for Air Interface WI: </a:t>
            </a:r>
            <a:r>
              <a:rPr kumimoji="0" lang="en-US" altLang="zh-CN" sz="1300" kern="1200" cap="none" spc="0" normalizeH="0" baseline="0" noProof="0" dirty="0">
                <a:solidFill>
                  <a:schemeClr val="tx1"/>
                </a:solidFill>
                <a:ea typeface="宋体" panose="02010600030101010101" pitchFamily="2" charset="-122"/>
                <a:cs typeface="Arial" panose="020B0604020202020204" pitchFamily="34" charset="0"/>
              </a:rPr>
              <a:t>Standardize three major use cases, and continue to study </a:t>
            </a:r>
            <a:r>
              <a:rPr kumimoji="0" lang="en-US" altLang="zh-CN" sz="1300" b="1" kern="1200" cap="none" spc="0" normalizeH="0" baseline="0" noProof="0" dirty="0">
                <a:solidFill>
                  <a:schemeClr val="tx1"/>
                </a:solidFill>
                <a:ea typeface="宋体" panose="02010600030101010101" pitchFamily="2" charset="-122"/>
                <a:cs typeface="Arial" panose="020B0604020202020204" pitchFamily="34" charset="0"/>
              </a:rPr>
              <a:t>CSI compression </a:t>
            </a:r>
            <a:r>
              <a:rPr kumimoji="0" lang="en-US" altLang="zh-CN" sz="1300" kern="1200" cap="none" spc="0" normalizeH="0" baseline="0" noProof="0" dirty="0">
                <a:solidFill>
                  <a:schemeClr val="tx1"/>
                </a:solidFill>
                <a:ea typeface="宋体" panose="02010600030101010101" pitchFamily="2" charset="-122"/>
                <a:cs typeface="Arial" panose="020B0604020202020204" pitchFamily="34" charset="0"/>
              </a:rPr>
              <a:t>solutions</a:t>
            </a:r>
            <a:endParaRPr kumimoji="0" lang="zh-CN" altLang="en-US" sz="1300"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sp>
        <p:nvSpPr>
          <p:cNvPr id="31" name="文本框 30"/>
          <p:cNvSpPr txBox="1"/>
          <p:nvPr/>
        </p:nvSpPr>
        <p:spPr>
          <a:xfrm>
            <a:off x="3130550" y="5833110"/>
            <a:ext cx="5633720" cy="984250"/>
          </a:xfrm>
          <a:prstGeom prst="rect">
            <a:avLst/>
          </a:prstGeom>
          <a:solidFill>
            <a:schemeClr val="accent3">
              <a:lumMod val="20000"/>
              <a:lumOff val="80000"/>
            </a:schemeClr>
          </a:solidFill>
          <a:ln w="12700" cmpd="sng">
            <a:noFill/>
            <a:prstDash val="dash"/>
          </a:ln>
        </p:spPr>
        <p:txBody>
          <a:bodyPr wrap="square" rtlCol="0">
            <a:noAutofit/>
          </a:bodyPr>
          <a:lstStyle/>
          <a:p>
            <a:pPr marR="0" defTabSz="914400" eaLnBrk="1" hangingPunct="1">
              <a:lnSpc>
                <a:spcPts val="1800"/>
              </a:lnSpc>
              <a:buClrTx/>
              <a:buSzTx/>
              <a:buFontTx/>
              <a:buNone/>
              <a:defRPr/>
            </a:pPr>
            <a:r>
              <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sym typeface="+mn-ea"/>
              </a:rPr>
              <a:t>AI/ML for Mobility SI: </a:t>
            </a: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sym typeface="+mn-ea"/>
              </a:rPr>
              <a:t>Study AI-based mobility management</a:t>
            </a:r>
            <a:r>
              <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sym typeface="+mn-ea"/>
              </a:rPr>
              <a:t>: RRM measurement prediction, measurement event prediction, HOF/RLF prediction</a:t>
            </a: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sym typeface="+mn-ea"/>
              </a:rPr>
              <a:t>; Evaluate </a:t>
            </a:r>
            <a:r>
              <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sym typeface="+mn-ea"/>
              </a:rPr>
              <a:t>testability, interoperability</a:t>
            </a: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sym typeface="+mn-ea"/>
              </a:rPr>
              <a:t>, and the impacts of the prediction use cases </a:t>
            </a:r>
            <a:r>
              <a:rPr lang="en-US" altLang="zh-CN" sz="1200" noProof="0" dirty="0">
                <a:solidFill>
                  <a:schemeClr val="tx1"/>
                </a:solidFill>
                <a:cs typeface="Arial" panose="020B0604020202020204" pitchFamily="34" charset="0"/>
                <a:sym typeface="+mn-ea"/>
              </a:rPr>
              <a:t>above </a:t>
            </a: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sym typeface="+mn-ea"/>
              </a:rPr>
              <a:t>on RRM requirements</a:t>
            </a:r>
            <a:endPar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sp>
        <p:nvSpPr>
          <p:cNvPr id="19477" name="文本框 33"/>
          <p:cNvSpPr txBox="1"/>
          <p:nvPr/>
        </p:nvSpPr>
        <p:spPr>
          <a:xfrm>
            <a:off x="3636010" y="4383405"/>
            <a:ext cx="2809875" cy="966470"/>
          </a:xfrm>
          <a:prstGeom prst="rect">
            <a:avLst/>
          </a:prstGeom>
          <a:noFill/>
          <a:ln w="12700">
            <a:noFill/>
          </a:ln>
        </p:spPr>
        <p:txBody>
          <a:bodyPr wrap="square">
            <a:noAutofit/>
          </a:bodyPr>
          <a:p>
            <a:pPr eaLnBrk="1" hangingPunct="1">
              <a:buNone/>
            </a:pPr>
            <a:r>
              <a:rPr lang="en-US" altLang="zh-CN" sz="1200" dirty="0">
                <a:solidFill>
                  <a:schemeClr val="tx1"/>
                </a:solidFill>
                <a:cs typeface="Arial" panose="020B0604020202020204" pitchFamily="34" charset="0"/>
              </a:rPr>
              <a:t>Study </a:t>
            </a:r>
            <a:r>
              <a:rPr lang="en-US" altLang="zh-CN" sz="1200" b="1" dirty="0">
                <a:solidFill>
                  <a:schemeClr val="tx1"/>
                </a:solidFill>
                <a:cs typeface="Arial" panose="020B0604020202020204" pitchFamily="34" charset="0"/>
              </a:rPr>
              <a:t>data collection processes, potential schemes for model transmission</a:t>
            </a:r>
            <a:r>
              <a:rPr lang="en-US" altLang="zh-CN" sz="1200" dirty="0">
                <a:solidFill>
                  <a:schemeClr val="tx1"/>
                </a:solidFill>
                <a:cs typeface="Arial" panose="020B0604020202020204" pitchFamily="34" charset="0"/>
              </a:rPr>
              <a:t>, and other life cycle management processes on the network/terminal side.</a:t>
            </a:r>
            <a:endParaRPr lang="zh-CN" altLang="en-US" sz="1200" dirty="0">
              <a:solidFill>
                <a:schemeClr val="tx1"/>
              </a:solidFill>
              <a:cs typeface="Arial" panose="020B0604020202020204" pitchFamily="34" charset="0"/>
              <a:sym typeface="+mn-ea"/>
            </a:endParaRPr>
          </a:p>
        </p:txBody>
      </p:sp>
      <p:sp>
        <p:nvSpPr>
          <p:cNvPr id="37" name="矩形 36"/>
          <p:cNvSpPr/>
          <p:nvPr>
            <p:custDataLst>
              <p:tags r:id="rId4"/>
            </p:custDataLst>
          </p:nvPr>
        </p:nvSpPr>
        <p:spPr>
          <a:xfrm>
            <a:off x="10131425" y="1616075"/>
            <a:ext cx="1096963" cy="368300"/>
          </a:xfrm>
          <a:prstGeom prst="rect">
            <a:avLst/>
          </a:prstGeom>
          <a:solidFill>
            <a:schemeClr val="accent1">
              <a:lumMod val="20000"/>
              <a:lumOff val="80000"/>
            </a:schemeClr>
          </a:solidFill>
        </p:spPr>
        <p:txBody>
          <a:bodyPr wrap="square">
            <a:no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600" b="1" i="0" u="none" strike="noStrike" kern="1200" cap="none" spc="0" normalizeH="0" baseline="0" noProof="0" dirty="0">
                <a:ln>
                  <a:noFill/>
                </a:ln>
                <a:solidFill>
                  <a:schemeClr val="tx1"/>
                </a:solidFill>
                <a:effectLst/>
                <a:uLnTx/>
                <a:uFillTx/>
                <a:ea typeface="微软雅黑" panose="020B0503020204020204" pitchFamily="34" charset="-122"/>
                <a:cs typeface="Arial" panose="020B0604020202020204" pitchFamily="34" charset="0"/>
                <a:sym typeface="+mn-ea"/>
              </a:rPr>
              <a:t>RAN3</a:t>
            </a:r>
            <a:endParaRPr kumimoji="0" lang="en-US" altLang="zh-CN" sz="1600" b="1" i="0" u="none" strike="noStrike" kern="1200" cap="none" spc="0" normalizeH="0" baseline="0" noProof="0" dirty="0">
              <a:ln>
                <a:noFill/>
              </a:ln>
              <a:solidFill>
                <a:schemeClr val="tx1"/>
              </a:solidFill>
              <a:effectLst/>
              <a:uLnTx/>
              <a:uFillTx/>
              <a:ea typeface="微软雅黑" panose="020B0503020204020204" pitchFamily="34" charset="-122"/>
              <a:cs typeface="Arial" panose="020B0604020202020204" pitchFamily="34" charset="0"/>
              <a:sym typeface="+mn-ea"/>
            </a:endParaRPr>
          </a:p>
        </p:txBody>
      </p:sp>
      <p:sp>
        <p:nvSpPr>
          <p:cNvPr id="19479" name="文本框 1"/>
          <p:cNvSpPr txBox="1"/>
          <p:nvPr/>
        </p:nvSpPr>
        <p:spPr>
          <a:xfrm>
            <a:off x="6393180" y="4383405"/>
            <a:ext cx="2473325" cy="972820"/>
          </a:xfrm>
          <a:prstGeom prst="rect">
            <a:avLst/>
          </a:prstGeom>
          <a:noFill/>
          <a:ln w="9525">
            <a:noFill/>
          </a:ln>
        </p:spPr>
        <p:txBody>
          <a:bodyPr>
            <a:noAutofit/>
          </a:bodyPr>
          <a:p>
            <a:pPr eaLnBrk="1" hangingPunct="1">
              <a:buNone/>
            </a:pPr>
            <a:r>
              <a:rPr lang="en-US" altLang="zh-CN" sz="1200" dirty="0">
                <a:solidFill>
                  <a:schemeClr val="tx1"/>
                </a:solidFill>
                <a:cs typeface="Arial" panose="020B0604020202020204" pitchFamily="34" charset="0"/>
              </a:rPr>
              <a:t>Study the </a:t>
            </a:r>
            <a:r>
              <a:rPr lang="en-US" altLang="zh-CN" sz="1200" b="1" dirty="0">
                <a:solidFill>
                  <a:schemeClr val="tx1"/>
                </a:solidFill>
                <a:cs typeface="Arial" panose="020B0604020202020204" pitchFamily="34" charset="0"/>
              </a:rPr>
              <a:t>interoperability and testability </a:t>
            </a:r>
            <a:r>
              <a:rPr lang="en-US" altLang="zh-CN" sz="1200" dirty="0">
                <a:solidFill>
                  <a:schemeClr val="tx1"/>
                </a:solidFill>
                <a:cs typeface="Arial" panose="020B0604020202020204" pitchFamily="34" charset="0"/>
              </a:rPr>
              <a:t>of major use cases, including </a:t>
            </a:r>
            <a:r>
              <a:rPr lang="en-US" altLang="zh-CN" sz="1200" b="1" noProof="0" dirty="0">
                <a:solidFill>
                  <a:schemeClr val="tx1"/>
                </a:solidFill>
                <a:cs typeface="Arial" panose="020B0604020202020204" pitchFamily="34" charset="0"/>
                <a:sym typeface="+mn-ea"/>
              </a:rPr>
              <a:t>CSI feedback enh., Beam Management enh., Positioning enh.</a:t>
            </a:r>
            <a:r>
              <a:rPr lang="en-US" altLang="zh-CN" sz="1200" dirty="0">
                <a:solidFill>
                  <a:schemeClr val="tx1"/>
                </a:solidFill>
                <a:cs typeface="Arial" panose="020B0604020202020204" pitchFamily="34" charset="0"/>
              </a:rPr>
              <a:t>.</a:t>
            </a:r>
            <a:endParaRPr lang="zh-CN" altLang="en-US" sz="1200" dirty="0">
              <a:solidFill>
                <a:schemeClr val="tx1"/>
              </a:solidFill>
              <a:cs typeface="Arial" panose="020B0604020202020204" pitchFamily="34" charset="0"/>
              <a:sym typeface="+mn-ea"/>
            </a:endParaRPr>
          </a:p>
        </p:txBody>
      </p:sp>
      <p:sp>
        <p:nvSpPr>
          <p:cNvPr id="8" name="文本框 7"/>
          <p:cNvSpPr txBox="1"/>
          <p:nvPr/>
        </p:nvSpPr>
        <p:spPr>
          <a:xfrm>
            <a:off x="85725" y="2184400"/>
            <a:ext cx="809625" cy="582613"/>
          </a:xfrm>
          <a:prstGeom prst="rect">
            <a:avLst/>
          </a:prstGeom>
          <a:solidFill>
            <a:schemeClr val="accent4">
              <a:lumMod val="20000"/>
              <a:lumOff val="80000"/>
            </a:schemeClr>
          </a:solidFill>
          <a:ln w="12700" cmpd="sng">
            <a:noFill/>
            <a:prstDash val="dash"/>
          </a:ln>
        </p:spPr>
        <p:txBody>
          <a:bodyPr wrap="square" rtlCol="0">
            <a:spAutoFit/>
          </a:bodyPr>
          <a:lstStyle/>
          <a:p>
            <a:pPr marR="0" defTabSz="914400" eaLnBrk="1" hangingPunct="1">
              <a:buClrTx/>
              <a:buSzTx/>
              <a:buFontTx/>
              <a:buNone/>
              <a:defRPr/>
            </a:pPr>
            <a:r>
              <a:rPr kumimoji="0" lang="en-US" altLang="zh-CN" sz="1600" kern="1200" cap="none" spc="0" normalizeH="0" baseline="0" noProof="0">
                <a:solidFill>
                  <a:schemeClr val="tx1"/>
                </a:solidFill>
                <a:ea typeface="微软雅黑" panose="020B0503020204020204" pitchFamily="34" charset="-122"/>
                <a:cs typeface="Arial" panose="020B0604020202020204" pitchFamily="34" charset="0"/>
              </a:rPr>
              <a:t>Rel-16 pre-AI</a:t>
            </a:r>
            <a:endParaRPr kumimoji="0" lang="en-US" altLang="zh-CN" sz="1600" kern="1200" cap="none" spc="0" normalizeH="0" baseline="0" noProof="0">
              <a:solidFill>
                <a:schemeClr val="tx1"/>
              </a:solidFill>
              <a:ea typeface="微软雅黑" panose="020B0503020204020204" pitchFamily="34" charset="-122"/>
              <a:cs typeface="Arial" panose="020B0604020202020204" pitchFamily="34" charset="0"/>
            </a:endParaRPr>
          </a:p>
        </p:txBody>
      </p:sp>
      <p:sp>
        <p:nvSpPr>
          <p:cNvPr id="9" name="文本框 8"/>
          <p:cNvSpPr txBox="1"/>
          <p:nvPr/>
        </p:nvSpPr>
        <p:spPr>
          <a:xfrm>
            <a:off x="8859520" y="2028825"/>
            <a:ext cx="3272155" cy="850265"/>
          </a:xfrm>
          <a:prstGeom prst="rect">
            <a:avLst/>
          </a:prstGeom>
          <a:solidFill>
            <a:schemeClr val="accent4">
              <a:lumMod val="20000"/>
              <a:lumOff val="80000"/>
            </a:schemeClr>
          </a:solidFill>
          <a:ln w="12700" cmpd="sng">
            <a:noFill/>
            <a:prstDash val="dash"/>
          </a:ln>
        </p:spPr>
        <p:txBody>
          <a:bodyPr wrap="square" rtlCol="0">
            <a:noAutofit/>
          </a:bodyPr>
          <a:lstStyle/>
          <a:p>
            <a:pPr marR="0" defTabSz="914400" eaLnBrk="1" hangingPunct="1">
              <a:buClrTx/>
              <a:buSzTx/>
              <a:buFontTx/>
              <a:buNone/>
              <a:defRPr/>
            </a:pPr>
            <a:r>
              <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rPr>
              <a:t>Big Data Collection SI: </a:t>
            </a: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rPr>
              <a:t>Study network intelligence use cases and corresponding solutions, including MRO and MLB</a:t>
            </a:r>
            <a:endPar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cxnSp>
        <p:nvCxnSpPr>
          <p:cNvPr id="11" name="直接连接符 10"/>
          <p:cNvCxnSpPr/>
          <p:nvPr/>
        </p:nvCxnSpPr>
        <p:spPr>
          <a:xfrm>
            <a:off x="695325" y="2938463"/>
            <a:ext cx="11282363" cy="47625"/>
          </a:xfrm>
          <a:prstGeom prst="line">
            <a:avLst/>
          </a:prstGeom>
          <a:ln w="9525" cmpd="sng">
            <a:solidFill>
              <a:schemeClr val="accent1">
                <a:shade val="50000"/>
              </a:schemeClr>
            </a:solidFill>
            <a:prstDash val="sysDot"/>
          </a:ln>
        </p:spPr>
        <p:style>
          <a:lnRef idx="2">
            <a:schemeClr val="accent1"/>
          </a:lnRef>
          <a:fillRef idx="0">
            <a:schemeClr val="accent1"/>
          </a:fillRef>
          <a:effectRef idx="1">
            <a:schemeClr val="accent1"/>
          </a:effectRef>
          <a:fontRef idx="minor">
            <a:schemeClr val="tx1"/>
          </a:fontRef>
        </p:style>
      </p:cxnSp>
      <p:sp>
        <p:nvSpPr>
          <p:cNvPr id="12" name="文本框 11"/>
          <p:cNvSpPr txBox="1"/>
          <p:nvPr/>
        </p:nvSpPr>
        <p:spPr>
          <a:xfrm>
            <a:off x="3131185" y="2032000"/>
            <a:ext cx="3593465" cy="855980"/>
          </a:xfrm>
          <a:prstGeom prst="rect">
            <a:avLst/>
          </a:prstGeom>
          <a:solidFill>
            <a:schemeClr val="accent4">
              <a:lumMod val="20000"/>
              <a:lumOff val="80000"/>
            </a:schemeClr>
          </a:solidFill>
          <a:ln w="12700" cmpd="sng">
            <a:noFill/>
            <a:prstDash val="dash"/>
          </a:ln>
        </p:spPr>
        <p:txBody>
          <a:bodyPr wrap="square" rtlCol="0">
            <a:noAutofit/>
          </a:bodyPr>
          <a:lstStyle/>
          <a:p>
            <a:pPr marR="0" defTabSz="914400" eaLnBrk="1" hangingPunct="1">
              <a:buClrTx/>
              <a:buSzTx/>
              <a:buFontTx/>
              <a:buNone/>
              <a:defRPr/>
            </a:pPr>
            <a:r>
              <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rPr>
              <a:t>Big Data Collection SI:</a:t>
            </a: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rPr>
              <a:t> Define a unified data collection framework for network intelligence, </a:t>
            </a:r>
            <a:r>
              <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rPr>
              <a:t>laying the foundation </a:t>
            </a: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rPr>
              <a:t>for subsequent AI training data collection</a:t>
            </a:r>
            <a:endPar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sp>
        <p:nvSpPr>
          <p:cNvPr id="2" name="矩形 1"/>
          <p:cNvSpPr/>
          <p:nvPr>
            <p:custDataLst>
              <p:tags r:id="rId5"/>
            </p:custDataLst>
          </p:nvPr>
        </p:nvSpPr>
        <p:spPr>
          <a:xfrm>
            <a:off x="5763260" y="908368"/>
            <a:ext cx="1096963" cy="368300"/>
          </a:xfrm>
          <a:prstGeom prst="rect">
            <a:avLst/>
          </a:prstGeom>
          <a:solidFill>
            <a:schemeClr val="accent1">
              <a:lumMod val="20000"/>
              <a:lumOff val="80000"/>
            </a:schemeClr>
          </a:solidFill>
        </p:spPr>
        <p:txBody>
          <a:bodyPr wrap="square">
            <a:noAutofit/>
          </a:bodyP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600" b="1" i="0" u="none" strike="noStrike" kern="1200" cap="none" spc="0" normalizeH="0" baseline="0" noProof="0" dirty="0">
                <a:ln>
                  <a:noFill/>
                </a:ln>
                <a:solidFill>
                  <a:schemeClr val="tx1"/>
                </a:solidFill>
                <a:effectLst/>
                <a:uLnTx/>
                <a:uFillTx/>
                <a:ea typeface="微软雅黑" panose="020B0503020204020204" pitchFamily="34" charset="-122"/>
                <a:cs typeface="Arial" panose="020B0604020202020204" pitchFamily="34" charset="0"/>
                <a:sym typeface="+mn-ea"/>
              </a:rPr>
              <a:t>AI/ML</a:t>
            </a:r>
            <a:endParaRPr kumimoji="0" lang="en-US" altLang="zh-CN" sz="1600" b="1" i="0" u="none" strike="noStrike" kern="1200" cap="none" spc="0" normalizeH="0" baseline="0" noProof="0" dirty="0">
              <a:ln>
                <a:noFill/>
              </a:ln>
              <a:solidFill>
                <a:schemeClr val="tx1"/>
              </a:solidFill>
              <a:effectLst/>
              <a:uLnTx/>
              <a:uFillTx/>
              <a:ea typeface="微软雅黑" panose="020B0503020204020204" pitchFamily="34" charset="-122"/>
              <a:cs typeface="Arial" panose="020B0604020202020204" pitchFamily="34" charset="0"/>
              <a:sym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Picture 1"/>
          <p:cNvPicPr>
            <a:picLocks noChangeAspect="1"/>
          </p:cNvPicPr>
          <p:nvPr/>
        </p:nvPicPr>
        <p:blipFill>
          <a:blip r:embed="rId1"/>
          <a:stretch>
            <a:fillRect/>
          </a:stretch>
        </p:blipFill>
        <p:spPr>
          <a:xfrm>
            <a:off x="3295650" y="5058410"/>
            <a:ext cx="1529080" cy="1408430"/>
          </a:xfrm>
          <a:prstGeom prst="rect">
            <a:avLst/>
          </a:prstGeom>
        </p:spPr>
      </p:pic>
      <p:pic>
        <p:nvPicPr>
          <p:cNvPr id="45" name="Picture 4"/>
          <p:cNvPicPr>
            <a:picLocks noChangeAspect="1"/>
          </p:cNvPicPr>
          <p:nvPr/>
        </p:nvPicPr>
        <p:blipFill>
          <a:blip r:embed="rId2"/>
          <a:stretch>
            <a:fillRect/>
          </a:stretch>
        </p:blipFill>
        <p:spPr>
          <a:xfrm>
            <a:off x="1147445" y="5085715"/>
            <a:ext cx="1470025" cy="1393190"/>
          </a:xfrm>
          <a:prstGeom prst="rect">
            <a:avLst/>
          </a:prstGeom>
        </p:spPr>
      </p:pic>
      <p:sp>
        <p:nvSpPr>
          <p:cNvPr id="1049668" name="TextBox 4"/>
          <p:cNvSpPr txBox="1"/>
          <p:nvPr/>
        </p:nvSpPr>
        <p:spPr>
          <a:xfrm>
            <a:off x="635" y="95250"/>
            <a:ext cx="10558780" cy="622300"/>
          </a:xfrm>
          <a:prstGeom prst="rect">
            <a:avLst/>
          </a:prstGeom>
          <a:noFill/>
        </p:spPr>
        <p:txBody>
          <a:bodyPr wrap="square" rtlCol="0">
            <a:sp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r>
              <a:rPr lang="en-US" altLang="zh-CN" sz="2300" dirty="0">
                <a:solidFill>
                  <a:srgbClr val="0B85CF"/>
                </a:solidFill>
                <a:latin typeface="Arial" panose="020B0604020202020204" pitchFamily="34" charset="0"/>
                <a:cs typeface="Arial" panose="020B0604020202020204" pitchFamily="34" charset="0"/>
                <a:sym typeface="+mn-ea"/>
              </a:rPr>
              <a:t>AI/ML for Air Interface-</a:t>
            </a:r>
            <a:r>
              <a:rPr lang="en-US" altLang="zh-CN" sz="2300" dirty="0">
                <a:solidFill>
                  <a:srgbClr val="0B85CF"/>
                </a:solidFill>
                <a:latin typeface="Arial" panose="020B0604020202020204" pitchFamily="34" charset="0"/>
                <a:cs typeface="Arial" panose="020B0604020202020204" pitchFamily="34" charset="0"/>
              </a:rPr>
              <a:t>AI based Beam Management (RAN1, R18 SI+R19 WI) </a:t>
            </a:r>
            <a:endParaRPr lang="en-US" altLang="zh-CN" sz="2300" dirty="0">
              <a:solidFill>
                <a:srgbClr val="0B85CF"/>
              </a:solidFill>
              <a:cs typeface="微软雅黑" panose="020B0503020204020204" pitchFamily="34" charset="-122"/>
            </a:endParaRPr>
          </a:p>
        </p:txBody>
      </p:sp>
      <p:grpSp>
        <p:nvGrpSpPr>
          <p:cNvPr id="170" name="组合 169"/>
          <p:cNvGrpSpPr/>
          <p:nvPr/>
        </p:nvGrpSpPr>
        <p:grpSpPr>
          <a:xfrm>
            <a:off x="128905" y="925830"/>
            <a:ext cx="11934825" cy="984885"/>
            <a:chOff x="864" y="2357"/>
            <a:chExt cx="17527" cy="798"/>
          </a:xfrm>
        </p:grpSpPr>
        <p:grpSp>
          <p:nvGrpSpPr>
            <p:cNvPr id="171" name="组合 170"/>
            <p:cNvGrpSpPr/>
            <p:nvPr/>
          </p:nvGrpSpPr>
          <p:grpSpPr>
            <a:xfrm>
              <a:off x="864" y="2357"/>
              <a:ext cx="17527" cy="798"/>
              <a:chOff x="2315" y="1318"/>
              <a:chExt cx="14040" cy="798"/>
            </a:xfrm>
          </p:grpSpPr>
          <p:grpSp>
            <p:nvGrpSpPr>
              <p:cNvPr id="172" name="组合 171"/>
              <p:cNvGrpSpPr/>
              <p:nvPr/>
            </p:nvGrpSpPr>
            <p:grpSpPr>
              <a:xfrm>
                <a:off x="2315" y="1318"/>
                <a:ext cx="14040" cy="798"/>
                <a:chOff x="1012" y="1179"/>
                <a:chExt cx="14040" cy="1200"/>
              </a:xfrm>
            </p:grpSpPr>
            <p:grpSp>
              <p:nvGrpSpPr>
                <p:cNvPr id="173" name="组合 12"/>
                <p:cNvGrpSpPr/>
                <p:nvPr/>
              </p:nvGrpSpPr>
              <p:grpSpPr>
                <a:xfrm>
                  <a:off x="1012" y="1179"/>
                  <a:ext cx="14040" cy="1200"/>
                  <a:chOff x="0" y="152400"/>
                  <a:chExt cx="8915400" cy="762000"/>
                </a:xfrm>
              </p:grpSpPr>
              <p:sp>
                <p:nvSpPr>
                  <p:cNvPr id="174" name="矩形 173"/>
                  <p:cNvSpPr/>
                  <p:nvPr/>
                </p:nvSpPr>
                <p:spPr>
                  <a:xfrm>
                    <a:off x="0" y="152400"/>
                    <a:ext cx="228600" cy="76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微软雅黑" panose="020B0503020204020204" pitchFamily="34" charset="-122"/>
                      <a:ea typeface="微软雅黑" panose="020B0503020204020204" pitchFamily="34" charset="-122"/>
                    </a:endParaRPr>
                  </a:p>
                </p:txBody>
              </p:sp>
              <p:cxnSp>
                <p:nvCxnSpPr>
                  <p:cNvPr id="188" name="直接连接符 187"/>
                  <p:cNvCxnSpPr/>
                  <p:nvPr/>
                </p:nvCxnSpPr>
                <p:spPr>
                  <a:xfrm>
                    <a:off x="0" y="914400"/>
                    <a:ext cx="89154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28" name="矩形 227"/>
                <p:cNvSpPr/>
                <p:nvPr/>
              </p:nvSpPr>
              <p:spPr>
                <a:xfrm>
                  <a:off x="14692" y="1179"/>
                  <a:ext cx="360" cy="1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230" name="TextBox 61"/>
              <p:cNvSpPr txBox="1"/>
              <p:nvPr/>
            </p:nvSpPr>
            <p:spPr>
              <a:xfrm>
                <a:off x="2675" y="1403"/>
                <a:ext cx="13436" cy="629"/>
              </a:xfrm>
              <a:prstGeom prst="rect">
                <a:avLst/>
              </a:prstGeom>
              <a:noFill/>
            </p:spPr>
            <p:txBody>
              <a:bodyPr wrap="square" rtlCol="0" anchor="ctr" anchorCtr="0">
                <a:noAutofit/>
              </a:bodyPr>
              <a:lstStyle/>
              <a:p>
                <a:pPr lvl="0" indent="-171450" algn="l" eaLnBrk="1" hangingPunct="1">
                  <a:lnSpc>
                    <a:spcPct val="100000"/>
                  </a:lnSpc>
                  <a:spcBef>
                    <a:spcPts val="0"/>
                  </a:spcBef>
                  <a:buClrTx/>
                  <a:buSzTx/>
                  <a:buFontTx/>
                  <a:defRPr/>
                </a:pPr>
                <a:r>
                  <a:rPr lang="en-US" altLang="zh-CN" sz="1800" b="1" noProof="0" dirty="0">
                    <a:solidFill>
                      <a:srgbClr val="0F6FC6"/>
                    </a:solidFill>
                    <a:cs typeface="Arial" panose="020B0604020202020204" pitchFamily="34" charset="0"/>
                    <a:sym typeface="+mn-ea"/>
                  </a:rPr>
                  <a:t>To reduce measurement overhead and beam indication delay of traditional BM, AI based BM simplifies UE implementation. 3GPP enhances inference configuration to adapt standards to AI algorithms, designs monitoring mechanism to make AI models controllable.</a:t>
                </a:r>
                <a:endParaRPr lang="en-US" altLang="zh-CN" sz="1800" b="1" noProof="0" dirty="0">
                  <a:solidFill>
                    <a:srgbClr val="0F6FC6"/>
                  </a:solidFill>
                  <a:cs typeface="Arial" panose="020B0604020202020204" pitchFamily="34" charset="0"/>
                  <a:sym typeface="+mn-ea"/>
                </a:endParaRPr>
              </a:p>
            </p:txBody>
          </p:sp>
        </p:grpSp>
        <p:cxnSp>
          <p:nvCxnSpPr>
            <p:cNvPr id="240" name="直接连接符 239"/>
            <p:cNvCxnSpPr/>
            <p:nvPr/>
          </p:nvCxnSpPr>
          <p:spPr>
            <a:xfrm>
              <a:off x="864" y="2357"/>
              <a:ext cx="17527"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6" name="文本框 5"/>
          <p:cNvSpPr txBox="1"/>
          <p:nvPr>
            <p:custDataLst>
              <p:tags r:id="rId3"/>
            </p:custDataLst>
          </p:nvPr>
        </p:nvSpPr>
        <p:spPr>
          <a:xfrm>
            <a:off x="191770" y="2287905"/>
            <a:ext cx="5728970" cy="2941320"/>
          </a:xfrm>
          <a:prstGeom prst="rect">
            <a:avLst/>
          </a:prstGeom>
          <a:noFill/>
        </p:spPr>
        <p:txBody>
          <a:bodyPr wrap="square" rtlCol="0" anchor="t">
            <a:noAutofit/>
          </a:bodyPr>
          <a:lstStyle/>
          <a:p>
            <a:pPr marL="285750" indent="-285750" algn="l">
              <a:lnSpc>
                <a:spcPct val="110000"/>
              </a:lnSpc>
              <a:spcBef>
                <a:spcPts val="0"/>
              </a:spcBef>
              <a:spcAft>
                <a:spcPts val="600"/>
              </a:spcAft>
              <a:buFont typeface="Arial" panose="020B0604020202020204" pitchFamily="34" charset="0"/>
              <a:buChar char="•"/>
            </a:pPr>
            <a:r>
              <a:rPr lang="en-US" altLang="zh-CN" sz="1600" b="1" dirty="0">
                <a:solidFill>
                  <a:schemeClr val="tx1"/>
                </a:solidFill>
                <a:ea typeface="微软雅黑" panose="020B0503020204020204" pitchFamily="34" charset="-122"/>
                <a:cs typeface="Arial" panose="020B0604020202020204" pitchFamily="34" charset="0"/>
                <a:sym typeface="+mn-ea"/>
              </a:rPr>
              <a:t>use case：</a:t>
            </a:r>
            <a:r>
              <a:rPr lang="en-US" altLang="zh-CN" sz="1600" dirty="0">
                <a:solidFill>
                  <a:schemeClr val="tx1"/>
                </a:solidFill>
                <a:ea typeface="微软雅黑" panose="020B0503020204020204" pitchFamily="34" charset="-122"/>
                <a:cs typeface="Arial" panose="020B0604020202020204" pitchFamily="34" charset="0"/>
                <a:sym typeface="+mn-ea"/>
              </a:rPr>
              <a:t>predict Top K beams based on the measurement results of partial beams</a:t>
            </a:r>
            <a:endParaRPr lang="zh-CN" altLang="en-US" sz="1600" dirty="0">
              <a:solidFill>
                <a:schemeClr val="tx1"/>
              </a:solidFill>
              <a:ea typeface="微软雅黑" panose="020B0503020204020204" pitchFamily="34" charset="-122"/>
              <a:cs typeface="Arial" panose="020B0604020202020204" pitchFamily="34" charset="0"/>
              <a:sym typeface="+mn-ea"/>
            </a:endParaRPr>
          </a:p>
          <a:p>
            <a:pPr marL="285750" indent="-285750" algn="l">
              <a:lnSpc>
                <a:spcPct val="110000"/>
              </a:lnSpc>
              <a:spcBef>
                <a:spcPts val="0"/>
              </a:spcBef>
              <a:spcAft>
                <a:spcPts val="600"/>
              </a:spcAft>
              <a:buFont typeface="Arial" panose="020B0604020202020204" pitchFamily="34" charset="0"/>
              <a:buChar char="•"/>
            </a:pPr>
            <a:r>
              <a:rPr lang="en-US" altLang="zh-CN" sz="1600" b="1" dirty="0">
                <a:solidFill>
                  <a:schemeClr val="tx1"/>
                </a:solidFill>
                <a:ea typeface="微软雅黑" panose="020B0503020204020204" pitchFamily="34" charset="-122"/>
                <a:cs typeface="Arial" panose="020B0604020202020204" pitchFamily="34" charset="0"/>
                <a:sym typeface="+mn-ea"/>
              </a:rPr>
              <a:t>performance gain：</a:t>
            </a:r>
            <a:r>
              <a:rPr lang="en-US" altLang="zh-CN" sz="1600" dirty="0">
                <a:solidFill>
                  <a:schemeClr val="tx1"/>
                </a:solidFill>
                <a:ea typeface="微软雅黑" panose="020B0503020204020204" pitchFamily="34" charset="-122"/>
                <a:cs typeface="Arial" panose="020B0604020202020204" pitchFamily="34" charset="0"/>
                <a:sym typeface="+mn-ea"/>
              </a:rPr>
              <a:t>reduce measurement overhead, increase beam indication accuracy</a:t>
            </a:r>
            <a:endParaRPr lang="en-US" altLang="zh-CN" sz="1600" dirty="0">
              <a:solidFill>
                <a:schemeClr val="tx1"/>
              </a:solidFill>
              <a:ea typeface="微软雅黑" panose="020B0503020204020204" pitchFamily="34" charset="-122"/>
              <a:cs typeface="Arial" panose="020B0604020202020204" pitchFamily="34" charset="0"/>
              <a:sym typeface="+mn-ea"/>
            </a:endParaRPr>
          </a:p>
          <a:p>
            <a:pPr marL="285750" indent="-285750" algn="l">
              <a:lnSpc>
                <a:spcPct val="110000"/>
              </a:lnSpc>
              <a:spcBef>
                <a:spcPts val="0"/>
              </a:spcBef>
              <a:spcAft>
                <a:spcPts val="600"/>
              </a:spcAft>
              <a:buClrTx/>
              <a:buSzTx/>
              <a:buFont typeface="Arial" panose="020B0604020202020204" pitchFamily="34" charset="0"/>
              <a:buChar char="•"/>
            </a:pPr>
            <a:r>
              <a:rPr lang="en-US" altLang="zh-CN" sz="1600" b="1" dirty="0">
                <a:solidFill>
                  <a:schemeClr val="tx1"/>
                </a:solidFill>
                <a:ea typeface="微软雅黑" panose="020B0503020204020204" pitchFamily="34" charset="-122"/>
                <a:cs typeface="Arial" panose="020B0604020202020204" pitchFamily="34" charset="0"/>
                <a:sym typeface="+mn-ea"/>
              </a:rPr>
              <a:t>s</a:t>
            </a:r>
            <a:r>
              <a:rPr lang="zh-CN" altLang="en-US" sz="1600" b="1" dirty="0">
                <a:solidFill>
                  <a:schemeClr val="tx1"/>
                </a:solidFill>
                <a:ea typeface="微软雅黑" panose="020B0503020204020204" pitchFamily="34" charset="-122"/>
                <a:cs typeface="Arial" panose="020B0604020202020204" pitchFamily="34" charset="0"/>
                <a:sym typeface="+mn-ea"/>
              </a:rPr>
              <a:t>tandardization progress：</a:t>
            </a:r>
            <a:r>
              <a:rPr lang="en-US" altLang="zh-CN" sz="1600" dirty="0">
                <a:solidFill>
                  <a:schemeClr val="tx1"/>
                </a:solidFill>
                <a:ea typeface="微软雅黑" panose="020B0503020204020204" pitchFamily="34" charset="-122"/>
                <a:cs typeface="Arial" panose="020B0604020202020204" pitchFamily="34" charset="0"/>
                <a:sym typeface="+mn-ea"/>
              </a:rPr>
              <a:t>LCM operation design</a:t>
            </a:r>
            <a:endParaRPr lang="en-US" altLang="zh-CN" sz="1600" dirty="0">
              <a:solidFill>
                <a:schemeClr val="tx1"/>
              </a:solidFill>
              <a:ea typeface="微软雅黑" panose="020B0503020204020204" pitchFamily="34" charset="-122"/>
              <a:cs typeface="Arial" panose="020B0604020202020204" pitchFamily="34" charset="0"/>
              <a:sym typeface="+mn-ea"/>
            </a:endParaRPr>
          </a:p>
          <a:p>
            <a:pPr marL="742950" lvl="1" indent="-285750" algn="l">
              <a:lnSpc>
                <a:spcPct val="110000"/>
              </a:lnSpc>
              <a:spcBef>
                <a:spcPts val="0"/>
              </a:spcBef>
              <a:spcAft>
                <a:spcPts val="600"/>
              </a:spcAft>
              <a:buFont typeface="Arial" panose="020B0604020202020204" pitchFamily="34" charset="0"/>
              <a:buChar char="•"/>
            </a:pPr>
            <a:r>
              <a:rPr lang="en-US" altLang="zh-CN" sz="1300" b="1" dirty="0">
                <a:solidFill>
                  <a:schemeClr val="tx1"/>
                </a:solidFill>
                <a:ea typeface="微软雅黑" panose="020B0503020204020204" pitchFamily="34" charset="-122"/>
                <a:cs typeface="Arial" panose="020B0604020202020204" pitchFamily="34" charset="0"/>
                <a:sym typeface="+mn-ea"/>
              </a:rPr>
              <a:t>inference</a:t>
            </a:r>
            <a:r>
              <a:rPr lang="zh-CN" altLang="en-US" sz="1300" b="1" dirty="0">
                <a:solidFill>
                  <a:schemeClr val="tx1"/>
                </a:solidFill>
                <a:ea typeface="微软雅黑" panose="020B0503020204020204" pitchFamily="34" charset="-122"/>
                <a:cs typeface="Arial" panose="020B0604020202020204" pitchFamily="34" charset="0"/>
                <a:sym typeface="+mn-ea"/>
              </a:rPr>
              <a:t>：</a:t>
            </a:r>
            <a:r>
              <a:rPr lang="en-US" altLang="zh-CN" sz="1300" dirty="0">
                <a:solidFill>
                  <a:schemeClr val="tx1"/>
                </a:solidFill>
                <a:ea typeface="微软雅黑" panose="020B0503020204020204" pitchFamily="34" charset="-122"/>
                <a:cs typeface="Arial" panose="020B0604020202020204" pitchFamily="34" charset="0"/>
                <a:sym typeface="+mn-ea"/>
              </a:rPr>
              <a:t>support the configuration of prediction beam set</a:t>
            </a:r>
            <a:endParaRPr lang="en-US" altLang="zh-CN" sz="1300" dirty="0">
              <a:solidFill>
                <a:schemeClr val="tx1"/>
              </a:solidFill>
              <a:ea typeface="微软雅黑" panose="020B0503020204020204" pitchFamily="34" charset="-122"/>
              <a:cs typeface="Arial" panose="020B0604020202020204" pitchFamily="34" charset="0"/>
              <a:sym typeface="+mn-ea"/>
            </a:endParaRPr>
          </a:p>
          <a:p>
            <a:pPr marL="742950" lvl="1" indent="-285750" algn="l">
              <a:lnSpc>
                <a:spcPct val="110000"/>
              </a:lnSpc>
              <a:spcBef>
                <a:spcPts val="0"/>
              </a:spcBef>
              <a:spcAft>
                <a:spcPts val="600"/>
              </a:spcAft>
              <a:buFont typeface="Arial" panose="020B0604020202020204" pitchFamily="34" charset="0"/>
              <a:buChar char="•"/>
            </a:pPr>
            <a:r>
              <a:rPr lang="en-US" altLang="zh-CN" sz="1300" b="1" dirty="0">
                <a:solidFill>
                  <a:schemeClr val="tx1"/>
                </a:solidFill>
                <a:ea typeface="微软雅黑" panose="020B0503020204020204" pitchFamily="34" charset="-122"/>
                <a:cs typeface="Arial" panose="020B0604020202020204" pitchFamily="34" charset="0"/>
                <a:sym typeface="+mn-ea"/>
              </a:rPr>
              <a:t>monitoring</a:t>
            </a:r>
            <a:r>
              <a:rPr lang="zh-CN" altLang="en-US" sz="1300" b="1" dirty="0">
                <a:solidFill>
                  <a:schemeClr val="tx1"/>
                </a:solidFill>
                <a:ea typeface="微软雅黑" panose="020B0503020204020204" pitchFamily="34" charset="-122"/>
                <a:cs typeface="Arial" panose="020B0604020202020204" pitchFamily="34" charset="0"/>
                <a:sym typeface="+mn-ea"/>
              </a:rPr>
              <a:t>：</a:t>
            </a:r>
            <a:r>
              <a:rPr lang="en-US" altLang="zh-CN" sz="1300" dirty="0">
                <a:solidFill>
                  <a:schemeClr val="tx1"/>
                </a:solidFill>
                <a:ea typeface="微软雅黑" panose="020B0503020204020204" pitchFamily="34" charset="-122"/>
                <a:cs typeface="Arial" panose="020B0604020202020204" pitchFamily="34" charset="0"/>
                <a:sym typeface="+mn-ea"/>
              </a:rPr>
              <a:t>support NW side monitoring and UE assisted monitoring, support beam prediction accuracy as KPI</a:t>
            </a:r>
            <a:endParaRPr lang="zh-CN" altLang="en-US" sz="1300" dirty="0">
              <a:solidFill>
                <a:schemeClr val="tx1"/>
              </a:solidFill>
              <a:ea typeface="微软雅黑" panose="020B0503020204020204" pitchFamily="34" charset="-122"/>
              <a:cs typeface="Arial" panose="020B0604020202020204" pitchFamily="34" charset="0"/>
              <a:sym typeface="+mn-ea"/>
            </a:endParaRPr>
          </a:p>
          <a:p>
            <a:pPr marL="742950" lvl="1" indent="-285750" algn="l">
              <a:lnSpc>
                <a:spcPct val="110000"/>
              </a:lnSpc>
              <a:spcBef>
                <a:spcPts val="0"/>
              </a:spcBef>
              <a:spcAft>
                <a:spcPts val="600"/>
              </a:spcAft>
              <a:buFont typeface="Arial" panose="020B0604020202020204" pitchFamily="34" charset="0"/>
              <a:buChar char="•"/>
            </a:pPr>
            <a:r>
              <a:rPr lang="en-US" altLang="zh-CN" sz="1300" b="1" dirty="0">
                <a:solidFill>
                  <a:schemeClr val="tx1"/>
                </a:solidFill>
                <a:ea typeface="微软雅黑" panose="020B0503020204020204" pitchFamily="34" charset="-122"/>
                <a:cs typeface="Arial" panose="020B0604020202020204" pitchFamily="34" charset="0"/>
                <a:sym typeface="+mn-ea"/>
              </a:rPr>
              <a:t>consistent performance between training and inference</a:t>
            </a:r>
            <a:r>
              <a:rPr lang="zh-CN" altLang="en-US" sz="1300" b="1" dirty="0">
                <a:solidFill>
                  <a:schemeClr val="tx1"/>
                </a:solidFill>
                <a:ea typeface="微软雅黑" panose="020B0503020204020204" pitchFamily="34" charset="-122"/>
                <a:cs typeface="Arial" panose="020B0604020202020204" pitchFamily="34" charset="0"/>
                <a:sym typeface="+mn-ea"/>
              </a:rPr>
              <a:t>：</a:t>
            </a:r>
            <a:r>
              <a:rPr lang="en-US" altLang="zh-CN" sz="1300" dirty="0">
                <a:solidFill>
                  <a:schemeClr val="tx1"/>
                </a:solidFill>
                <a:ea typeface="微软雅黑" panose="020B0503020204020204" pitchFamily="34" charset="-122"/>
                <a:cs typeface="Arial" panose="020B0604020202020204" pitchFamily="34" charset="0"/>
                <a:sym typeface="+mn-ea"/>
              </a:rPr>
              <a:t>associated ID to be configured per cell to enable the consistency  </a:t>
            </a:r>
            <a:endParaRPr lang="zh-CN" altLang="en-US" sz="1300" dirty="0">
              <a:solidFill>
                <a:schemeClr val="tx1"/>
              </a:solidFill>
              <a:ea typeface="微软雅黑" panose="020B0503020204020204" pitchFamily="34" charset="-122"/>
              <a:cs typeface="Arial" panose="020B0604020202020204" pitchFamily="34" charset="0"/>
              <a:sym typeface="+mn-ea"/>
            </a:endParaRPr>
          </a:p>
        </p:txBody>
      </p:sp>
      <p:sp>
        <p:nvSpPr>
          <p:cNvPr id="121" name="矩形 2"/>
          <p:cNvSpPr/>
          <p:nvPr>
            <p:custDataLst>
              <p:tags r:id="rId4"/>
            </p:custDataLst>
          </p:nvPr>
        </p:nvSpPr>
        <p:spPr>
          <a:xfrm>
            <a:off x="191770" y="2173021"/>
            <a:ext cx="5729242" cy="4589729"/>
          </a:xfrm>
          <a:prstGeom prst="rect">
            <a:avLst/>
          </a:prstGeom>
          <a:noFill/>
          <a:ln w="12700">
            <a:gradFill flip="none" rotWithShape="1">
              <a:gsLst>
                <a:gs pos="85000">
                  <a:schemeClr val="bg1">
                    <a:alpha val="0"/>
                  </a:schemeClr>
                </a:gs>
                <a:gs pos="15000">
                  <a:schemeClr val="bg1">
                    <a:alpha val="0"/>
                  </a:schemeClr>
                </a:gs>
                <a:gs pos="100000">
                  <a:schemeClr val="tx2">
                    <a:lumMod val="75000"/>
                  </a:schemeClr>
                </a:gs>
                <a:gs pos="0">
                  <a:schemeClr val="tx2">
                    <a:lumMod val="75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87142" tIns="43571" rIns="87142" bIns="43571" rtlCol="0" anchor="ctr"/>
          <a:lstStyle/>
          <a:p>
            <a:pPr marL="0" marR="0" lvl="0" indent="0" algn="ctr" defTabSz="914400" rtl="0" eaLnBrk="1" fontAlgn="auto" latinLnBrk="0" hangingPunct="1">
              <a:lnSpc>
                <a:spcPct val="100000"/>
              </a:lnSpc>
              <a:spcBef>
                <a:spcPts val="0"/>
              </a:spcBef>
              <a:spcAft>
                <a:spcPts val="600"/>
              </a:spcAft>
              <a:buClrTx/>
              <a:buSzTx/>
              <a:buFontTx/>
              <a:buNone/>
              <a:defRPr/>
            </a:pPr>
            <a:endPar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custDataLst>
              <p:tags r:id="rId5"/>
            </p:custDataLst>
          </p:nvPr>
        </p:nvSpPr>
        <p:spPr>
          <a:xfrm>
            <a:off x="1067435" y="1977390"/>
            <a:ext cx="4027805" cy="367665"/>
          </a:xfrm>
          <a:prstGeom prst="rect">
            <a:avLst/>
          </a:prstGeom>
          <a:solidFill>
            <a:schemeClr val="accent1">
              <a:lumMod val="20000"/>
              <a:lumOff val="80000"/>
            </a:schemeClr>
          </a:solidFill>
        </p:spPr>
        <p:txBody>
          <a:bodyPr wrap="square">
            <a:noAutofit/>
          </a:bodyPr>
          <a:lstStyle/>
          <a:p>
            <a:pPr lvl="0" algn="ctr">
              <a:buClrTx/>
              <a:buSzTx/>
              <a:buFontTx/>
            </a:pPr>
            <a:r>
              <a:rPr lang="en-US" altLang="zh-CN" sz="16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spatial domain beam prediction (WI)</a:t>
            </a:r>
            <a:endParaRPr lang="en-US" altLang="zh-CN" sz="16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矩形 2"/>
          <p:cNvSpPr/>
          <p:nvPr>
            <p:custDataLst>
              <p:tags r:id="rId6"/>
            </p:custDataLst>
          </p:nvPr>
        </p:nvSpPr>
        <p:spPr>
          <a:xfrm>
            <a:off x="6096000" y="2173021"/>
            <a:ext cx="5906135" cy="4589728"/>
          </a:xfrm>
          <a:prstGeom prst="rect">
            <a:avLst/>
          </a:prstGeom>
          <a:noFill/>
          <a:ln w="12700">
            <a:gradFill flip="none" rotWithShape="1">
              <a:gsLst>
                <a:gs pos="85000">
                  <a:schemeClr val="bg1">
                    <a:alpha val="0"/>
                  </a:schemeClr>
                </a:gs>
                <a:gs pos="15000">
                  <a:schemeClr val="bg1">
                    <a:alpha val="0"/>
                  </a:schemeClr>
                </a:gs>
                <a:gs pos="100000">
                  <a:schemeClr val="tx2">
                    <a:lumMod val="75000"/>
                  </a:schemeClr>
                </a:gs>
                <a:gs pos="0">
                  <a:schemeClr val="tx2">
                    <a:lumMod val="75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87142" tIns="43571" rIns="87142" bIns="43571" rtlCol="0" anchor="ctr"/>
          <a:lstStyle/>
          <a:p>
            <a:pPr marL="0" marR="0" lvl="0" indent="0" algn="ctr" defTabSz="914400" rtl="0" eaLnBrk="1" fontAlgn="auto" latinLnBrk="0" hangingPunct="1">
              <a:lnSpc>
                <a:spcPct val="100000"/>
              </a:lnSpc>
              <a:spcBef>
                <a:spcPts val="0"/>
              </a:spcBef>
              <a:spcAft>
                <a:spcPts val="600"/>
              </a:spcAft>
              <a:buClrTx/>
              <a:buSzTx/>
              <a:buFontTx/>
              <a:buNone/>
              <a:defRPr/>
            </a:pPr>
            <a:endPar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 name="矩形 4"/>
          <p:cNvSpPr/>
          <p:nvPr>
            <p:custDataLst>
              <p:tags r:id="rId7"/>
            </p:custDataLst>
          </p:nvPr>
        </p:nvSpPr>
        <p:spPr>
          <a:xfrm>
            <a:off x="7182485" y="1988820"/>
            <a:ext cx="3872865" cy="367665"/>
          </a:xfrm>
          <a:prstGeom prst="rect">
            <a:avLst/>
          </a:prstGeom>
          <a:solidFill>
            <a:schemeClr val="accent1">
              <a:lumMod val="20000"/>
              <a:lumOff val="80000"/>
            </a:schemeClr>
          </a:solidFill>
        </p:spPr>
        <p:txBody>
          <a:bodyPr wrap="square">
            <a:noAutofit/>
          </a:bodyPr>
          <a:lstStyle/>
          <a:p>
            <a:pPr lvl="0" algn="ctr">
              <a:buClrTx/>
              <a:buSzTx/>
              <a:buFontTx/>
            </a:pPr>
            <a:r>
              <a:rPr lang="en-US" altLang="zh-CN" sz="16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time domain beam prediction</a:t>
            </a:r>
            <a:r>
              <a:rPr lang="en-US" altLang="zh-CN" sz="16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 (WI)</a:t>
            </a:r>
            <a:endParaRPr lang="en-US" altLang="zh-CN" sz="16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custDataLst>
              <p:tags r:id="rId8"/>
            </p:custDataLst>
          </p:nvPr>
        </p:nvSpPr>
        <p:spPr>
          <a:xfrm>
            <a:off x="6168449" y="2320968"/>
            <a:ext cx="5772725" cy="2698115"/>
          </a:xfrm>
          <a:prstGeom prst="rect">
            <a:avLst/>
          </a:prstGeom>
          <a:noFill/>
        </p:spPr>
        <p:txBody>
          <a:bodyPr wrap="square" rtlCol="0" anchor="t">
            <a:spAutoFit/>
          </a:bodyPr>
          <a:lstStyle/>
          <a:p>
            <a:pPr marL="285750" indent="-285750" algn="l">
              <a:lnSpc>
                <a:spcPct val="110000"/>
              </a:lnSpc>
              <a:spcBef>
                <a:spcPts val="0"/>
              </a:spcBef>
              <a:spcAft>
                <a:spcPts val="600"/>
              </a:spcAft>
              <a:buFont typeface="Arial" panose="020B0604020202020204" pitchFamily="34" charset="0"/>
              <a:buChar char="•"/>
            </a:pPr>
            <a:r>
              <a:rPr lang="en-US" altLang="zh-CN" sz="1600" b="1" dirty="0">
                <a:solidFill>
                  <a:schemeClr val="tx1"/>
                </a:solidFill>
                <a:ea typeface="微软雅黑" panose="020B0503020204020204" pitchFamily="34" charset="-122"/>
                <a:cs typeface="Arial" panose="020B0604020202020204" pitchFamily="34" charset="0"/>
                <a:sym typeface="+mn-ea"/>
              </a:rPr>
              <a:t>use case：</a:t>
            </a:r>
            <a:r>
              <a:rPr lang="en-US" altLang="zh-CN" sz="1600" dirty="0">
                <a:solidFill>
                  <a:schemeClr val="tx1"/>
                </a:solidFill>
                <a:ea typeface="微软雅黑" panose="020B0503020204020204" pitchFamily="34" charset="-122"/>
                <a:cs typeface="Arial" panose="020B0604020202020204" pitchFamily="34" charset="0"/>
                <a:sym typeface="+mn-ea"/>
              </a:rPr>
              <a:t>predict Top K beams of future instances based on the measurement of beams in past instances</a:t>
            </a:r>
            <a:endParaRPr lang="zh-CN" altLang="en-US" sz="1600" dirty="0">
              <a:solidFill>
                <a:schemeClr val="tx1"/>
              </a:solidFill>
              <a:ea typeface="微软雅黑" panose="020B0503020204020204" pitchFamily="34" charset="-122"/>
              <a:cs typeface="Arial" panose="020B0604020202020204" pitchFamily="34" charset="0"/>
              <a:sym typeface="+mn-ea"/>
            </a:endParaRPr>
          </a:p>
          <a:p>
            <a:pPr marL="285750" indent="-285750" algn="l">
              <a:lnSpc>
                <a:spcPct val="110000"/>
              </a:lnSpc>
              <a:spcBef>
                <a:spcPts val="0"/>
              </a:spcBef>
              <a:spcAft>
                <a:spcPts val="600"/>
              </a:spcAft>
              <a:buFont typeface="Arial" panose="020B0604020202020204" pitchFamily="34" charset="0"/>
              <a:buChar char="•"/>
            </a:pPr>
            <a:r>
              <a:rPr lang="en-US" altLang="zh-CN" sz="1600" b="1" dirty="0">
                <a:solidFill>
                  <a:schemeClr val="tx1"/>
                </a:solidFill>
                <a:ea typeface="微软雅黑" panose="020B0503020204020204" pitchFamily="34" charset="-122"/>
                <a:cs typeface="Arial" panose="020B0604020202020204" pitchFamily="34" charset="0"/>
                <a:sym typeface="+mn-ea"/>
              </a:rPr>
              <a:t>performance gain：</a:t>
            </a:r>
            <a:r>
              <a:rPr lang="en-US" altLang="zh-CN" sz="1600" dirty="0">
                <a:solidFill>
                  <a:schemeClr val="tx1"/>
                </a:solidFill>
                <a:ea typeface="微软雅黑" panose="020B0503020204020204" pitchFamily="34" charset="-122"/>
                <a:cs typeface="Arial" panose="020B0604020202020204" pitchFamily="34" charset="0"/>
                <a:sym typeface="+mn-ea"/>
              </a:rPr>
              <a:t>increase beam prediction accuracy by </a:t>
            </a:r>
            <a:r>
              <a:rPr lang="en-US" altLang="zh-CN" sz="1600" dirty="0">
                <a:solidFill>
                  <a:schemeClr val="tx1"/>
                </a:solidFill>
                <a:ea typeface="微软雅黑" panose="020B0503020204020204" pitchFamily="34" charset="-122"/>
                <a:cs typeface="Arial" panose="020B0604020202020204" pitchFamily="34" charset="0"/>
                <a:sym typeface="+mn-ea"/>
              </a:rPr>
              <a:t>50%~60%</a:t>
            </a:r>
            <a:endParaRPr lang="en-US" altLang="zh-CN" sz="1600" dirty="0">
              <a:solidFill>
                <a:schemeClr val="tx1"/>
              </a:solidFill>
              <a:ea typeface="微软雅黑" panose="020B0503020204020204" pitchFamily="34" charset="-122"/>
              <a:cs typeface="Arial" panose="020B0604020202020204" pitchFamily="34" charset="0"/>
              <a:sym typeface="+mn-ea"/>
            </a:endParaRPr>
          </a:p>
          <a:p>
            <a:pPr marL="285750" indent="-285750" algn="l">
              <a:lnSpc>
                <a:spcPct val="110000"/>
              </a:lnSpc>
              <a:spcBef>
                <a:spcPts val="0"/>
              </a:spcBef>
              <a:spcAft>
                <a:spcPts val="600"/>
              </a:spcAft>
              <a:buFont typeface="Arial" panose="020B0604020202020204" pitchFamily="34" charset="0"/>
              <a:buChar char="•"/>
            </a:pPr>
            <a:r>
              <a:rPr lang="zh-CN" altLang="en-US" sz="1600" b="1" dirty="0">
                <a:solidFill>
                  <a:schemeClr val="tx1"/>
                </a:solidFill>
                <a:ea typeface="微软雅黑" panose="020B0503020204020204" pitchFamily="34" charset="-122"/>
                <a:cs typeface="Arial" panose="020B0604020202020204" pitchFamily="34" charset="0"/>
                <a:sym typeface="+mn-ea"/>
              </a:rPr>
              <a:t>standardization progress：</a:t>
            </a:r>
            <a:endParaRPr lang="zh-CN" altLang="en-US" sz="1600" b="1" dirty="0">
              <a:solidFill>
                <a:schemeClr val="tx1"/>
              </a:solidFill>
              <a:ea typeface="微软雅黑" panose="020B0503020204020204" pitchFamily="34" charset="-122"/>
              <a:cs typeface="Arial" panose="020B0604020202020204" pitchFamily="34" charset="0"/>
              <a:sym typeface="+mn-ea"/>
            </a:endParaRPr>
          </a:p>
          <a:p>
            <a:pPr marL="742950" lvl="1" indent="-285750" algn="l">
              <a:lnSpc>
                <a:spcPct val="110000"/>
              </a:lnSpc>
              <a:spcBef>
                <a:spcPts val="0"/>
              </a:spcBef>
              <a:spcAft>
                <a:spcPts val="600"/>
              </a:spcAft>
              <a:buFont typeface="Arial" panose="020B0604020202020204" pitchFamily="34" charset="0"/>
              <a:buChar char="•"/>
            </a:pPr>
            <a:r>
              <a:rPr lang="en-US" altLang="zh-CN" sz="1400" b="1" dirty="0">
                <a:solidFill>
                  <a:schemeClr val="tx1"/>
                </a:solidFill>
                <a:ea typeface="微软雅黑" panose="020B0503020204020204" pitchFamily="34" charset="-122"/>
                <a:cs typeface="Arial" panose="020B0604020202020204" pitchFamily="34" charset="0"/>
                <a:sym typeface="+mn-ea"/>
              </a:rPr>
              <a:t>inference</a:t>
            </a:r>
            <a:r>
              <a:rPr lang="zh-CN" altLang="en-US" sz="1400" b="1" dirty="0">
                <a:solidFill>
                  <a:schemeClr val="tx1"/>
                </a:solidFill>
                <a:ea typeface="微软雅黑" panose="020B0503020204020204" pitchFamily="34" charset="-122"/>
                <a:cs typeface="Arial" panose="020B0604020202020204" pitchFamily="34" charset="0"/>
                <a:sym typeface="+mn-ea"/>
              </a:rPr>
              <a:t>：</a:t>
            </a:r>
            <a:r>
              <a:rPr lang="en-US" altLang="zh-CN" sz="1400" dirty="0">
                <a:solidFill>
                  <a:schemeClr val="tx1"/>
                </a:solidFill>
                <a:ea typeface="微软雅黑" panose="020B0503020204020204" pitchFamily="34" charset="-122"/>
                <a:cs typeface="Arial" panose="020B0604020202020204" pitchFamily="34" charset="0"/>
                <a:sym typeface="+mn-ea"/>
              </a:rPr>
              <a:t>support prediction instance indication</a:t>
            </a:r>
            <a:endParaRPr lang="en-US" altLang="zh-CN" sz="1400" dirty="0">
              <a:solidFill>
                <a:schemeClr val="tx1"/>
              </a:solidFill>
              <a:ea typeface="微软雅黑" panose="020B0503020204020204" pitchFamily="34" charset="-122"/>
              <a:cs typeface="Arial" panose="020B0604020202020204" pitchFamily="34" charset="0"/>
              <a:sym typeface="+mn-ea"/>
            </a:endParaRPr>
          </a:p>
          <a:p>
            <a:pPr marL="742950" lvl="1" indent="-285750" algn="l">
              <a:lnSpc>
                <a:spcPct val="110000"/>
              </a:lnSpc>
              <a:spcBef>
                <a:spcPts val="0"/>
              </a:spcBef>
              <a:spcAft>
                <a:spcPts val="600"/>
              </a:spcAft>
              <a:buFont typeface="Arial" panose="020B0604020202020204" pitchFamily="34" charset="0"/>
              <a:buChar char="•"/>
            </a:pPr>
            <a:r>
              <a:rPr lang="en-US" altLang="zh-CN" sz="1400" b="1" dirty="0">
                <a:solidFill>
                  <a:schemeClr val="tx1"/>
                </a:solidFill>
                <a:ea typeface="微软雅黑" panose="020B0503020204020204" pitchFamily="34" charset="-122"/>
                <a:cs typeface="Arial" panose="020B0604020202020204" pitchFamily="34" charset="0"/>
                <a:sym typeface="+mn-ea"/>
              </a:rPr>
              <a:t>monitoring</a:t>
            </a:r>
            <a:r>
              <a:rPr lang="zh-CN" altLang="en-US" sz="1400" b="1" dirty="0">
                <a:solidFill>
                  <a:schemeClr val="tx1"/>
                </a:solidFill>
                <a:ea typeface="微软雅黑" panose="020B0503020204020204" pitchFamily="34" charset="-122"/>
                <a:cs typeface="Arial" panose="020B0604020202020204" pitchFamily="34" charset="0"/>
                <a:sym typeface="+mn-ea"/>
              </a:rPr>
              <a:t>：</a:t>
            </a:r>
            <a:r>
              <a:rPr lang="en-US" altLang="zh-CN" sz="1400" dirty="0">
                <a:solidFill>
                  <a:schemeClr val="tx1"/>
                </a:solidFill>
                <a:ea typeface="微软雅黑" panose="020B0503020204020204" pitchFamily="34" charset="-122"/>
                <a:cs typeface="Arial" panose="020B0604020202020204" pitchFamily="34" charset="0"/>
                <a:sym typeface="+mn-ea"/>
              </a:rPr>
              <a:t>support the association of monitoring report configuration and inference report configuration for calculation of monitoring KPI</a:t>
            </a:r>
            <a:endParaRPr lang="en-US" altLang="zh-CN" sz="1400" dirty="0">
              <a:solidFill>
                <a:schemeClr val="tx1"/>
              </a:solidFill>
              <a:ea typeface="微软雅黑" panose="020B0503020204020204" pitchFamily="34" charset="-122"/>
              <a:cs typeface="Arial" panose="020B0604020202020204" pitchFamily="34" charset="0"/>
              <a:sym typeface="+mn-ea"/>
            </a:endParaRPr>
          </a:p>
        </p:txBody>
      </p:sp>
      <p:pic>
        <p:nvPicPr>
          <p:cNvPr id="44" name="图片 43"/>
          <p:cNvPicPr>
            <a:picLocks noChangeAspect="1"/>
          </p:cNvPicPr>
          <p:nvPr/>
        </p:nvPicPr>
        <p:blipFill>
          <a:blip r:embed="rId9"/>
          <a:stretch>
            <a:fillRect/>
          </a:stretch>
        </p:blipFill>
        <p:spPr>
          <a:xfrm>
            <a:off x="6147435" y="5050155"/>
            <a:ext cx="5908040" cy="1473200"/>
          </a:xfrm>
          <a:prstGeom prst="rect">
            <a:avLst/>
          </a:prstGeom>
        </p:spPr>
      </p:pic>
      <p:sp>
        <p:nvSpPr>
          <p:cNvPr id="47" name="文本框 46"/>
          <p:cNvSpPr txBox="1"/>
          <p:nvPr/>
        </p:nvSpPr>
        <p:spPr>
          <a:xfrm>
            <a:off x="602615" y="6416040"/>
            <a:ext cx="2296795" cy="460375"/>
          </a:xfrm>
          <a:prstGeom prst="rect">
            <a:avLst/>
          </a:prstGeom>
          <a:noFill/>
        </p:spPr>
        <p:txBody>
          <a:bodyPr wrap="square" rtlCol="0" anchor="t">
            <a:spAutoFit/>
          </a:bodyPr>
          <a:p>
            <a:pPr algn="ctr"/>
            <a:r>
              <a:rPr lang="en-US" altLang="zh-CN" sz="1200" dirty="0">
                <a:solidFill>
                  <a:schemeClr val="tx1"/>
                </a:solidFill>
                <a:latin typeface="微软雅黑" panose="020B0503020204020204" pitchFamily="34" charset="-122"/>
                <a:ea typeface="微软雅黑" panose="020B0503020204020204" pitchFamily="34" charset="-122"/>
                <a:sym typeface="+mn-ea"/>
              </a:rPr>
              <a:t>predict narrow beams(Set A) basing on wide beams(Set B) </a:t>
            </a:r>
            <a:endParaRPr lang="en-US" altLang="zh-CN" sz="1200" dirty="0">
              <a:solidFill>
                <a:schemeClr val="tx1"/>
              </a:solidFill>
              <a:latin typeface="微软雅黑" panose="020B0503020204020204" pitchFamily="34" charset="-122"/>
              <a:ea typeface="微软雅黑" panose="020B0503020204020204" pitchFamily="34" charset="-122"/>
              <a:sym typeface="+mn-ea"/>
            </a:endParaRPr>
          </a:p>
        </p:txBody>
      </p:sp>
      <p:sp>
        <p:nvSpPr>
          <p:cNvPr id="48" name="文本框 47"/>
          <p:cNvSpPr txBox="1"/>
          <p:nvPr/>
        </p:nvSpPr>
        <p:spPr>
          <a:xfrm>
            <a:off x="3071495" y="6411595"/>
            <a:ext cx="2037715" cy="460375"/>
          </a:xfrm>
          <a:prstGeom prst="rect">
            <a:avLst/>
          </a:prstGeom>
          <a:noFill/>
        </p:spPr>
        <p:txBody>
          <a:bodyPr wrap="square" rtlCol="0" anchor="t">
            <a:spAutoFit/>
          </a:bodyPr>
          <a:p>
            <a:pPr algn="ctr"/>
            <a:r>
              <a:rPr lang="en-US" altLang="zh-CN" sz="1200" dirty="0">
                <a:solidFill>
                  <a:schemeClr val="tx1"/>
                </a:solidFill>
                <a:latin typeface="微软雅黑" panose="020B0503020204020204" pitchFamily="34" charset="-122"/>
                <a:ea typeface="微软雅黑" panose="020B0503020204020204" pitchFamily="34" charset="-122"/>
                <a:sym typeface="+mn-ea"/>
              </a:rPr>
              <a:t>predict narrow beams basing on narrow beams </a:t>
            </a:r>
            <a:endParaRPr lang="en-US" altLang="zh-CN" sz="1200" dirty="0">
              <a:solidFill>
                <a:schemeClr val="tx1"/>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6456045" y="6352540"/>
            <a:ext cx="4879340" cy="460375"/>
          </a:xfrm>
          <a:prstGeom prst="rect">
            <a:avLst/>
          </a:prstGeom>
          <a:noFill/>
        </p:spPr>
        <p:txBody>
          <a:bodyPr wrap="square" rtlCol="0" anchor="t">
            <a:spAutoFit/>
          </a:bodyPr>
          <a:p>
            <a:pPr algn="ctr"/>
            <a:r>
              <a:rPr lang="en-US" altLang="zh-CN" sz="1200" dirty="0">
                <a:solidFill>
                  <a:schemeClr val="tx1"/>
                </a:solidFill>
                <a:latin typeface="微软雅黑" panose="020B0503020204020204" pitchFamily="34" charset="-122"/>
                <a:ea typeface="微软雅黑" panose="020B0503020204020204" pitchFamily="34" charset="-122"/>
                <a:sym typeface="+mn-ea"/>
              </a:rPr>
              <a:t>predict Top K beams for 4 future instances based on the real beam measurement results of the 4 past instances</a:t>
            </a:r>
            <a:endParaRPr lang="en-US" altLang="zh-CN" sz="1200" dirty="0">
              <a:solidFill>
                <a:schemeClr val="tx1"/>
              </a:solidFill>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0" y="95250"/>
            <a:ext cx="10688320" cy="622300"/>
          </a:xfrm>
          <a:prstGeom prst="rect">
            <a:avLst/>
          </a:prstGeom>
          <a:noFill/>
        </p:spPr>
        <p:txBody>
          <a:bodyPr wrap="square" rtlCol="0">
            <a:sp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pPr algn="l">
              <a:buClrTx/>
              <a:buSzTx/>
              <a:buFontTx/>
            </a:pPr>
            <a:r>
              <a:rPr lang="en-US" altLang="zh-CN" sz="2300" dirty="0">
                <a:solidFill>
                  <a:srgbClr val="0B85CF"/>
                </a:solidFill>
                <a:latin typeface="Arial" panose="020B0604020202020204" pitchFamily="34" charset="0"/>
                <a:cs typeface="Arial" panose="020B0604020202020204" pitchFamily="34" charset="0"/>
              </a:rPr>
              <a:t>AI</a:t>
            </a:r>
            <a:r>
              <a:rPr lang="en-US" altLang="zh-CN" sz="2300" dirty="0">
                <a:solidFill>
                  <a:srgbClr val="0B85CF"/>
                </a:solidFill>
                <a:latin typeface="Arial" panose="020B0604020202020204" pitchFamily="34" charset="0"/>
                <a:cs typeface="Arial" panose="020B0604020202020204" pitchFamily="34" charset="0"/>
                <a:sym typeface="+mn-ea"/>
              </a:rPr>
              <a:t>/ML</a:t>
            </a:r>
            <a:r>
              <a:rPr lang="en-US" altLang="zh-CN" sz="2300" dirty="0">
                <a:solidFill>
                  <a:srgbClr val="0B85CF"/>
                </a:solidFill>
                <a:latin typeface="Arial" panose="020B0604020202020204" pitchFamily="34" charset="0"/>
                <a:cs typeface="Arial" panose="020B0604020202020204" pitchFamily="34" charset="0"/>
              </a:rPr>
              <a:t> for Air Interface-Positioning Enhancement (</a:t>
            </a:r>
            <a:r>
              <a:rPr lang="en-US" altLang="zh-CN" sz="2300" dirty="0">
                <a:solidFill>
                  <a:srgbClr val="0B85CF"/>
                </a:solidFill>
                <a:latin typeface="Arial" panose="020B0604020202020204" pitchFamily="34" charset="0"/>
                <a:cs typeface="Arial" panose="020B0604020202020204" pitchFamily="34" charset="0"/>
                <a:sym typeface="+mn-ea"/>
              </a:rPr>
              <a:t>RAN1, R18 SI+R19 WI</a:t>
            </a:r>
            <a:r>
              <a:rPr lang="en-US" altLang="zh-CN" sz="2300" dirty="0">
                <a:solidFill>
                  <a:srgbClr val="0B85CF"/>
                </a:solidFill>
                <a:latin typeface="Arial" panose="020B0604020202020204" pitchFamily="34" charset="0"/>
                <a:cs typeface="Arial" panose="020B0604020202020204" pitchFamily="34" charset="0"/>
              </a:rPr>
              <a:t>)</a:t>
            </a:r>
            <a:endParaRPr lang="en-US" altLang="zh-CN" sz="2300" dirty="0">
              <a:solidFill>
                <a:srgbClr val="0B85CF"/>
              </a:solidFill>
              <a:latin typeface="Arial" panose="020B0604020202020204" pitchFamily="34" charset="0"/>
              <a:cs typeface="Arial" panose="020B0604020202020204" pitchFamily="34" charset="0"/>
            </a:endParaRPr>
          </a:p>
        </p:txBody>
      </p:sp>
      <p:grpSp>
        <p:nvGrpSpPr>
          <p:cNvPr id="170" name="组合 169"/>
          <p:cNvGrpSpPr/>
          <p:nvPr/>
        </p:nvGrpSpPr>
        <p:grpSpPr>
          <a:xfrm>
            <a:off x="128587" y="962890"/>
            <a:ext cx="11934825" cy="981682"/>
            <a:chOff x="864" y="2357"/>
            <a:chExt cx="17527" cy="798"/>
          </a:xfrm>
        </p:grpSpPr>
        <p:grpSp>
          <p:nvGrpSpPr>
            <p:cNvPr id="171" name="组合 170"/>
            <p:cNvGrpSpPr/>
            <p:nvPr/>
          </p:nvGrpSpPr>
          <p:grpSpPr>
            <a:xfrm>
              <a:off x="864" y="2357"/>
              <a:ext cx="17527" cy="798"/>
              <a:chOff x="2315" y="1318"/>
              <a:chExt cx="14040" cy="798"/>
            </a:xfrm>
          </p:grpSpPr>
          <p:grpSp>
            <p:nvGrpSpPr>
              <p:cNvPr id="172" name="组合 171"/>
              <p:cNvGrpSpPr/>
              <p:nvPr/>
            </p:nvGrpSpPr>
            <p:grpSpPr>
              <a:xfrm>
                <a:off x="2315" y="1318"/>
                <a:ext cx="14040" cy="798"/>
                <a:chOff x="1012" y="1179"/>
                <a:chExt cx="14040" cy="1200"/>
              </a:xfrm>
            </p:grpSpPr>
            <p:grpSp>
              <p:nvGrpSpPr>
                <p:cNvPr id="173" name="组合 12"/>
                <p:cNvGrpSpPr/>
                <p:nvPr/>
              </p:nvGrpSpPr>
              <p:grpSpPr>
                <a:xfrm>
                  <a:off x="1012" y="1179"/>
                  <a:ext cx="14040" cy="1200"/>
                  <a:chOff x="0" y="152400"/>
                  <a:chExt cx="8915400" cy="762000"/>
                </a:xfrm>
              </p:grpSpPr>
              <p:sp>
                <p:nvSpPr>
                  <p:cNvPr id="174" name="矩形 173"/>
                  <p:cNvSpPr/>
                  <p:nvPr/>
                </p:nvSpPr>
                <p:spPr>
                  <a:xfrm>
                    <a:off x="0" y="152400"/>
                    <a:ext cx="228600" cy="76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微软雅黑" panose="020B0503020204020204" pitchFamily="34" charset="-122"/>
                      <a:ea typeface="微软雅黑" panose="020B0503020204020204" pitchFamily="34" charset="-122"/>
                    </a:endParaRPr>
                  </a:p>
                </p:txBody>
              </p:sp>
              <p:cxnSp>
                <p:nvCxnSpPr>
                  <p:cNvPr id="188" name="直接连接符 187"/>
                  <p:cNvCxnSpPr/>
                  <p:nvPr/>
                </p:nvCxnSpPr>
                <p:spPr>
                  <a:xfrm>
                    <a:off x="0" y="914400"/>
                    <a:ext cx="89154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28" name="矩形 227"/>
                <p:cNvSpPr/>
                <p:nvPr/>
              </p:nvSpPr>
              <p:spPr>
                <a:xfrm>
                  <a:off x="14692" y="1179"/>
                  <a:ext cx="360" cy="1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230" name="TextBox 61"/>
              <p:cNvSpPr txBox="1"/>
              <p:nvPr/>
            </p:nvSpPr>
            <p:spPr>
              <a:xfrm>
                <a:off x="2675" y="1403"/>
                <a:ext cx="13320" cy="629"/>
              </a:xfrm>
              <a:prstGeom prst="rect">
                <a:avLst/>
              </a:prstGeom>
              <a:noFill/>
            </p:spPr>
            <p:txBody>
              <a:bodyPr wrap="square" rtlCol="0" anchor="ctr" anchorCtr="0">
                <a:noAutofit/>
              </a:bodyPr>
              <a:lstStyle/>
              <a:p>
                <a:pPr lvl="0" indent="-171450" algn="l" eaLnBrk="1" hangingPunct="1">
                  <a:lnSpc>
                    <a:spcPct val="100000"/>
                  </a:lnSpc>
                  <a:spcBef>
                    <a:spcPts val="0"/>
                  </a:spcBef>
                  <a:buClrTx/>
                  <a:buSzTx/>
                  <a:buFontTx/>
                  <a:defRPr/>
                </a:pPr>
                <a:r>
                  <a:rPr lang="en-US" altLang="zh-CN" sz="1800" b="1" noProof="0" dirty="0">
                    <a:solidFill>
                      <a:srgbClr val="0F6FC6"/>
                    </a:solidFill>
                    <a:cs typeface="Arial" panose="020B0604020202020204" pitchFamily="34" charset="0"/>
                    <a:sym typeface="+mn-ea"/>
                  </a:rPr>
                  <a:t>To address the challenge of positioning in heavy NLOS indoor factory scenarios, sub-meter positioning accuracy is achieved through AI/ML-based direct and assisted positioning technologies, expanding the applicable scenarios of 5G positioning technology</a:t>
                </a:r>
                <a:endParaRPr lang="en-US" altLang="zh-CN" sz="1800" b="1" noProof="0" dirty="0">
                  <a:solidFill>
                    <a:srgbClr val="0F6FC6"/>
                  </a:solidFill>
                  <a:cs typeface="Arial" panose="020B0604020202020204" pitchFamily="34" charset="0"/>
                  <a:sym typeface="+mn-ea"/>
                </a:endParaRPr>
              </a:p>
            </p:txBody>
          </p:sp>
        </p:grpSp>
        <p:cxnSp>
          <p:nvCxnSpPr>
            <p:cNvPr id="240" name="直接连接符 239"/>
            <p:cNvCxnSpPr/>
            <p:nvPr/>
          </p:nvCxnSpPr>
          <p:spPr>
            <a:xfrm>
              <a:off x="864" y="2357"/>
              <a:ext cx="17527"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21" name="矩形 2"/>
          <p:cNvSpPr/>
          <p:nvPr>
            <p:custDataLst>
              <p:tags r:id="rId1"/>
            </p:custDataLst>
          </p:nvPr>
        </p:nvSpPr>
        <p:spPr>
          <a:xfrm>
            <a:off x="191770" y="2332355"/>
            <a:ext cx="6768326" cy="4430393"/>
          </a:xfrm>
          <a:prstGeom prst="rect">
            <a:avLst/>
          </a:prstGeom>
          <a:noFill/>
          <a:ln w="12700">
            <a:gradFill flip="none" rotWithShape="1">
              <a:gsLst>
                <a:gs pos="85000">
                  <a:schemeClr val="bg1">
                    <a:alpha val="0"/>
                  </a:schemeClr>
                </a:gs>
                <a:gs pos="15000">
                  <a:schemeClr val="bg1">
                    <a:alpha val="0"/>
                  </a:schemeClr>
                </a:gs>
                <a:gs pos="100000">
                  <a:schemeClr val="tx2">
                    <a:lumMod val="75000"/>
                  </a:schemeClr>
                </a:gs>
                <a:gs pos="0">
                  <a:schemeClr val="tx2">
                    <a:lumMod val="75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87142" tIns="43571" rIns="87142" bIns="43571" rtlCol="0" anchor="ctr"/>
          <a:lstStyle/>
          <a:p>
            <a:pPr marL="0" marR="0" lvl="0" indent="0" algn="ctr" defTabSz="914400" rtl="0" eaLnBrk="1" fontAlgn="auto" latinLnBrk="0" hangingPunct="1">
              <a:lnSpc>
                <a:spcPct val="100000"/>
              </a:lnSpc>
              <a:spcBef>
                <a:spcPts val="0"/>
              </a:spcBef>
              <a:spcAft>
                <a:spcPts val="600"/>
              </a:spcAft>
              <a:buClrTx/>
              <a:buSzTx/>
              <a:buFontTx/>
              <a:buNone/>
              <a:defRPr/>
            </a:pPr>
            <a:endPar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custDataLst>
              <p:tags r:id="rId2"/>
            </p:custDataLst>
          </p:nvPr>
        </p:nvSpPr>
        <p:spPr>
          <a:xfrm>
            <a:off x="2139224" y="2073095"/>
            <a:ext cx="2873417" cy="367665"/>
          </a:xfrm>
          <a:prstGeom prst="rect">
            <a:avLst/>
          </a:prstGeom>
          <a:solidFill>
            <a:schemeClr val="accent1">
              <a:lumMod val="20000"/>
              <a:lumOff val="80000"/>
            </a:schemeClr>
          </a:solidFill>
        </p:spPr>
        <p:txBody>
          <a:bodyPr wrap="square">
            <a:noAutofit/>
          </a:bodyPr>
          <a:lstStyle/>
          <a:p>
            <a:pPr algn="ctr"/>
            <a:r>
              <a:rPr lang="en-US" altLang="zh-CN" sz="1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Current Progress in 3GPP</a:t>
            </a:r>
            <a:endParaRPr lang="zh-CN" altLang="en-US" sz="1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矩形 2"/>
          <p:cNvSpPr/>
          <p:nvPr/>
        </p:nvSpPr>
        <p:spPr>
          <a:xfrm>
            <a:off x="180975" y="2366645"/>
            <a:ext cx="6695440" cy="4451350"/>
          </a:xfrm>
          <a:prstGeom prst="rect">
            <a:avLst/>
          </a:prstGeom>
          <a:noFill/>
          <a:ln w="12700">
            <a:noFill/>
          </a:ln>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285750" indent="-285750">
              <a:lnSpc>
                <a:spcPts val="1700"/>
              </a:lnSpc>
              <a:buFont typeface="Arial" panose="020B0604020202020204" pitchFamily="34" charset="0"/>
              <a:buChar char="•"/>
            </a:pPr>
            <a:r>
              <a:rPr lang="en-US" altLang="zh-CN" sz="1200" b="1" dirty="0">
                <a:latin typeface="Arial" panose="020B0604020202020204" pitchFamily="34" charset="0"/>
                <a:ea typeface="微软雅黑" panose="020B0503020204020204" pitchFamily="34" charset="-122"/>
                <a:cs typeface="Arial" panose="020B0604020202020204" pitchFamily="34" charset="0"/>
              </a:rPr>
              <a:t>Scenario: </a:t>
            </a:r>
            <a:r>
              <a:rPr lang="en-US" altLang="zh-CN" sz="1200" dirty="0">
                <a:latin typeface="Arial" panose="020B0604020202020204" pitchFamily="34" charset="0"/>
                <a:ea typeface="微软雅黑" panose="020B0503020204020204" pitchFamily="34" charset="-122"/>
                <a:cs typeface="Arial" panose="020B0604020202020204" pitchFamily="34" charset="0"/>
              </a:rPr>
              <a:t>Indoor factory with heavy NLOS</a:t>
            </a:r>
            <a:endParaRPr lang="en-US" altLang="zh-CN" sz="1200" dirty="0">
              <a:latin typeface="Arial" panose="020B0604020202020204" pitchFamily="34" charset="0"/>
              <a:ea typeface="微软雅黑" panose="020B0503020204020204" pitchFamily="34" charset="-122"/>
              <a:cs typeface="Arial" panose="020B0604020202020204" pitchFamily="34" charset="0"/>
            </a:endParaRPr>
          </a:p>
          <a:p>
            <a:pPr marL="285750" indent="-285750">
              <a:lnSpc>
                <a:spcPts val="1700"/>
              </a:lnSpc>
              <a:buFont typeface="Arial" panose="020B0604020202020204" pitchFamily="34" charset="0"/>
              <a:buChar char="•"/>
            </a:pPr>
            <a:r>
              <a:rPr lang="en-US" altLang="zh-CN" sz="1200" b="1" dirty="0">
                <a:latin typeface="Arial" panose="020B0604020202020204" pitchFamily="34" charset="0"/>
                <a:ea typeface="微软雅黑" panose="020B0503020204020204" pitchFamily="34" charset="-122"/>
                <a:cs typeface="Arial" panose="020B0604020202020204" pitchFamily="34" charset="0"/>
              </a:rPr>
              <a:t>Model Location</a:t>
            </a:r>
            <a:r>
              <a:rPr lang="zh-CN" altLang="en-US" sz="1200" b="1" dirty="0">
                <a:latin typeface="Arial" panose="020B0604020202020204" pitchFamily="34" charset="0"/>
                <a:ea typeface="微软雅黑" panose="020B0503020204020204" pitchFamily="34" charset="-122"/>
                <a:cs typeface="Arial" panose="020B0604020202020204" pitchFamily="34" charset="0"/>
              </a:rPr>
              <a:t>：</a:t>
            </a:r>
            <a:r>
              <a:rPr lang="en-US" altLang="zh-CN" sz="1200" dirty="0">
                <a:latin typeface="Arial" panose="020B0604020202020204" pitchFamily="34" charset="0"/>
                <a:ea typeface="微软雅黑" panose="020B0503020204020204" pitchFamily="34" charset="-122"/>
                <a:cs typeface="Arial" panose="020B0604020202020204" pitchFamily="34" charset="0"/>
              </a:rPr>
              <a:t>UE-side, gNB-side,</a:t>
            </a:r>
            <a:r>
              <a:rPr lang="zh-CN" altLang="en-US" sz="1200" dirty="0">
                <a:latin typeface="Arial" panose="020B0604020202020204" pitchFamily="34" charset="0"/>
                <a:ea typeface="微软雅黑" panose="020B0503020204020204" pitchFamily="34" charset="-122"/>
                <a:cs typeface="Arial" panose="020B0604020202020204" pitchFamily="34" charset="0"/>
              </a:rPr>
              <a:t> </a:t>
            </a:r>
            <a:r>
              <a:rPr lang="en-US" altLang="zh-CN" sz="1200" dirty="0">
                <a:latin typeface="Arial" panose="020B0604020202020204" pitchFamily="34" charset="0"/>
                <a:ea typeface="微软雅黑" panose="020B0503020204020204" pitchFamily="34" charset="-122"/>
                <a:cs typeface="Arial" panose="020B0604020202020204" pitchFamily="34" charset="0"/>
              </a:rPr>
              <a:t>LMF-side</a:t>
            </a:r>
            <a:endParaRPr lang="en-US" altLang="zh-CN" sz="1200" dirty="0">
              <a:latin typeface="Arial" panose="020B0604020202020204" pitchFamily="34" charset="0"/>
              <a:ea typeface="微软雅黑" panose="020B0503020204020204" pitchFamily="34" charset="-122"/>
              <a:cs typeface="Arial" panose="020B0604020202020204" pitchFamily="34" charset="0"/>
            </a:endParaRPr>
          </a:p>
          <a:p>
            <a:pPr marL="285750" indent="-285750">
              <a:lnSpc>
                <a:spcPts val="1700"/>
              </a:lnSpc>
              <a:buFont typeface="Arial" panose="020B0604020202020204" pitchFamily="34" charset="0"/>
              <a:buChar char="•"/>
            </a:pPr>
            <a:r>
              <a:rPr lang="en-US" altLang="zh-CN" sz="1200" b="1" kern="100" dirty="0">
                <a:latin typeface="Arial" panose="020B0604020202020204" pitchFamily="34" charset="0"/>
                <a:ea typeface="微软雅黑" panose="020B0503020204020204" pitchFamily="34" charset="-122"/>
                <a:cs typeface="Arial" panose="020B0604020202020204" pitchFamily="34" charset="0"/>
              </a:rPr>
              <a:t>Sub Use Cases</a:t>
            </a:r>
            <a:r>
              <a:rPr lang="zh-CN" altLang="en-US" sz="1200" b="1" kern="100" dirty="0">
                <a:latin typeface="Arial" panose="020B0604020202020204" pitchFamily="34" charset="0"/>
                <a:ea typeface="微软雅黑" panose="020B0503020204020204" pitchFamily="34" charset="-122"/>
                <a:cs typeface="Arial" panose="020B0604020202020204" pitchFamily="34" charset="0"/>
              </a:rPr>
              <a:t>：</a:t>
            </a:r>
            <a:endParaRPr lang="en-US" altLang="zh-CN" sz="1200" b="1" kern="100" dirty="0">
              <a:latin typeface="Arial" panose="020B0604020202020204" pitchFamily="34" charset="0"/>
              <a:ea typeface="微软雅黑" panose="020B0503020204020204" pitchFamily="34" charset="-122"/>
              <a:cs typeface="Arial" panose="020B0604020202020204" pitchFamily="34" charset="0"/>
            </a:endParaRPr>
          </a:p>
          <a:p>
            <a:pPr marL="742950" lvl="1" indent="-285750" algn="just">
              <a:lnSpc>
                <a:spcPts val="1700"/>
              </a:lnSpc>
              <a:buFont typeface="Arial" panose="020B0604020202020204" pitchFamily="34" charset="0"/>
              <a:buChar char="•"/>
            </a:pPr>
            <a:r>
              <a:rPr lang="en-US" altLang="zh-CN" sz="1200" b="1" kern="100" dirty="0">
                <a:latin typeface="Arial" panose="020B0604020202020204" pitchFamily="34" charset="0"/>
                <a:ea typeface="微软雅黑" panose="020B0503020204020204" pitchFamily="34" charset="-122"/>
                <a:cs typeface="Arial" panose="020B0604020202020204" pitchFamily="34" charset="0"/>
              </a:rPr>
              <a:t>Direct AI/ML positioning</a:t>
            </a:r>
            <a:r>
              <a:rPr lang="en-US" altLang="zh-CN" sz="1200" kern="100" dirty="0">
                <a:latin typeface="Arial" panose="020B0604020202020204" pitchFamily="34" charset="0"/>
                <a:ea typeface="微软雅黑" panose="020B0503020204020204" pitchFamily="34" charset="-122"/>
                <a:cs typeface="Arial" panose="020B0604020202020204" pitchFamily="34" charset="0"/>
              </a:rPr>
              <a:t>: The output of AI/ML model is </a:t>
            </a:r>
            <a:r>
              <a:rPr lang="en-US" altLang="zh-CN" sz="1200" b="1" kern="100" dirty="0">
                <a:latin typeface="Arial" panose="020B0604020202020204" pitchFamily="34" charset="0"/>
                <a:ea typeface="微软雅黑" panose="020B0503020204020204" pitchFamily="34" charset="-122"/>
                <a:cs typeface="Arial" panose="020B0604020202020204" pitchFamily="34" charset="0"/>
              </a:rPr>
              <a:t>UE location</a:t>
            </a:r>
            <a:endParaRPr lang="en-US" altLang="zh-CN" sz="1200" b="1" kern="100" dirty="0">
              <a:latin typeface="Arial" panose="020B0604020202020204" pitchFamily="34" charset="0"/>
              <a:ea typeface="微软雅黑" panose="020B0503020204020204" pitchFamily="34" charset="-122"/>
              <a:cs typeface="Arial" panose="020B0604020202020204" pitchFamily="34" charset="0"/>
            </a:endParaRPr>
          </a:p>
          <a:p>
            <a:pPr marL="742950" lvl="1" indent="-285750" algn="just">
              <a:lnSpc>
                <a:spcPts val="1700"/>
              </a:lnSpc>
              <a:buFont typeface="Arial" panose="020B0604020202020204" pitchFamily="34" charset="0"/>
              <a:buChar char="•"/>
            </a:pPr>
            <a:r>
              <a:rPr lang="en-US" altLang="zh-CN" sz="1200" b="1" kern="100" dirty="0">
                <a:latin typeface="Arial" panose="020B0604020202020204" pitchFamily="34" charset="0"/>
                <a:ea typeface="微软雅黑" panose="020B0503020204020204" pitchFamily="34" charset="-122"/>
                <a:cs typeface="Arial" panose="020B0604020202020204" pitchFamily="34" charset="0"/>
              </a:rPr>
              <a:t>AI/ML assisted positioning: </a:t>
            </a:r>
            <a:r>
              <a:rPr lang="en-US" altLang="zh-CN" sz="1200" kern="100" dirty="0">
                <a:latin typeface="Arial" panose="020B0604020202020204" pitchFamily="34" charset="0"/>
                <a:ea typeface="微软雅黑" panose="020B0503020204020204" pitchFamily="34" charset="-122"/>
                <a:cs typeface="Arial" panose="020B0604020202020204" pitchFamily="34" charset="0"/>
              </a:rPr>
              <a:t>The output of AI/ML model is the results of </a:t>
            </a:r>
            <a:r>
              <a:rPr lang="en-US" altLang="zh-CN" sz="1200" b="1" kern="100" dirty="0">
                <a:latin typeface="Arial" panose="020B0604020202020204" pitchFamily="34" charset="0"/>
                <a:ea typeface="微软雅黑" panose="020B0503020204020204" pitchFamily="34" charset="-122"/>
                <a:cs typeface="Arial" panose="020B0604020202020204" pitchFamily="34" charset="0"/>
              </a:rPr>
              <a:t>new measurement and/or enhancement of existing measurement</a:t>
            </a:r>
            <a:r>
              <a:rPr lang="en-US" altLang="zh-CN" sz="1200" kern="100" dirty="0">
                <a:latin typeface="Arial" panose="020B0604020202020204" pitchFamily="34" charset="0"/>
                <a:ea typeface="微软雅黑" panose="020B0503020204020204" pitchFamily="34" charset="-122"/>
                <a:cs typeface="Arial" panose="020B0604020202020204" pitchFamily="34" charset="0"/>
              </a:rPr>
              <a:t>, basing on which UE location can be calculated.</a:t>
            </a:r>
            <a:endParaRPr lang="en-US" altLang="zh-CN" sz="1200" kern="100" dirty="0">
              <a:latin typeface="Arial" panose="020B0604020202020204" pitchFamily="34" charset="0"/>
              <a:ea typeface="微软雅黑" panose="020B0503020204020204" pitchFamily="34" charset="-122"/>
              <a:cs typeface="Arial" panose="020B0604020202020204" pitchFamily="34" charset="0"/>
            </a:endParaRPr>
          </a:p>
          <a:p>
            <a:pPr marL="285750" indent="-285750">
              <a:lnSpc>
                <a:spcPts val="1700"/>
              </a:lnSpc>
              <a:buFont typeface="Arial" panose="020B0604020202020204" pitchFamily="34" charset="0"/>
              <a:buChar char="•"/>
            </a:pPr>
            <a:r>
              <a:rPr lang="en-US" altLang="zh-CN" sz="1200" b="1" dirty="0">
                <a:latin typeface="Arial" panose="020B0604020202020204" pitchFamily="34" charset="0"/>
                <a:ea typeface="微软雅黑" panose="020B0503020204020204" pitchFamily="34" charset="-122"/>
                <a:cs typeface="Arial" panose="020B0604020202020204" pitchFamily="34" charset="0"/>
              </a:rPr>
              <a:t>Performance</a:t>
            </a:r>
            <a:r>
              <a:rPr lang="zh-CN" altLang="en-US" sz="1200" b="1" dirty="0">
                <a:latin typeface="Arial" panose="020B0604020202020204" pitchFamily="34" charset="0"/>
                <a:ea typeface="微软雅黑" panose="020B0503020204020204" pitchFamily="34" charset="-122"/>
                <a:cs typeface="Arial" panose="020B0604020202020204" pitchFamily="34" charset="0"/>
              </a:rPr>
              <a:t>：</a:t>
            </a:r>
            <a:endParaRPr lang="en-US" altLang="zh-CN" sz="1200" b="1" dirty="0">
              <a:latin typeface="Arial" panose="020B0604020202020204" pitchFamily="34" charset="0"/>
              <a:ea typeface="微软雅黑" panose="020B0503020204020204" pitchFamily="34" charset="-122"/>
              <a:cs typeface="Arial" panose="020B0604020202020204" pitchFamily="34" charset="0"/>
            </a:endParaRPr>
          </a:p>
          <a:p>
            <a:pPr marL="742950" lvl="1" indent="-285750" algn="just">
              <a:lnSpc>
                <a:spcPts val="1700"/>
              </a:lnSpc>
              <a:buFont typeface="Arial" panose="020B0604020202020204" pitchFamily="34" charset="0"/>
              <a:buChar char="•"/>
            </a:pPr>
            <a:r>
              <a:rPr lang="en-US" altLang="zh-CN" sz="1200" dirty="0">
                <a:latin typeface="Arial" panose="020B0604020202020204" pitchFamily="34" charset="0"/>
                <a:ea typeface="微软雅黑" panose="020B0503020204020204" pitchFamily="34" charset="-122"/>
                <a:cs typeface="Arial" panose="020B0604020202020204" pitchFamily="34" charset="0"/>
              </a:rPr>
              <a:t>Both direct and assisted AI/ML positioning can significantly improve the positioning accuracy compared to existing RAT-dependent positioning methods when the generalization aspects are not considered.</a:t>
            </a:r>
            <a:endParaRPr lang="en-US" altLang="zh-CN" sz="1200" dirty="0">
              <a:latin typeface="Arial" panose="020B0604020202020204" pitchFamily="34" charset="0"/>
              <a:ea typeface="微软雅黑" panose="020B0503020204020204" pitchFamily="34" charset="-122"/>
              <a:cs typeface="Arial" panose="020B0604020202020204" pitchFamily="34" charset="0"/>
            </a:endParaRPr>
          </a:p>
          <a:p>
            <a:pPr marL="742950" lvl="1" indent="-285750" algn="just">
              <a:lnSpc>
                <a:spcPts val="1700"/>
              </a:lnSpc>
              <a:buFont typeface="Arial" panose="020B0604020202020204" pitchFamily="34" charset="0"/>
              <a:buChar char="•"/>
            </a:pPr>
            <a:r>
              <a:rPr lang="en-US" altLang="zh-CN" sz="1200" dirty="0">
                <a:latin typeface="Arial" panose="020B0604020202020204" pitchFamily="34" charset="0"/>
                <a:ea typeface="微软雅黑" panose="020B0503020204020204" pitchFamily="34" charset="-122"/>
                <a:cs typeface="Arial" panose="020B0604020202020204" pitchFamily="34" charset="0"/>
              </a:rPr>
              <a:t>For example: For </a:t>
            </a:r>
            <a:r>
              <a:rPr lang="en-US" altLang="zh-CN" sz="1200" dirty="0" err="1">
                <a:latin typeface="Arial" panose="020B0604020202020204" pitchFamily="34" charset="0"/>
                <a:ea typeface="微软雅黑" panose="020B0503020204020204" pitchFamily="34" charset="-122"/>
                <a:cs typeface="Arial" panose="020B0604020202020204" pitchFamily="34" charset="0"/>
              </a:rPr>
              <a:t>InF</a:t>
            </a:r>
            <a:r>
              <a:rPr lang="en-US" altLang="zh-CN" sz="1200" dirty="0">
                <a:latin typeface="Arial" panose="020B0604020202020204" pitchFamily="34" charset="0"/>
                <a:ea typeface="微软雅黑" panose="020B0503020204020204" pitchFamily="34" charset="-122"/>
                <a:cs typeface="Arial" panose="020B0604020202020204" pitchFamily="34" charset="0"/>
              </a:rPr>
              <a:t>-DH with clutter parameter setting {60%, 6m, 2m}, evaluation results indicate that both direct and assisted AI/ML positioning can achieve horizontal positioning accuracy of </a:t>
            </a:r>
            <a:r>
              <a:rPr lang="en-US" altLang="zh-CN" sz="1200" b="1" dirty="0">
                <a:latin typeface="Arial" panose="020B0604020202020204" pitchFamily="34" charset="0"/>
                <a:ea typeface="微软雅黑" panose="020B0503020204020204" pitchFamily="34" charset="-122"/>
                <a:cs typeface="Arial" panose="020B0604020202020204" pitchFamily="34" charset="0"/>
              </a:rPr>
              <a:t>&lt;1m at CDF=90%, </a:t>
            </a:r>
            <a:r>
              <a:rPr lang="en-US" altLang="zh-CN" sz="1200" dirty="0">
                <a:latin typeface="Arial" panose="020B0604020202020204" pitchFamily="34" charset="0"/>
                <a:ea typeface="微软雅黑" panose="020B0503020204020204" pitchFamily="34" charset="-122"/>
                <a:cs typeface="Arial" panose="020B0604020202020204" pitchFamily="34" charset="0"/>
              </a:rPr>
              <a:t>as compared to &gt;15m for conventional positioning methods.</a:t>
            </a:r>
            <a:endParaRPr lang="en-US" altLang="zh-CN" sz="1200" dirty="0">
              <a:latin typeface="Arial" panose="020B0604020202020204" pitchFamily="34" charset="0"/>
              <a:ea typeface="微软雅黑" panose="020B0503020204020204" pitchFamily="34" charset="-122"/>
              <a:cs typeface="Arial" panose="020B0604020202020204" pitchFamily="34" charset="0"/>
            </a:endParaRPr>
          </a:p>
          <a:p>
            <a:pPr marL="285750" indent="-285750">
              <a:lnSpc>
                <a:spcPts val="1700"/>
              </a:lnSpc>
              <a:buFont typeface="Arial" panose="020B0604020202020204" pitchFamily="34" charset="0"/>
              <a:buChar char="•"/>
            </a:pPr>
            <a:r>
              <a:rPr lang="en-US" altLang="zh-CN" sz="1200" b="1" dirty="0">
                <a:solidFill>
                  <a:srgbClr val="C00000"/>
                </a:solidFill>
                <a:latin typeface="Arial" panose="020B0604020202020204" pitchFamily="34" charset="0"/>
                <a:ea typeface="微软雅黑" panose="020B0503020204020204" pitchFamily="34" charset="-122"/>
                <a:cs typeface="Arial" panose="020B0604020202020204" pitchFamily="34" charset="0"/>
                <a:sym typeface="+mn-ea"/>
              </a:rPr>
              <a:t>Standardization Progress (WI)</a:t>
            </a:r>
            <a:r>
              <a:rPr lang="zh-CN" altLang="en-US" sz="1200" b="1" dirty="0">
                <a:solidFill>
                  <a:srgbClr val="C00000"/>
                </a:solidFill>
                <a:latin typeface="Arial" panose="020B0604020202020204" pitchFamily="34" charset="0"/>
                <a:ea typeface="微软雅黑" panose="020B0503020204020204" pitchFamily="34" charset="-122"/>
                <a:cs typeface="Arial" panose="020B0604020202020204" pitchFamily="34" charset="0"/>
                <a:sym typeface="+mn-ea"/>
              </a:rPr>
              <a:t>：</a:t>
            </a:r>
            <a:endParaRPr lang="en-US" altLang="zh-CN" sz="1200" b="1" dirty="0">
              <a:solidFill>
                <a:srgbClr val="C00000"/>
              </a:solidFill>
              <a:latin typeface="Arial" panose="020B0604020202020204" pitchFamily="34" charset="0"/>
              <a:ea typeface="微软雅黑" panose="020B0503020204020204" pitchFamily="34" charset="-122"/>
              <a:cs typeface="Arial" panose="020B0604020202020204" pitchFamily="34" charset="0"/>
              <a:sym typeface="+mn-ea"/>
            </a:endParaRPr>
          </a:p>
          <a:p>
            <a:pPr marL="742950" lvl="1" indent="-285750">
              <a:lnSpc>
                <a:spcPts val="1700"/>
              </a:lnSpc>
              <a:buFont typeface="Arial" panose="020B0604020202020204" pitchFamily="34" charset="0"/>
              <a:buChar char="•"/>
            </a:pPr>
            <a:r>
              <a:rPr lang="en-US" altLang="zh-CN" sz="1200" dirty="0">
                <a:latin typeface="Arial" panose="020B0604020202020204" pitchFamily="34" charset="0"/>
                <a:ea typeface="微软雅黑" panose="020B0503020204020204" pitchFamily="34" charset="-122"/>
                <a:cs typeface="Arial" panose="020B0604020202020204" pitchFamily="34" charset="0"/>
                <a:sym typeface="+mn-ea"/>
              </a:rPr>
              <a:t>For each sub use cases, defining model input and output</a:t>
            </a:r>
            <a:endParaRPr lang="en-US" altLang="zh-CN" sz="1200"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endParaRPr>
          </a:p>
          <a:p>
            <a:pPr marL="742950" lvl="1" indent="-285750">
              <a:lnSpc>
                <a:spcPts val="1700"/>
              </a:lnSpc>
              <a:buFont typeface="Arial" panose="020B0604020202020204" pitchFamily="34" charset="0"/>
              <a:buChar char="•"/>
            </a:pPr>
            <a:r>
              <a:rPr lang="en-US" altLang="zh-CN" sz="1200" dirty="0">
                <a:latin typeface="Arial" panose="020B0604020202020204" pitchFamily="34" charset="0"/>
                <a:ea typeface="微软雅黑" panose="020B0503020204020204" pitchFamily="34" charset="-122"/>
                <a:cs typeface="Arial" panose="020B0604020202020204" pitchFamily="34" charset="0"/>
              </a:rPr>
              <a:t>LCM and performance monitoring procedure for different Model Locations</a:t>
            </a:r>
            <a:endParaRPr lang="en-US" altLang="zh-CN" sz="1200" dirty="0">
              <a:latin typeface="Arial" panose="020B0604020202020204" pitchFamily="34" charset="0"/>
              <a:ea typeface="微软雅黑" panose="020B0503020204020204" pitchFamily="34" charset="-122"/>
              <a:cs typeface="Arial" panose="020B0604020202020204" pitchFamily="34" charset="0"/>
            </a:endParaRPr>
          </a:p>
          <a:p>
            <a:pPr marL="742950" lvl="1" indent="-285750">
              <a:lnSpc>
                <a:spcPts val="1700"/>
              </a:lnSpc>
              <a:buFont typeface="Arial" panose="020B0604020202020204" pitchFamily="34" charset="0"/>
              <a:buChar char="•"/>
            </a:pPr>
            <a:r>
              <a:rPr lang="en-US" altLang="zh-CN" sz="1200" dirty="0">
                <a:latin typeface="Arial" panose="020B0604020202020204" pitchFamily="34" charset="0"/>
                <a:ea typeface="微软雅黑" panose="020B0503020204020204" pitchFamily="34" charset="-122"/>
                <a:cs typeface="Arial" panose="020B0604020202020204" pitchFamily="34" charset="0"/>
                <a:sym typeface="+mn-ea"/>
              </a:rPr>
              <a:t>Method to ensure consistency between training and inference</a:t>
            </a:r>
            <a:endParaRPr lang="en-US" altLang="zh-CN" sz="1200" dirty="0">
              <a:latin typeface="Arial" panose="020B0604020202020204" pitchFamily="34" charset="0"/>
              <a:ea typeface="微软雅黑" panose="020B0503020204020204" pitchFamily="34" charset="-122"/>
              <a:cs typeface="Arial" panose="020B0604020202020204" pitchFamily="34" charset="0"/>
              <a:sym typeface="+mn-ea"/>
            </a:endParaRPr>
          </a:p>
          <a:p>
            <a:pPr marL="742950" lvl="1" indent="-285750">
              <a:lnSpc>
                <a:spcPts val="1700"/>
              </a:lnSpc>
              <a:buFont typeface="Arial" panose="020B0604020202020204" pitchFamily="34" charset="0"/>
              <a:buChar char="•"/>
            </a:pPr>
            <a:r>
              <a:rPr lang="en-US" altLang="zh-CN" sz="1200" dirty="0">
                <a:latin typeface="Arial" panose="020B0604020202020204" pitchFamily="34" charset="0"/>
                <a:ea typeface="微软雅黑" panose="020B0503020204020204" pitchFamily="34" charset="-122"/>
                <a:cs typeface="Arial" panose="020B0604020202020204" pitchFamily="34" charset="0"/>
                <a:sym typeface="+mn-ea"/>
              </a:rPr>
              <a:t>Definition of sample-based measurement for Case 3b</a:t>
            </a:r>
            <a:endParaRPr lang="en-US" altLang="zh-CN" sz="1200" dirty="0">
              <a:latin typeface="Arial" panose="020B0604020202020204" pitchFamily="34" charset="0"/>
              <a:ea typeface="微软雅黑" panose="020B0503020204020204" pitchFamily="34" charset="-122"/>
              <a:cs typeface="Arial" panose="020B0604020202020204" pitchFamily="34" charset="0"/>
            </a:endParaRPr>
          </a:p>
        </p:txBody>
      </p:sp>
      <p:pic>
        <p:nvPicPr>
          <p:cNvPr id="12" name="图片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84667" y="4133245"/>
            <a:ext cx="3438591" cy="2477743"/>
          </a:xfrm>
          <a:prstGeom prst="rect">
            <a:avLst/>
          </a:prstGeom>
          <a:noFill/>
          <a:ln>
            <a:noFill/>
          </a:ln>
        </p:spPr>
      </p:pic>
      <p:sp>
        <p:nvSpPr>
          <p:cNvPr id="3" name="文本框 20"/>
          <p:cNvSpPr txBox="1"/>
          <p:nvPr/>
        </p:nvSpPr>
        <p:spPr>
          <a:xfrm>
            <a:off x="8477075" y="6610988"/>
            <a:ext cx="2432807" cy="230832"/>
          </a:xfrm>
          <a:prstGeom prst="rect">
            <a:avLst/>
          </a:prstGeom>
          <a:noFill/>
        </p:spPr>
        <p:txBody>
          <a:bodyPr wrap="square" rtlCol="0">
            <a:spAutoFit/>
          </a:bodyPr>
          <a:lstStyle/>
          <a:p>
            <a:r>
              <a:rPr lang="en-US" altLang="zh-CN" sz="900" b="1" dirty="0">
                <a:latin typeface="微软雅黑" panose="020B0503020204020204" pitchFamily="34" charset="-122"/>
                <a:ea typeface="微软雅黑" panose="020B0503020204020204" pitchFamily="34" charset="-122"/>
                <a:cs typeface="Arial" panose="020B0604020202020204" pitchFamily="34" charset="0"/>
              </a:rPr>
              <a:t>AI</a:t>
            </a:r>
            <a:r>
              <a:rPr lang="zh-CN" altLang="en-US" sz="900" b="1" dirty="0">
                <a:latin typeface="微软雅黑" panose="020B0503020204020204" pitchFamily="34" charset="-122"/>
                <a:ea typeface="微软雅黑" panose="020B0503020204020204" pitchFamily="34" charset="-122"/>
                <a:cs typeface="Arial" panose="020B0604020202020204" pitchFamily="34" charset="0"/>
              </a:rPr>
              <a:t> </a:t>
            </a:r>
            <a:r>
              <a:rPr lang="en-US" altLang="zh-CN" sz="900" b="1" dirty="0">
                <a:latin typeface="微软雅黑" panose="020B0503020204020204" pitchFamily="34" charset="-122"/>
                <a:ea typeface="微软雅黑" panose="020B0503020204020204" pitchFamily="34" charset="-122"/>
                <a:cs typeface="Arial" panose="020B0604020202020204" pitchFamily="34" charset="0"/>
              </a:rPr>
              <a:t>Based Positioning accuracy&lt;1m</a:t>
            </a:r>
            <a:endParaRPr lang="zh-CN" altLang="en-US" sz="900" b="1" dirty="0">
              <a:latin typeface="微软雅黑" panose="020B0503020204020204" pitchFamily="34" charset="-122"/>
              <a:ea typeface="微软雅黑" panose="020B0503020204020204" pitchFamily="34" charset="-122"/>
              <a:cs typeface="Arial" panose="020B0604020202020204" pitchFamily="34" charset="0"/>
            </a:endParaRPr>
          </a:p>
        </p:txBody>
      </p:sp>
      <p:pic>
        <p:nvPicPr>
          <p:cNvPr id="23" name="图片 22"/>
          <p:cNvPicPr>
            <a:picLocks noChangeAspect="1"/>
          </p:cNvPicPr>
          <p:nvPr/>
        </p:nvPicPr>
        <p:blipFill>
          <a:blip r:embed="rId4"/>
          <a:stretch>
            <a:fillRect/>
          </a:stretch>
        </p:blipFill>
        <p:spPr>
          <a:xfrm>
            <a:off x="7144515" y="2337941"/>
            <a:ext cx="4918897" cy="1718904"/>
          </a:xfrm>
          <a:prstGeom prst="rect">
            <a:avLst/>
          </a:prstGeom>
        </p:spPr>
      </p:pic>
      <p:pic>
        <p:nvPicPr>
          <p:cNvPr id="4" name="图片 3"/>
          <p:cNvPicPr>
            <a:picLocks noChangeAspect="1"/>
          </p:cNvPicPr>
          <p:nvPr/>
        </p:nvPicPr>
        <p:blipFill>
          <a:blip r:embed="rId5">
            <a:clrChange>
              <a:clrFrom>
                <a:srgbClr val="FFFFFF">
                  <a:alpha val="100000"/>
                </a:srgbClr>
              </a:clrFrom>
              <a:clrTo>
                <a:srgbClr val="FFFFFF">
                  <a:alpha val="100000"/>
                  <a:alpha val="0"/>
                </a:srgbClr>
              </a:clrTo>
            </a:clrChange>
          </a:blip>
          <a:stretch>
            <a:fillRect/>
          </a:stretch>
        </p:blipFill>
        <p:spPr>
          <a:xfrm>
            <a:off x="6024880" y="5432425"/>
            <a:ext cx="963930" cy="142938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232410" y="95250"/>
            <a:ext cx="10180955" cy="645160"/>
          </a:xfrm>
          <a:prstGeom prst="rect">
            <a:avLst/>
          </a:prstGeom>
          <a:noFill/>
        </p:spPr>
        <p:txBody>
          <a:bodyPr wrap="square" rtlCol="0">
            <a:sp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r>
              <a:rPr lang="en-US" altLang="zh-CN" sz="2400" dirty="0">
                <a:solidFill>
                  <a:srgbClr val="0B85CF"/>
                </a:solidFill>
                <a:latin typeface="Arial" panose="020B0604020202020204" pitchFamily="34" charset="0"/>
                <a:cs typeface="Arial" panose="020B0604020202020204" pitchFamily="34" charset="0"/>
              </a:rPr>
              <a:t>AI/ML for Air Interface-CSI</a:t>
            </a:r>
            <a:r>
              <a:rPr lang="zh-CN" altLang="en-US" sz="2400" dirty="0">
                <a:solidFill>
                  <a:srgbClr val="0B85CF"/>
                </a:solidFill>
                <a:latin typeface="Arial" panose="020B0604020202020204" pitchFamily="34" charset="0"/>
                <a:cs typeface="Arial" panose="020B0604020202020204" pitchFamily="34" charset="0"/>
              </a:rPr>
              <a:t> </a:t>
            </a:r>
            <a:r>
              <a:rPr lang="en-US" altLang="zh-CN" sz="2400" dirty="0">
                <a:solidFill>
                  <a:srgbClr val="0B85CF"/>
                </a:solidFill>
                <a:latin typeface="Arial" panose="020B0604020202020204" pitchFamily="34" charset="0"/>
                <a:cs typeface="Arial" panose="020B0604020202020204" pitchFamily="34" charset="0"/>
              </a:rPr>
              <a:t>enhancement </a:t>
            </a:r>
            <a:r>
              <a:rPr lang="en-US" altLang="zh-CN" sz="2400" dirty="0">
                <a:solidFill>
                  <a:srgbClr val="0B85CF"/>
                </a:solidFill>
                <a:latin typeface="Arial" panose="020B0604020202020204" pitchFamily="34" charset="0"/>
                <a:cs typeface="Arial" panose="020B0604020202020204" pitchFamily="34" charset="0"/>
                <a:sym typeface="+mn-ea"/>
              </a:rPr>
              <a:t>(</a:t>
            </a:r>
            <a:r>
              <a:rPr lang="en-US" altLang="zh-CN" sz="2400" dirty="0">
                <a:solidFill>
                  <a:srgbClr val="0B85CF"/>
                </a:solidFill>
                <a:latin typeface="Arial" panose="020B0604020202020204" pitchFamily="34" charset="0"/>
                <a:cs typeface="Arial" panose="020B0604020202020204" pitchFamily="34" charset="0"/>
                <a:sym typeface="+mn-ea"/>
              </a:rPr>
              <a:t>RAN1, R18 SI+R19 SI/WI</a:t>
            </a:r>
            <a:r>
              <a:rPr lang="en-US" altLang="zh-CN" sz="2400" dirty="0">
                <a:solidFill>
                  <a:srgbClr val="0B85CF"/>
                </a:solidFill>
                <a:latin typeface="Arial" panose="020B0604020202020204" pitchFamily="34" charset="0"/>
                <a:cs typeface="Arial" panose="020B0604020202020204" pitchFamily="34" charset="0"/>
                <a:sym typeface="+mn-ea"/>
              </a:rPr>
              <a:t>)</a:t>
            </a:r>
            <a:r>
              <a:rPr lang="en-US" altLang="zh-CN" sz="2400" dirty="0">
                <a:solidFill>
                  <a:srgbClr val="0B85CF"/>
                </a:solidFill>
                <a:latin typeface="Arial" panose="020B0604020202020204" pitchFamily="34" charset="0"/>
                <a:cs typeface="Arial" panose="020B0604020202020204" pitchFamily="34" charset="0"/>
              </a:rPr>
              <a:t> </a:t>
            </a:r>
            <a:endParaRPr lang="zh-CN" altLang="en-US" sz="2400" dirty="0">
              <a:solidFill>
                <a:srgbClr val="0B85CF"/>
              </a:solidFill>
              <a:latin typeface="Arial" panose="020B0604020202020204" pitchFamily="34" charset="0"/>
              <a:cs typeface="Arial" panose="020B0604020202020204" pitchFamily="34" charset="0"/>
            </a:endParaRPr>
          </a:p>
        </p:txBody>
      </p:sp>
      <p:grpSp>
        <p:nvGrpSpPr>
          <p:cNvPr id="170" name="组合 169"/>
          <p:cNvGrpSpPr/>
          <p:nvPr/>
        </p:nvGrpSpPr>
        <p:grpSpPr>
          <a:xfrm>
            <a:off x="128587" y="908720"/>
            <a:ext cx="11934825" cy="981682"/>
            <a:chOff x="864" y="2357"/>
            <a:chExt cx="17527" cy="798"/>
          </a:xfrm>
        </p:grpSpPr>
        <p:grpSp>
          <p:nvGrpSpPr>
            <p:cNvPr id="171" name="组合 170"/>
            <p:cNvGrpSpPr/>
            <p:nvPr/>
          </p:nvGrpSpPr>
          <p:grpSpPr>
            <a:xfrm>
              <a:off x="864" y="2357"/>
              <a:ext cx="17527" cy="798"/>
              <a:chOff x="2315" y="1318"/>
              <a:chExt cx="14040" cy="798"/>
            </a:xfrm>
          </p:grpSpPr>
          <p:grpSp>
            <p:nvGrpSpPr>
              <p:cNvPr id="172" name="组合 171"/>
              <p:cNvGrpSpPr/>
              <p:nvPr/>
            </p:nvGrpSpPr>
            <p:grpSpPr>
              <a:xfrm>
                <a:off x="2315" y="1318"/>
                <a:ext cx="14040" cy="798"/>
                <a:chOff x="1012" y="1179"/>
                <a:chExt cx="14040" cy="1200"/>
              </a:xfrm>
            </p:grpSpPr>
            <p:grpSp>
              <p:nvGrpSpPr>
                <p:cNvPr id="173" name="组合 12"/>
                <p:cNvGrpSpPr/>
                <p:nvPr/>
              </p:nvGrpSpPr>
              <p:grpSpPr>
                <a:xfrm>
                  <a:off x="1012" y="1179"/>
                  <a:ext cx="14040" cy="1200"/>
                  <a:chOff x="0" y="152400"/>
                  <a:chExt cx="8915400" cy="762000"/>
                </a:xfrm>
              </p:grpSpPr>
              <p:sp>
                <p:nvSpPr>
                  <p:cNvPr id="174" name="矩形 173"/>
                  <p:cNvSpPr/>
                  <p:nvPr/>
                </p:nvSpPr>
                <p:spPr>
                  <a:xfrm>
                    <a:off x="0" y="152400"/>
                    <a:ext cx="228600" cy="76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微软雅黑" panose="020B0503020204020204" pitchFamily="34" charset="-122"/>
                      <a:ea typeface="微软雅黑" panose="020B0503020204020204" pitchFamily="34" charset="-122"/>
                    </a:endParaRPr>
                  </a:p>
                </p:txBody>
              </p:sp>
              <p:cxnSp>
                <p:nvCxnSpPr>
                  <p:cNvPr id="188" name="直接连接符 187"/>
                  <p:cNvCxnSpPr/>
                  <p:nvPr/>
                </p:nvCxnSpPr>
                <p:spPr>
                  <a:xfrm>
                    <a:off x="0" y="914400"/>
                    <a:ext cx="89154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28" name="矩形 227"/>
                <p:cNvSpPr/>
                <p:nvPr/>
              </p:nvSpPr>
              <p:spPr>
                <a:xfrm>
                  <a:off x="14692" y="1179"/>
                  <a:ext cx="360" cy="1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230" name="TextBox 61"/>
              <p:cNvSpPr txBox="1"/>
              <p:nvPr/>
            </p:nvSpPr>
            <p:spPr>
              <a:xfrm>
                <a:off x="2728" y="1399"/>
                <a:ext cx="13320" cy="629"/>
              </a:xfrm>
              <a:prstGeom prst="rect">
                <a:avLst/>
              </a:prstGeom>
              <a:noFill/>
            </p:spPr>
            <p:txBody>
              <a:bodyPr wrap="square" rtlCol="0" anchor="ctr" anchorCtr="0">
                <a:noAutofit/>
              </a:bodyPr>
              <a:lstStyle/>
              <a:p>
                <a:pPr lvl="0" indent="-171450" algn="l" eaLnBrk="1" hangingPunct="1">
                  <a:lnSpc>
                    <a:spcPct val="100000"/>
                  </a:lnSpc>
                  <a:spcBef>
                    <a:spcPts val="0"/>
                  </a:spcBef>
                  <a:buClrTx/>
                  <a:buSzTx/>
                  <a:buFontTx/>
                  <a:defRPr/>
                </a:pPr>
                <a:r>
                  <a:rPr lang="en-US" altLang="zh-CN" sz="1800" b="1" noProof="0" dirty="0">
                    <a:solidFill>
                      <a:srgbClr val="0F6FC6"/>
                    </a:solidFill>
                    <a:cs typeface="Arial" panose="020B0604020202020204" pitchFamily="34" charset="0"/>
                    <a:sym typeface="+mn-ea"/>
                  </a:rPr>
                  <a:t>Addressing the issues of low CSI acquisition accuracy of traditional codebook and significant CSI acquisition latency in high-speed scenarios, AI-based CSI compression and CSI prediction can increase system throughput by 7%~16%, further improving the spectral efficiency of 5G networks</a:t>
                </a:r>
                <a:endParaRPr lang="en-US" altLang="zh-CN" sz="1800" b="1" noProof="0" dirty="0">
                  <a:solidFill>
                    <a:srgbClr val="0F6FC6"/>
                  </a:solidFill>
                  <a:cs typeface="Arial" panose="020B0604020202020204" pitchFamily="34" charset="0"/>
                  <a:sym typeface="+mn-ea"/>
                </a:endParaRPr>
              </a:p>
            </p:txBody>
          </p:sp>
        </p:grpSp>
        <p:cxnSp>
          <p:nvCxnSpPr>
            <p:cNvPr id="240" name="直接连接符 239"/>
            <p:cNvCxnSpPr/>
            <p:nvPr/>
          </p:nvCxnSpPr>
          <p:spPr>
            <a:xfrm>
              <a:off x="864" y="2357"/>
              <a:ext cx="17527"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1" name="文本框 2"/>
          <p:cNvSpPr txBox="1"/>
          <p:nvPr/>
        </p:nvSpPr>
        <p:spPr>
          <a:xfrm>
            <a:off x="6096000" y="2278997"/>
            <a:ext cx="6005272" cy="4265295"/>
          </a:xfrm>
          <a:prstGeom prst="rect">
            <a:avLst/>
          </a:prstGeom>
          <a:noFill/>
        </p:spPr>
        <p:txBody>
          <a:bodyPr wrap="square">
            <a:spAutoFit/>
          </a:bodyPr>
          <a:lstStyle/>
          <a:p>
            <a:pPr marL="286385" indent="-286385" algn="just" defTabSz="609600">
              <a:lnSpc>
                <a:spcPct val="120000"/>
              </a:lnSpc>
              <a:buFont typeface="Arial" panose="020B0604020202020204" pitchFamily="34" charset="0"/>
              <a:buChar char="•"/>
            </a:pPr>
            <a:r>
              <a:rPr lang="en-US" altLang="zh-CN" sz="1200" b="1" dirty="0">
                <a:solidFill>
                  <a:schemeClr val="tx1"/>
                </a:solidFill>
                <a:latin typeface="微软雅黑" panose="020B0503020204020204" pitchFamily="34" charset="-122"/>
                <a:ea typeface="微软雅黑" panose="020B0503020204020204" pitchFamily="34" charset="-122"/>
                <a:sym typeface="+mn-ea"/>
              </a:rPr>
              <a:t>Use case</a:t>
            </a:r>
            <a:r>
              <a:rPr lang="zh-CN" altLang="en-US" sz="12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Based on past CSI measurement results, predict the CSI of several future time slots.</a:t>
            </a:r>
            <a:endParaRPr lang="en-US" altLang="zh-CN" sz="12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a:p>
            <a:pPr marL="286385" indent="-286385">
              <a:buFont typeface="Arial" panose="020B0604020202020204" pitchFamily="34" charset="0"/>
              <a:buChar char="•"/>
            </a:pPr>
            <a:endParaRPr lang="en-US" altLang="zh-CN" sz="1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a:p>
            <a:pPr marL="286385" indent="-286385">
              <a:buFont typeface="Arial" panose="020B0604020202020204" pitchFamily="34" charset="0"/>
              <a:buChar char="•"/>
            </a:pPr>
            <a:endParaRPr lang="en-US" altLang="zh-CN" sz="1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a:p>
            <a:pPr marL="286385" indent="-286385">
              <a:buFont typeface="Arial" panose="020B0604020202020204" pitchFamily="34" charset="0"/>
              <a:buChar char="•"/>
            </a:pPr>
            <a:endParaRPr lang="en-US" altLang="zh-CN" sz="1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a:p>
            <a:pPr marL="286385" indent="-286385">
              <a:buFont typeface="Arial" panose="020B0604020202020204" pitchFamily="34" charset="0"/>
              <a:buChar char="•"/>
            </a:pPr>
            <a:endParaRPr lang="en-US" altLang="zh-CN" sz="14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a:p>
            <a:pPr marL="286385" indent="-286385">
              <a:buFont typeface="Arial" panose="020B0604020202020204" pitchFamily="34" charset="0"/>
              <a:buChar char="•"/>
            </a:pPr>
            <a:endParaRPr lang="en-US" altLang="zh-CN" sz="14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a:p>
            <a:pPr marL="286385" indent="-286385">
              <a:lnSpc>
                <a:spcPct val="120000"/>
              </a:lnSpc>
              <a:buFont typeface="Arial" panose="020B0604020202020204" pitchFamily="34" charset="0"/>
              <a:buChar char="•"/>
            </a:pPr>
            <a:r>
              <a:rPr lang="en-US" altLang="zh-CN" sz="12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Performance Gain</a:t>
            </a:r>
            <a:r>
              <a:rPr lang="zh-CN" altLang="en-US" sz="12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2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a:p>
            <a:pPr marL="505460" indent="-286385" algn="just">
              <a:lnSpc>
                <a:spcPct val="120000"/>
              </a:lnSpc>
              <a:buFont typeface="Arial" panose="020B0604020202020204" pitchFamily="34" charset="0"/>
              <a:buChar char="•"/>
            </a:pPr>
            <a:r>
              <a:rPr lang="en-US" altLang="zh-CN" sz="12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The average system throughput can be increased by </a:t>
            </a:r>
            <a:r>
              <a:rPr lang="en-US" altLang="zh-CN" sz="12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up to 7%</a:t>
            </a:r>
            <a:r>
              <a:rPr lang="en-US" altLang="zh-CN" sz="12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 and the edge throughput can be increased by up to </a:t>
            </a:r>
            <a:r>
              <a:rPr lang="en-US" altLang="zh-CN" sz="12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20%</a:t>
            </a:r>
            <a:endParaRPr lang="en-US" altLang="zh-CN" sz="12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a:p>
            <a:pPr marL="505460" indent="-286385" algn="just">
              <a:lnSpc>
                <a:spcPct val="120000"/>
              </a:lnSpc>
              <a:buFont typeface="Arial" panose="020B0604020202020204" pitchFamily="34" charset="0"/>
              <a:buChar char="•"/>
            </a:pPr>
            <a:r>
              <a:rPr lang="en-US" altLang="zh-CN" sz="1200" dirty="0">
                <a:solidFill>
                  <a:schemeClr val="tx1"/>
                </a:solidFill>
                <a:latin typeface="微软雅黑" panose="020B0503020204020204" pitchFamily="34" charset="-122"/>
                <a:ea typeface="微软雅黑" panose="020B0503020204020204" pitchFamily="34" charset="-122"/>
                <a:sym typeface="+mn-ea"/>
              </a:rPr>
              <a:t>up to </a:t>
            </a:r>
            <a:r>
              <a:rPr lang="en-US" altLang="zh-CN" sz="1200" b="1" dirty="0">
                <a:solidFill>
                  <a:schemeClr val="tx1"/>
                </a:solidFill>
                <a:latin typeface="微软雅黑" panose="020B0503020204020204" pitchFamily="34" charset="-122"/>
                <a:ea typeface="微软雅黑" panose="020B0503020204020204" pitchFamily="34" charset="-122"/>
                <a:sym typeface="+mn-ea"/>
              </a:rPr>
              <a:t>~30 times of complexity improvement </a:t>
            </a:r>
            <a:r>
              <a:rPr lang="en-US" altLang="zh-CN" sz="1200" dirty="0">
                <a:solidFill>
                  <a:schemeClr val="tx1"/>
                </a:solidFill>
                <a:latin typeface="微软雅黑" panose="020B0503020204020204" pitchFamily="34" charset="-122"/>
                <a:ea typeface="微软雅黑" panose="020B0503020204020204" pitchFamily="34" charset="-122"/>
                <a:sym typeface="+mn-ea"/>
              </a:rPr>
              <a:t>is observed in AI compared to traditional methods</a:t>
            </a:r>
            <a:endParaRPr lang="en-US" altLang="zh-CN" sz="1200" dirty="0">
              <a:solidFill>
                <a:schemeClr val="tx1"/>
              </a:solidFill>
              <a:latin typeface="微软雅黑" panose="020B0503020204020204" pitchFamily="34" charset="-122"/>
              <a:ea typeface="微软雅黑" panose="020B0503020204020204" pitchFamily="34" charset="-122"/>
              <a:sym typeface="+mn-ea"/>
            </a:endParaRPr>
          </a:p>
          <a:p>
            <a:pPr marL="505460" indent="-286385" algn="just">
              <a:lnSpc>
                <a:spcPct val="120000"/>
              </a:lnSpc>
              <a:buFont typeface="Arial" panose="020B0604020202020204" pitchFamily="34" charset="0"/>
              <a:buChar char="•"/>
            </a:pPr>
            <a:r>
              <a:rPr lang="en-US" altLang="zh-CN" sz="1200" dirty="0">
                <a:solidFill>
                  <a:schemeClr val="tx1"/>
                </a:solidFill>
                <a:latin typeface="微软雅黑" panose="020B0503020204020204" pitchFamily="34" charset="-122"/>
                <a:ea typeface="微软雅黑" panose="020B0503020204020204" pitchFamily="34" charset="-122"/>
                <a:sym typeface="+mn-ea"/>
              </a:rPr>
              <a:t>Through mixed data training, the decent </a:t>
            </a:r>
            <a:r>
              <a:rPr lang="en-US" altLang="zh-CN" sz="1200" b="1" dirty="0">
                <a:solidFill>
                  <a:schemeClr val="tx1"/>
                </a:solidFill>
                <a:latin typeface="微软雅黑" panose="020B0503020204020204" pitchFamily="34" charset="-122"/>
                <a:ea typeface="微软雅黑" panose="020B0503020204020204" pitchFamily="34" charset="-122"/>
                <a:sym typeface="+mn-ea"/>
              </a:rPr>
              <a:t>generalization performance </a:t>
            </a:r>
            <a:r>
              <a:rPr lang="en-US" altLang="zh-CN" sz="1200" dirty="0">
                <a:solidFill>
                  <a:schemeClr val="tx1"/>
                </a:solidFill>
                <a:latin typeface="微软雅黑" panose="020B0503020204020204" pitchFamily="34" charset="-122"/>
                <a:ea typeface="微软雅黑" panose="020B0503020204020204" pitchFamily="34" charset="-122"/>
                <a:sym typeface="+mn-ea"/>
              </a:rPr>
              <a:t>is observed</a:t>
            </a:r>
            <a:r>
              <a:rPr lang="en-US" altLang="zh-CN" sz="1200" b="1" dirty="0">
                <a:solidFill>
                  <a:schemeClr val="tx1"/>
                </a:solidFill>
                <a:latin typeface="微软雅黑" panose="020B0503020204020204" pitchFamily="34" charset="-122"/>
                <a:ea typeface="微软雅黑" panose="020B0503020204020204" pitchFamily="34" charset="-122"/>
                <a:sym typeface="+mn-ea"/>
              </a:rPr>
              <a:t> </a:t>
            </a:r>
            <a:r>
              <a:rPr lang="en-US" altLang="zh-CN" sz="1200" dirty="0">
                <a:solidFill>
                  <a:schemeClr val="tx1"/>
                </a:solidFill>
                <a:latin typeface="微软雅黑" panose="020B0503020204020204" pitchFamily="34" charset="-122"/>
                <a:ea typeface="微软雅黑" panose="020B0503020204020204" pitchFamily="34" charset="-122"/>
                <a:sym typeface="+mn-ea"/>
              </a:rPr>
              <a:t>in aspects, including UE speed, channel scenario and carrier frequency.</a:t>
            </a:r>
            <a:endParaRPr lang="en-US" altLang="zh-CN" sz="1200" dirty="0">
              <a:solidFill>
                <a:schemeClr val="tx1"/>
              </a:solidFill>
              <a:latin typeface="微软雅黑" panose="020B0503020204020204" pitchFamily="34" charset="-122"/>
              <a:ea typeface="微软雅黑" panose="020B0503020204020204" pitchFamily="34" charset="-122"/>
              <a:sym typeface="+mn-ea"/>
            </a:endParaRPr>
          </a:p>
          <a:p>
            <a:pPr marL="286385" indent="-286385">
              <a:lnSpc>
                <a:spcPct val="120000"/>
              </a:lnSpc>
              <a:buFont typeface="Arial" panose="020B0604020202020204" pitchFamily="34" charset="0"/>
              <a:buChar char="•"/>
            </a:pPr>
            <a:r>
              <a:rPr lang="en-US" altLang="zh-CN" sz="12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Standardization Progress</a:t>
            </a:r>
            <a:r>
              <a:rPr lang="zh-CN" altLang="en-US" sz="12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endParaRPr lang="en-US" altLang="zh-CN" sz="12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a:p>
            <a:pPr marL="505460" indent="-286385">
              <a:lnSpc>
                <a:spcPct val="120000"/>
              </a:lnSpc>
              <a:buFont typeface="Arial" panose="020B0604020202020204" pitchFamily="34" charset="0"/>
              <a:buChar char="•"/>
            </a:pPr>
            <a:r>
              <a:rPr lang="en-US" altLang="zh-CN" sz="1200" dirty="0">
                <a:solidFill>
                  <a:schemeClr val="tx1"/>
                </a:solidFill>
                <a:latin typeface="微软雅黑" panose="020B0503020204020204" pitchFamily="34" charset="-122"/>
                <a:ea typeface="微软雅黑" panose="020B0503020204020204" pitchFamily="34" charset="-122"/>
                <a:sym typeface="+mn-ea"/>
              </a:rPr>
              <a:t>The first phase of R19 has completed performance evaluation and CSI prediction was successfully converted into WI in RAN#105@September 2024.</a:t>
            </a:r>
            <a:endParaRPr lang="zh-CN" altLang="en-US" sz="1200" dirty="0">
              <a:solidFill>
                <a:schemeClr val="tx1"/>
              </a:solidFill>
              <a:latin typeface="微软雅黑" panose="020B0503020204020204" pitchFamily="34" charset="-122"/>
              <a:ea typeface="微软雅黑" panose="020B0503020204020204" pitchFamily="34" charset="-122"/>
              <a:sym typeface="+mn-ea"/>
            </a:endParaRPr>
          </a:p>
        </p:txBody>
      </p:sp>
      <p:sp>
        <p:nvSpPr>
          <p:cNvPr id="15" name="矩形 4"/>
          <p:cNvSpPr/>
          <p:nvPr/>
        </p:nvSpPr>
        <p:spPr>
          <a:xfrm>
            <a:off x="47042" y="2270527"/>
            <a:ext cx="6048957" cy="2655570"/>
          </a:xfrm>
          <a:prstGeom prst="rect">
            <a:avLst/>
          </a:prstGeom>
          <a:noFill/>
          <a:ln w="12700">
            <a:noFill/>
          </a:ln>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286385" indent="-286385" algn="just">
              <a:lnSpc>
                <a:spcPct val="120000"/>
              </a:lnSpc>
              <a:buFont typeface="Arial" panose="020B0604020202020204" pitchFamily="34" charset="0"/>
              <a:buChar char="•"/>
            </a:pPr>
            <a:r>
              <a:rPr lang="en-US" altLang="zh-CN" sz="1200" b="1" dirty="0">
                <a:solidFill>
                  <a:schemeClr val="tx1"/>
                </a:solidFill>
                <a:latin typeface="微软雅黑" panose="020B0503020204020204" pitchFamily="34" charset="-122"/>
                <a:ea typeface="微软雅黑" panose="020B0503020204020204" pitchFamily="34" charset="-122"/>
                <a:sym typeface="+mn-ea"/>
              </a:rPr>
              <a:t>Use case</a:t>
            </a:r>
            <a:r>
              <a:rPr lang="zh-CN" altLang="en-US" sz="1200" b="1" dirty="0">
                <a:solidFill>
                  <a:schemeClr val="tx1"/>
                </a:solidFill>
                <a:latin typeface="微软雅黑" panose="020B0503020204020204" pitchFamily="34" charset="-122"/>
                <a:ea typeface="微软雅黑" panose="020B0503020204020204" pitchFamily="34" charset="-122"/>
                <a:sym typeface="+mn-ea"/>
              </a:rPr>
              <a:t>：</a:t>
            </a:r>
            <a:r>
              <a:rPr lang="en-US" altLang="zh-CN" sz="1200" dirty="0">
                <a:latin typeface="微软雅黑" panose="020B0503020204020204" pitchFamily="34" charset="-122"/>
                <a:ea typeface="微软雅黑" panose="020B0503020204020204" pitchFamily="34" charset="-122"/>
                <a:cs typeface="Times New Roman" panose="02020603050405020304" pitchFamily="18" charset="0"/>
              </a:rPr>
              <a:t>A </a:t>
            </a:r>
            <a:r>
              <a:rPr lang="en-US" altLang="zh-CN" sz="1200" b="1" dirty="0">
                <a:latin typeface="微软雅黑" panose="020B0503020204020204" pitchFamily="34" charset="-122"/>
                <a:ea typeface="微软雅黑" panose="020B0503020204020204" pitchFamily="34" charset="-122"/>
                <a:cs typeface="Times New Roman" panose="02020603050405020304" pitchFamily="18" charset="0"/>
              </a:rPr>
              <a:t>two-sided model </a:t>
            </a:r>
            <a:r>
              <a:rPr lang="en-US" altLang="zh-CN" sz="1200" dirty="0">
                <a:latin typeface="微软雅黑" panose="020B0503020204020204" pitchFamily="34" charset="-122"/>
                <a:ea typeface="微软雅黑" panose="020B0503020204020204" pitchFamily="34" charset="-122"/>
                <a:cs typeface="Times New Roman" panose="02020603050405020304" pitchFamily="18" charset="0"/>
              </a:rPr>
              <a:t>is deployed with encoders and decoders on the UE side and </a:t>
            </a:r>
            <a:r>
              <a:rPr lang="en-US" altLang="zh-CN" sz="1200" dirty="0" err="1">
                <a:latin typeface="微软雅黑" panose="020B0503020204020204" pitchFamily="34" charset="-122"/>
                <a:ea typeface="微软雅黑" panose="020B0503020204020204" pitchFamily="34" charset="-122"/>
                <a:cs typeface="Times New Roman" panose="02020603050405020304" pitchFamily="18" charset="0"/>
              </a:rPr>
              <a:t>gNB</a:t>
            </a:r>
            <a:r>
              <a:rPr lang="en-US" altLang="zh-CN" sz="1200" dirty="0">
                <a:latin typeface="微软雅黑" panose="020B0503020204020204" pitchFamily="34" charset="-122"/>
                <a:ea typeface="微软雅黑" panose="020B0503020204020204" pitchFamily="34" charset="-122"/>
                <a:cs typeface="Times New Roman" panose="02020603050405020304" pitchFamily="18" charset="0"/>
              </a:rPr>
              <a:t> side to compress and reconstruct CSI</a:t>
            </a:r>
            <a:endParaRPr lang="zh-CN" altLang="en-US" sz="1200" dirty="0">
              <a:latin typeface="微软雅黑" panose="020B0503020204020204" pitchFamily="34" charset="-122"/>
              <a:ea typeface="微软雅黑" panose="020B0503020204020204" pitchFamily="34" charset="-122"/>
              <a:cs typeface="Times New Roman" panose="02020603050405020304" pitchFamily="18" charset="0"/>
            </a:endParaRPr>
          </a:p>
          <a:p>
            <a:pPr marL="286385" indent="-286385">
              <a:buFont typeface="Arial" panose="020B0604020202020204" pitchFamily="34" charset="0"/>
              <a:buChar char="•"/>
            </a:pPr>
            <a:endParaRPr lang="en-US" altLang="zh-CN" b="1" dirty="0">
              <a:latin typeface="微软雅黑" panose="020B0503020204020204" pitchFamily="34" charset="-122"/>
              <a:ea typeface="微软雅黑" panose="020B0503020204020204" pitchFamily="34" charset="-122"/>
              <a:cs typeface="Times New Roman" panose="02020603050405020304" pitchFamily="18" charset="0"/>
            </a:endParaRPr>
          </a:p>
          <a:p>
            <a:pPr marL="286385" indent="-286385">
              <a:buFont typeface="Arial" panose="020B0604020202020204" pitchFamily="34" charset="0"/>
              <a:buChar char="•"/>
            </a:pPr>
            <a:endParaRPr lang="en-US" altLang="zh-CN" b="1" dirty="0">
              <a:latin typeface="微软雅黑" panose="020B0503020204020204" pitchFamily="34" charset="-122"/>
              <a:ea typeface="微软雅黑" panose="020B0503020204020204" pitchFamily="34" charset="-122"/>
              <a:cs typeface="Times New Roman" panose="02020603050405020304" pitchFamily="18" charset="0"/>
            </a:endParaRPr>
          </a:p>
          <a:p>
            <a:pPr marL="286385" indent="-286385">
              <a:buFont typeface="Arial" panose="020B0604020202020204" pitchFamily="34" charset="0"/>
              <a:buChar char="•"/>
            </a:pPr>
            <a:endParaRPr lang="en-US" altLang="zh-CN" b="1" dirty="0">
              <a:latin typeface="微软雅黑" panose="020B0503020204020204" pitchFamily="34" charset="-122"/>
              <a:ea typeface="微软雅黑" panose="020B0503020204020204" pitchFamily="34" charset="-122"/>
              <a:cs typeface="Times New Roman" panose="02020603050405020304" pitchFamily="18" charset="0"/>
            </a:endParaRPr>
          </a:p>
          <a:p>
            <a:pPr marL="286385" indent="-286385">
              <a:lnSpc>
                <a:spcPct val="120000"/>
              </a:lnSpc>
              <a:buFont typeface="Arial" panose="020B0604020202020204" pitchFamily="34" charset="0"/>
              <a:buChar char="•"/>
            </a:pPr>
            <a:r>
              <a:rPr lang="en-US" altLang="zh-CN" sz="1200" b="1" dirty="0">
                <a:latin typeface="微软雅黑" panose="020B0503020204020204" pitchFamily="34" charset="-122"/>
                <a:ea typeface="微软雅黑" panose="020B0503020204020204" pitchFamily="34" charset="-122"/>
                <a:cs typeface="Times New Roman" panose="02020603050405020304" pitchFamily="18" charset="0"/>
              </a:rPr>
              <a:t>Performance Gain</a:t>
            </a:r>
            <a:r>
              <a:rPr lang="zh-CN" altLang="en-US" sz="1200" b="1" dirty="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200" b="1" dirty="0">
              <a:latin typeface="微软雅黑" panose="020B0503020204020204" pitchFamily="34" charset="-122"/>
              <a:ea typeface="微软雅黑" panose="020B0503020204020204" pitchFamily="34" charset="-122"/>
              <a:cs typeface="Times New Roman" panose="02020603050405020304" pitchFamily="18" charset="0"/>
            </a:endParaRPr>
          </a:p>
          <a:p>
            <a:pPr marL="438785" indent="-286385" algn="just">
              <a:lnSpc>
                <a:spcPct val="120000"/>
              </a:lnSpc>
              <a:buFont typeface="Arial" panose="020B0604020202020204" pitchFamily="34" charset="0"/>
              <a:buChar char="•"/>
            </a:pPr>
            <a:r>
              <a:rPr lang="en-US" altLang="zh-CN" sz="1200" dirty="0">
                <a:latin typeface="微软雅黑" panose="020B0503020204020204" pitchFamily="34" charset="-122"/>
                <a:ea typeface="微软雅黑" panose="020B0503020204020204" pitchFamily="34" charset="-122"/>
                <a:cs typeface="Times New Roman" panose="02020603050405020304" pitchFamily="18" charset="0"/>
              </a:rPr>
              <a:t>The average system throughput can be increased by about </a:t>
            </a:r>
            <a:r>
              <a:rPr lang="en-US" altLang="zh-CN" sz="1200" b="1" dirty="0">
                <a:latin typeface="微软雅黑" panose="020B0503020204020204" pitchFamily="34" charset="-122"/>
                <a:ea typeface="微软雅黑" panose="020B0503020204020204" pitchFamily="34" charset="-122"/>
                <a:cs typeface="Times New Roman" panose="02020603050405020304" pitchFamily="18" charset="0"/>
              </a:rPr>
              <a:t>7~16%</a:t>
            </a:r>
            <a:r>
              <a:rPr lang="en-US" altLang="zh-CN" sz="1200" dirty="0">
                <a:latin typeface="微软雅黑" panose="020B0503020204020204" pitchFamily="34" charset="-122"/>
                <a:ea typeface="微软雅黑" panose="020B0503020204020204" pitchFamily="34" charset="-122"/>
                <a:cs typeface="Times New Roman" panose="02020603050405020304" pitchFamily="18" charset="0"/>
              </a:rPr>
              <a:t>, and the edge throughput can be increased by about </a:t>
            </a:r>
            <a:r>
              <a:rPr lang="en-US" altLang="zh-CN" sz="1200" b="1" dirty="0">
                <a:latin typeface="微软雅黑" panose="020B0503020204020204" pitchFamily="34" charset="-122"/>
                <a:ea typeface="微软雅黑" panose="020B0503020204020204" pitchFamily="34" charset="-122"/>
                <a:cs typeface="Times New Roman" panose="02020603050405020304" pitchFamily="18" charset="0"/>
              </a:rPr>
              <a:t>13~40%.</a:t>
            </a:r>
            <a:endParaRPr lang="en-US" altLang="zh-CN" sz="1200" b="1" dirty="0">
              <a:latin typeface="微软雅黑" panose="020B0503020204020204" pitchFamily="34" charset="-122"/>
              <a:ea typeface="微软雅黑" panose="020B0503020204020204" pitchFamily="34" charset="-122"/>
              <a:cs typeface="Times New Roman" panose="02020603050405020304" pitchFamily="18" charset="0"/>
            </a:endParaRPr>
          </a:p>
          <a:p>
            <a:pPr marL="438785" indent="-286385" algn="just">
              <a:lnSpc>
                <a:spcPct val="120000"/>
              </a:lnSpc>
              <a:buFont typeface="Arial" panose="020B0604020202020204" pitchFamily="34" charset="0"/>
              <a:buChar char="•"/>
            </a:pPr>
            <a:r>
              <a:rPr lang="en-US" altLang="zh-CN" sz="1200" dirty="0">
                <a:latin typeface="微软雅黑" panose="020B0503020204020204" pitchFamily="34" charset="-122"/>
                <a:ea typeface="微软雅黑" panose="020B0503020204020204" pitchFamily="34" charset="-122"/>
                <a:cs typeface="Times New Roman" panose="02020603050405020304" pitchFamily="18" charset="0"/>
              </a:rPr>
              <a:t>The decent </a:t>
            </a:r>
            <a:r>
              <a:rPr lang="en-US" altLang="zh-CN" sz="1200" b="1" dirty="0">
                <a:latin typeface="微软雅黑" panose="020B0503020204020204" pitchFamily="34" charset="-122"/>
                <a:ea typeface="微软雅黑" panose="020B0503020204020204" pitchFamily="34" charset="-122"/>
                <a:cs typeface="Times New Roman" panose="02020603050405020304" pitchFamily="18" charset="0"/>
              </a:rPr>
              <a:t>generalization performance</a:t>
            </a:r>
            <a:r>
              <a:rPr lang="en-US" altLang="zh-CN" sz="1200" dirty="0">
                <a:latin typeface="微软雅黑" panose="020B0503020204020204" pitchFamily="34" charset="-122"/>
                <a:ea typeface="微软雅黑" panose="020B0503020204020204" pitchFamily="34" charset="-122"/>
                <a:cs typeface="Times New Roman" panose="02020603050405020304" pitchFamily="18" charset="0"/>
              </a:rPr>
              <a:t> is observed in some aspects, including the number of base station ports and channel scenarios.</a:t>
            </a:r>
            <a:endParaRPr lang="en-US" altLang="zh-CN" sz="1200" dirty="0">
              <a:latin typeface="微软雅黑" panose="020B0503020204020204" pitchFamily="34" charset="-122"/>
              <a:ea typeface="微软雅黑" panose="020B0503020204020204" pitchFamily="34" charset="-122"/>
              <a:cs typeface="Times New Roman" panose="02020603050405020304" pitchFamily="18" charset="0"/>
            </a:endParaRPr>
          </a:p>
          <a:p>
            <a:pPr marL="286385" indent="-286385">
              <a:buFont typeface="Arial" panose="020B0604020202020204" pitchFamily="34" charset="0"/>
              <a:buChar char="•"/>
            </a:pPr>
            <a:r>
              <a:rPr lang="en-US" altLang="zh-CN" sz="1200" b="1" dirty="0">
                <a:latin typeface="微软雅黑" panose="020B0503020204020204" pitchFamily="34" charset="-122"/>
                <a:ea typeface="微软雅黑" panose="020B0503020204020204" pitchFamily="34" charset="-122"/>
                <a:cs typeface="Times New Roman" panose="02020603050405020304" pitchFamily="18" charset="0"/>
              </a:rPr>
              <a:t>Standardization Progress</a:t>
            </a:r>
            <a:r>
              <a:rPr lang="zh-CN" altLang="en-US" sz="1200" b="1" dirty="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2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6" name="矩形 5"/>
          <p:cNvSpPr/>
          <p:nvPr/>
        </p:nvSpPr>
        <p:spPr>
          <a:xfrm>
            <a:off x="1885290" y="1916832"/>
            <a:ext cx="2402855" cy="353695"/>
          </a:xfrm>
          <a:prstGeom prst="rect">
            <a:avLst/>
          </a:prstGeom>
          <a:solidFill>
            <a:schemeClr val="accent1">
              <a:lumMod val="40000"/>
              <a:lumOff val="60000"/>
            </a:schemeClr>
          </a:solidFill>
        </p:spPr>
        <p:txBody>
          <a:bodyPr vert="horz" wrap="square" numCol="1" spcCol="0" rtlCol="0" fromWordArt="0" anchor="ctr" anchorCtr="0" forceAA="0" compatLnSpc="0">
            <a:noAutofit/>
          </a:bodyPr>
          <a:lstStyle/>
          <a:p>
            <a:pPr lvl="0" algn="ctr">
              <a:buClrTx/>
              <a:buSzTx/>
              <a:buFontTx/>
            </a:pPr>
            <a:r>
              <a:rPr lang="zh-CN" altLang="en-US" sz="1600" b="1" dirty="0">
                <a:solidFill>
                  <a:schemeClr val="tx1"/>
                </a:solidFill>
                <a:latin typeface="微软雅黑" panose="020B0503020204020204" pitchFamily="34" charset="-122"/>
                <a:ea typeface="微软雅黑" panose="020B0503020204020204" pitchFamily="34" charset="-122"/>
                <a:sym typeface="+mn-ea"/>
              </a:rPr>
              <a:t>CSI </a:t>
            </a:r>
            <a:r>
              <a:rPr lang="en-US" altLang="zh-CN" sz="1600" b="1" dirty="0">
                <a:solidFill>
                  <a:schemeClr val="tx1"/>
                </a:solidFill>
                <a:latin typeface="微软雅黑" panose="020B0503020204020204" pitchFamily="34" charset="-122"/>
                <a:ea typeface="微软雅黑" panose="020B0503020204020204" pitchFamily="34" charset="-122"/>
                <a:sym typeface="+mn-ea"/>
              </a:rPr>
              <a:t>compression (SI)</a:t>
            </a:r>
            <a:endParaRPr lang="zh-CN" altLang="en-US" sz="1600" b="1" dirty="0">
              <a:solidFill>
                <a:schemeClr val="tx1"/>
              </a:solidFill>
              <a:latin typeface="微软雅黑" panose="020B0503020204020204" pitchFamily="34" charset="-122"/>
              <a:ea typeface="微软雅黑" panose="020B0503020204020204" pitchFamily="34" charset="-122"/>
              <a:sym typeface="+mn-ea"/>
            </a:endParaRPr>
          </a:p>
        </p:txBody>
      </p:sp>
      <p:sp>
        <p:nvSpPr>
          <p:cNvPr id="19" name="矩形 8"/>
          <p:cNvSpPr/>
          <p:nvPr/>
        </p:nvSpPr>
        <p:spPr>
          <a:xfrm>
            <a:off x="7877175" y="1919605"/>
            <a:ext cx="2320925" cy="353695"/>
          </a:xfrm>
          <a:prstGeom prst="rect">
            <a:avLst/>
          </a:prstGeom>
          <a:solidFill>
            <a:schemeClr val="accent1">
              <a:lumMod val="40000"/>
              <a:lumOff val="60000"/>
            </a:schemeClr>
          </a:solidFill>
        </p:spPr>
        <p:txBody>
          <a:bodyPr vert="horz" wrap="square" numCol="1" spcCol="0" rtlCol="0" fromWordArt="0" anchor="ctr" anchorCtr="0" forceAA="0" compatLnSpc="0">
            <a:noAutofit/>
          </a:bodyPr>
          <a:lstStyle/>
          <a:p>
            <a:pPr algn="ctr"/>
            <a:r>
              <a:rPr lang="zh-CN" altLang="en-US" sz="1600" b="1" dirty="0">
                <a:solidFill>
                  <a:srgbClr val="C00000"/>
                </a:solidFill>
                <a:latin typeface="微软雅黑" panose="020B0503020204020204" pitchFamily="34" charset="-122"/>
                <a:ea typeface="微软雅黑" panose="020B0503020204020204" pitchFamily="34" charset="-122"/>
                <a:sym typeface="+mn-ea"/>
              </a:rPr>
              <a:t>CSI </a:t>
            </a:r>
            <a:r>
              <a:rPr lang="en-US" altLang="zh-CN" sz="1600" b="1" dirty="0">
                <a:solidFill>
                  <a:srgbClr val="C00000"/>
                </a:solidFill>
                <a:latin typeface="微软雅黑" panose="020B0503020204020204" pitchFamily="34" charset="-122"/>
                <a:ea typeface="微软雅黑" panose="020B0503020204020204" pitchFamily="34" charset="-122"/>
                <a:sym typeface="+mn-ea"/>
              </a:rPr>
              <a:t>prediction (WI)</a:t>
            </a:r>
            <a:endParaRPr lang="en-US" altLang="zh-CN" sz="1600" b="1" dirty="0">
              <a:solidFill>
                <a:srgbClr val="C00000"/>
              </a:solidFill>
              <a:latin typeface="微软雅黑" panose="020B0503020204020204" pitchFamily="34" charset="-122"/>
              <a:ea typeface="微软雅黑" panose="020B0503020204020204" pitchFamily="34" charset="-122"/>
              <a:sym typeface="+mn-ea"/>
            </a:endParaRPr>
          </a:p>
        </p:txBody>
      </p:sp>
      <p:sp>
        <p:nvSpPr>
          <p:cNvPr id="22" name="矩形 2"/>
          <p:cNvSpPr/>
          <p:nvPr>
            <p:custDataLst>
              <p:tags r:id="rId1"/>
            </p:custDataLst>
          </p:nvPr>
        </p:nvSpPr>
        <p:spPr>
          <a:xfrm>
            <a:off x="77434" y="2102769"/>
            <a:ext cx="6018566" cy="4696091"/>
          </a:xfrm>
          <a:prstGeom prst="rect">
            <a:avLst/>
          </a:prstGeom>
          <a:noFill/>
          <a:ln w="12700">
            <a:gradFill flip="none" rotWithShape="1">
              <a:gsLst>
                <a:gs pos="85000">
                  <a:schemeClr val="bg1">
                    <a:alpha val="0"/>
                  </a:schemeClr>
                </a:gs>
                <a:gs pos="15000">
                  <a:schemeClr val="bg1">
                    <a:alpha val="0"/>
                  </a:schemeClr>
                </a:gs>
                <a:gs pos="100000">
                  <a:schemeClr val="tx2">
                    <a:lumMod val="75000"/>
                  </a:schemeClr>
                </a:gs>
                <a:gs pos="0">
                  <a:schemeClr val="tx2">
                    <a:lumMod val="75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87142" tIns="43571" rIns="87142" bIns="43571" rtlCol="0" anchor="ctr"/>
          <a:lstStyle/>
          <a:p>
            <a:pPr marL="0" marR="0" lvl="0" indent="0" algn="ctr" defTabSz="914400" rtl="0" eaLnBrk="1" fontAlgn="auto" latinLnBrk="0" hangingPunct="1">
              <a:lnSpc>
                <a:spcPct val="100000"/>
              </a:lnSpc>
              <a:spcBef>
                <a:spcPts val="0"/>
              </a:spcBef>
              <a:spcAft>
                <a:spcPts val="600"/>
              </a:spcAft>
              <a:buClrTx/>
              <a:buSzTx/>
              <a:buFontTx/>
              <a:buNone/>
              <a:defRPr/>
            </a:pPr>
            <a:endPar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3" name="矩形 2"/>
          <p:cNvSpPr/>
          <p:nvPr>
            <p:custDataLst>
              <p:tags r:id="rId2"/>
            </p:custDataLst>
          </p:nvPr>
        </p:nvSpPr>
        <p:spPr>
          <a:xfrm>
            <a:off x="6189811" y="2102769"/>
            <a:ext cx="5911123" cy="4696090"/>
          </a:xfrm>
          <a:prstGeom prst="rect">
            <a:avLst/>
          </a:prstGeom>
          <a:noFill/>
          <a:ln w="12700">
            <a:gradFill flip="none" rotWithShape="1">
              <a:gsLst>
                <a:gs pos="85000">
                  <a:schemeClr val="bg1">
                    <a:alpha val="0"/>
                  </a:schemeClr>
                </a:gs>
                <a:gs pos="15000">
                  <a:schemeClr val="bg1">
                    <a:alpha val="0"/>
                  </a:schemeClr>
                </a:gs>
                <a:gs pos="100000">
                  <a:schemeClr val="tx2">
                    <a:lumMod val="75000"/>
                  </a:schemeClr>
                </a:gs>
                <a:gs pos="0">
                  <a:schemeClr val="tx2">
                    <a:lumMod val="75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87142" tIns="43571" rIns="87142" bIns="43571" rtlCol="0" anchor="ctr"/>
          <a:lstStyle/>
          <a:p>
            <a:pPr marL="0" marR="0" lvl="0" indent="0" algn="ctr" defTabSz="914400" rtl="0" eaLnBrk="1" fontAlgn="auto" latinLnBrk="0" hangingPunct="1">
              <a:lnSpc>
                <a:spcPct val="100000"/>
              </a:lnSpc>
              <a:spcBef>
                <a:spcPts val="0"/>
              </a:spcBef>
              <a:spcAft>
                <a:spcPts val="600"/>
              </a:spcAft>
              <a:buClrTx/>
              <a:buSzTx/>
              <a:buFontTx/>
              <a:buNone/>
              <a:defRPr/>
            </a:pPr>
            <a:endPar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 name="TextBox 4"/>
          <p:cNvSpPr txBox="1"/>
          <p:nvPr/>
        </p:nvSpPr>
        <p:spPr>
          <a:xfrm>
            <a:off x="-46768" y="4831500"/>
            <a:ext cx="6048957" cy="1861185"/>
          </a:xfrm>
          <a:prstGeom prst="rect">
            <a:avLst/>
          </a:prstGeom>
          <a:noFill/>
        </p:spPr>
        <p:txBody>
          <a:bodyPr wrap="square">
            <a:spAutoFit/>
          </a:bodyPr>
          <a:lstStyle/>
          <a:p>
            <a:pPr marL="505460" indent="-286385" algn="just" defTabSz="457200">
              <a:lnSpc>
                <a:spcPct val="120000"/>
              </a:lnSpc>
              <a:buFont typeface="Arial" panose="020B0604020202020204" pitchFamily="34" charset="0"/>
              <a:buChar char="•"/>
            </a:pPr>
            <a:r>
              <a:rPr lang="en-US" altLang="zh-CN" sz="1200" dirty="0">
                <a:solidFill>
                  <a:schemeClr val="tx1"/>
                </a:solidFill>
                <a:latin typeface="微软雅黑" panose="020B0503020204020204" pitchFamily="34" charset="-122"/>
                <a:ea typeface="微软雅黑" panose="020B0503020204020204" pitchFamily="34" charset="-122"/>
              </a:rPr>
              <a:t>Since this use case employs a two-sided model, it requires inter-vendor collaboration, which makes the model deployment much challenging. </a:t>
            </a:r>
            <a:r>
              <a:rPr lang="en-US" altLang="zh-CN" sz="1200" b="1" dirty="0">
                <a:solidFill>
                  <a:schemeClr val="tx1"/>
                </a:solidFill>
                <a:latin typeface="微软雅黑" panose="020B0503020204020204" pitchFamily="34" charset="-122"/>
                <a:ea typeface="微软雅黑" panose="020B0503020204020204" pitchFamily="34" charset="-122"/>
              </a:rPr>
              <a:t>R19 continues to study this use case</a:t>
            </a:r>
            <a:r>
              <a:rPr lang="en-US" altLang="zh-CN" sz="1200" dirty="0">
                <a:solidFill>
                  <a:schemeClr val="tx1"/>
                </a:solidFill>
                <a:latin typeface="微软雅黑" panose="020B0503020204020204" pitchFamily="34" charset="-122"/>
                <a:ea typeface="微软雅黑" panose="020B0503020204020204" pitchFamily="34" charset="-122"/>
              </a:rPr>
              <a:t>:</a:t>
            </a:r>
            <a:endParaRPr lang="en-US" altLang="zh-CN" sz="1200" dirty="0">
              <a:solidFill>
                <a:schemeClr val="tx1"/>
              </a:solidFill>
              <a:latin typeface="微软雅黑" panose="020B0503020204020204" pitchFamily="34" charset="-122"/>
              <a:ea typeface="微软雅黑" panose="020B0503020204020204" pitchFamily="34" charset="-122"/>
            </a:endParaRPr>
          </a:p>
          <a:p>
            <a:pPr marL="895985" lvl="1" indent="-286385" algn="just" defTabSz="457200">
              <a:lnSpc>
                <a:spcPct val="120000"/>
              </a:lnSpc>
              <a:buFont typeface="Arial" panose="020B0604020202020204" pitchFamily="34" charset="0"/>
              <a:buChar char="•"/>
            </a:pPr>
            <a:r>
              <a:rPr lang="en-US" altLang="zh-CN" sz="1200" dirty="0">
                <a:solidFill>
                  <a:schemeClr val="tx1"/>
                </a:solidFill>
                <a:latin typeface="微软雅黑" panose="020B0503020204020204" pitchFamily="34" charset="-122"/>
                <a:ea typeface="微软雅黑" panose="020B0503020204020204" pitchFamily="34" charset="-122"/>
              </a:rPr>
              <a:t>By introducing additional temporal CSI information, the benefits of the use case can be expanded through spatial-temporal-frequency CSI compression.</a:t>
            </a:r>
            <a:endParaRPr lang="en-US" altLang="zh-CN" sz="1200" dirty="0">
              <a:solidFill>
                <a:schemeClr val="tx1"/>
              </a:solidFill>
              <a:latin typeface="微软雅黑" panose="020B0503020204020204" pitchFamily="34" charset="-122"/>
              <a:ea typeface="微软雅黑" panose="020B0503020204020204" pitchFamily="34" charset="-122"/>
            </a:endParaRPr>
          </a:p>
          <a:p>
            <a:pPr marL="895985" lvl="1" indent="-286385" algn="just" defTabSz="457200">
              <a:lnSpc>
                <a:spcPct val="120000"/>
              </a:lnSpc>
              <a:buFont typeface="Arial" panose="020B0604020202020204" pitchFamily="34" charset="0"/>
              <a:buChar char="•"/>
            </a:pPr>
            <a:r>
              <a:rPr lang="en-US" altLang="zh-CN" sz="1200" dirty="0">
                <a:solidFill>
                  <a:schemeClr val="tx1"/>
                </a:solidFill>
                <a:latin typeface="微软雅黑" panose="020B0503020204020204" pitchFamily="34" charset="-122"/>
                <a:ea typeface="微软雅黑" panose="020B0503020204020204" pitchFamily="34" charset="-122"/>
              </a:rPr>
              <a:t>R19 is studying the two-sided model deployment methods through model/data transfer, standardization of models/model structure</a:t>
            </a:r>
            <a:endParaRPr lang="en-US" altLang="zh-CN" sz="1200" dirty="0">
              <a:solidFill>
                <a:schemeClr val="tx1"/>
              </a:solidFill>
              <a:latin typeface="微软雅黑" panose="020B0503020204020204" pitchFamily="34" charset="-122"/>
              <a:ea typeface="微软雅黑" panose="020B0503020204020204" pitchFamily="34" charset="-122"/>
            </a:endParaRPr>
          </a:p>
        </p:txBody>
      </p:sp>
      <p:pic>
        <p:nvPicPr>
          <p:cNvPr id="8" name="Picture 7"/>
          <p:cNvPicPr>
            <a:picLocks noChangeAspect="1"/>
          </p:cNvPicPr>
          <p:nvPr/>
        </p:nvPicPr>
        <p:blipFill>
          <a:blip r:embed="rId3"/>
          <a:stretch>
            <a:fillRect/>
          </a:stretch>
        </p:blipFill>
        <p:spPr>
          <a:xfrm>
            <a:off x="1127448" y="2684952"/>
            <a:ext cx="4222750" cy="952500"/>
          </a:xfrm>
          <a:prstGeom prst="rect">
            <a:avLst/>
          </a:prstGeom>
        </p:spPr>
      </p:pic>
      <p:pic>
        <p:nvPicPr>
          <p:cNvPr id="10" name="Picture 9"/>
          <p:cNvPicPr>
            <a:picLocks noChangeAspect="1"/>
          </p:cNvPicPr>
          <p:nvPr/>
        </p:nvPicPr>
        <p:blipFill>
          <a:blip r:embed="rId4"/>
          <a:stretch>
            <a:fillRect/>
          </a:stretch>
        </p:blipFill>
        <p:spPr>
          <a:xfrm>
            <a:off x="6960096" y="2735503"/>
            <a:ext cx="4680520" cy="120015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0" y="95250"/>
            <a:ext cx="10470515" cy="645160"/>
          </a:xfrm>
          <a:prstGeom prst="rect">
            <a:avLst/>
          </a:prstGeom>
          <a:noFill/>
        </p:spPr>
        <p:txBody>
          <a:bodyPr wrap="square" rtlCol="0">
            <a:sp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r>
              <a:rPr lang="en-US" altLang="zh-CN" sz="2400" dirty="0">
                <a:solidFill>
                  <a:srgbClr val="0B85CF"/>
                </a:solidFill>
                <a:latin typeface="Arial" panose="020B0604020202020204" pitchFamily="34" charset="0"/>
                <a:cs typeface="Arial" panose="020B0604020202020204" pitchFamily="34" charset="0"/>
              </a:rPr>
              <a:t>AI/ML for Air Interface-UE side data collection SI (RAN2, R18+R19)</a:t>
            </a:r>
            <a:endParaRPr lang="en-US" altLang="zh-CN" sz="2400" dirty="0">
              <a:solidFill>
                <a:srgbClr val="0B85CF"/>
              </a:solidFill>
              <a:latin typeface="Arial" panose="020B0604020202020204" pitchFamily="34" charset="0"/>
              <a:cs typeface="Arial" panose="020B0604020202020204" pitchFamily="34" charset="0"/>
            </a:endParaRPr>
          </a:p>
        </p:txBody>
      </p:sp>
      <p:grpSp>
        <p:nvGrpSpPr>
          <p:cNvPr id="170" name="组合 169"/>
          <p:cNvGrpSpPr/>
          <p:nvPr/>
        </p:nvGrpSpPr>
        <p:grpSpPr>
          <a:xfrm>
            <a:off x="128905" y="917345"/>
            <a:ext cx="11934825" cy="1087101"/>
            <a:chOff x="864" y="2353"/>
            <a:chExt cx="17527" cy="574"/>
          </a:xfrm>
        </p:grpSpPr>
        <p:grpSp>
          <p:nvGrpSpPr>
            <p:cNvPr id="171" name="组合 170"/>
            <p:cNvGrpSpPr/>
            <p:nvPr/>
          </p:nvGrpSpPr>
          <p:grpSpPr>
            <a:xfrm>
              <a:off x="864" y="2353"/>
              <a:ext cx="17527" cy="574"/>
              <a:chOff x="2315" y="1314"/>
              <a:chExt cx="14040" cy="574"/>
            </a:xfrm>
          </p:grpSpPr>
          <p:grpSp>
            <p:nvGrpSpPr>
              <p:cNvPr id="172" name="组合 171"/>
              <p:cNvGrpSpPr/>
              <p:nvPr/>
            </p:nvGrpSpPr>
            <p:grpSpPr>
              <a:xfrm>
                <a:off x="2315" y="1318"/>
                <a:ext cx="14040" cy="570"/>
                <a:chOff x="1012" y="1179"/>
                <a:chExt cx="14040" cy="857"/>
              </a:xfrm>
            </p:grpSpPr>
            <p:grpSp>
              <p:nvGrpSpPr>
                <p:cNvPr id="173" name="组合 12"/>
                <p:cNvGrpSpPr/>
                <p:nvPr/>
              </p:nvGrpSpPr>
              <p:grpSpPr>
                <a:xfrm>
                  <a:off x="1012" y="1179"/>
                  <a:ext cx="14040" cy="857"/>
                  <a:chOff x="0" y="152400"/>
                  <a:chExt cx="8915400" cy="544398"/>
                </a:xfrm>
              </p:grpSpPr>
              <p:sp>
                <p:nvSpPr>
                  <p:cNvPr id="174" name="矩形 173"/>
                  <p:cNvSpPr/>
                  <p:nvPr/>
                </p:nvSpPr>
                <p:spPr>
                  <a:xfrm>
                    <a:off x="0" y="152400"/>
                    <a:ext cx="228636" cy="54283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微软雅黑" panose="020B0503020204020204" pitchFamily="34" charset="-122"/>
                      <a:ea typeface="微软雅黑" panose="020B0503020204020204" pitchFamily="34" charset="-122"/>
                    </a:endParaRPr>
                  </a:p>
                </p:txBody>
              </p:sp>
              <p:cxnSp>
                <p:nvCxnSpPr>
                  <p:cNvPr id="188" name="直接连接符 187"/>
                  <p:cNvCxnSpPr/>
                  <p:nvPr/>
                </p:nvCxnSpPr>
                <p:spPr>
                  <a:xfrm>
                    <a:off x="0" y="696798"/>
                    <a:ext cx="89154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28" name="矩形 227"/>
                <p:cNvSpPr/>
                <p:nvPr/>
              </p:nvSpPr>
              <p:spPr>
                <a:xfrm>
                  <a:off x="14692" y="1179"/>
                  <a:ext cx="360" cy="85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230" name="TextBox 61"/>
              <p:cNvSpPr txBox="1"/>
              <p:nvPr/>
            </p:nvSpPr>
            <p:spPr>
              <a:xfrm>
                <a:off x="2675" y="1314"/>
                <a:ext cx="13320" cy="572"/>
              </a:xfrm>
              <a:prstGeom prst="rect">
                <a:avLst/>
              </a:prstGeom>
              <a:noFill/>
            </p:spPr>
            <p:txBody>
              <a:bodyPr wrap="square" rtlCol="0" anchor="ctr" anchorCtr="0">
                <a:noAutofit/>
              </a:bodyPr>
              <a:lstStyle/>
              <a:p>
                <a:pPr lvl="0" eaLnBrk="1" latinLnBrk="0" hangingPunct="1">
                  <a:lnSpc>
                    <a:spcPct val="100000"/>
                  </a:lnSpc>
                  <a:spcBef>
                    <a:spcPts val="0"/>
                  </a:spcBef>
                  <a:spcAft>
                    <a:spcPts val="600"/>
                  </a:spcAft>
                  <a:buClrTx/>
                  <a:buSzTx/>
                  <a:buFontTx/>
                </a:pPr>
                <a:r>
                  <a:rPr lang="en-US" altLang="zh-CN" sz="1400" b="1" dirty="0">
                    <a:solidFill>
                      <a:srgbClr val="0F6FC6"/>
                    </a:solidFill>
                    <a:ea typeface="微软雅黑" panose="020B0503020204020204" pitchFamily="34" charset="-122"/>
                    <a:cs typeface="Arial" panose="020B0604020202020204" pitchFamily="34" charset="0"/>
                    <a:sym typeface="+mn-ea"/>
                  </a:rPr>
                  <a:t>It is controversial in RAN2 on how to perform data collection for UE-side model training, since companies (e.g. MNO, network vendor, UE vendor, chipset vendor) have different concerns on data privacy, which have been captured in TR 38.843.</a:t>
                </a:r>
                <a:endParaRPr lang="en-US" altLang="zh-CN" sz="1400" b="1" dirty="0">
                  <a:solidFill>
                    <a:srgbClr val="0F6FC6"/>
                  </a:solidFill>
                  <a:ea typeface="微软雅黑" panose="020B0503020204020204" pitchFamily="34" charset="-122"/>
                  <a:cs typeface="Arial" panose="020B0604020202020204" pitchFamily="34" charset="0"/>
                  <a:sym typeface="+mn-ea"/>
                </a:endParaRPr>
              </a:p>
              <a:p>
                <a:pPr lvl="0" eaLnBrk="1" latinLnBrk="0" hangingPunct="1">
                  <a:lnSpc>
                    <a:spcPct val="100000"/>
                  </a:lnSpc>
                  <a:spcBef>
                    <a:spcPts val="0"/>
                  </a:spcBef>
                  <a:spcAft>
                    <a:spcPts val="600"/>
                  </a:spcAft>
                  <a:buClrTx/>
                  <a:buSzTx/>
                  <a:buFontTx/>
                </a:pPr>
                <a:r>
                  <a:rPr lang="en-US" altLang="zh-CN" sz="1400" b="1" dirty="0">
                    <a:solidFill>
                      <a:srgbClr val="0F6FC6"/>
                    </a:solidFill>
                    <a:ea typeface="微软雅黑" panose="020B0503020204020204" pitchFamily="34" charset="-122"/>
                    <a:cs typeface="Arial" panose="020B0604020202020204" pitchFamily="34" charset="0"/>
                    <a:sym typeface="+mn-ea"/>
                  </a:rPr>
                  <a:t>RAN2 will further discuss option 2/3 and take into account SA inputs when available.</a:t>
                </a:r>
                <a:endParaRPr lang="en-US" altLang="zh-CN" sz="1400" b="1" dirty="0">
                  <a:solidFill>
                    <a:srgbClr val="0F6FC6"/>
                  </a:solidFill>
                  <a:ea typeface="微软雅黑" panose="020B0503020204020204" pitchFamily="34" charset="-122"/>
                  <a:cs typeface="Arial" panose="020B0604020202020204" pitchFamily="34" charset="0"/>
                  <a:sym typeface="+mn-ea"/>
                </a:endParaRPr>
              </a:p>
            </p:txBody>
          </p:sp>
        </p:grpSp>
        <p:cxnSp>
          <p:nvCxnSpPr>
            <p:cNvPr id="240" name="直接连接符 239"/>
            <p:cNvCxnSpPr/>
            <p:nvPr/>
          </p:nvCxnSpPr>
          <p:spPr>
            <a:xfrm>
              <a:off x="864" y="2357"/>
              <a:ext cx="17527"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0" name="文本框 9"/>
          <p:cNvSpPr txBox="1"/>
          <p:nvPr/>
        </p:nvSpPr>
        <p:spPr>
          <a:xfrm>
            <a:off x="309880" y="2387600"/>
            <a:ext cx="8466455" cy="4382135"/>
          </a:xfrm>
          <a:prstGeom prst="rect">
            <a:avLst/>
          </a:prstGeom>
          <a:noFill/>
        </p:spPr>
        <p:txBody>
          <a:bodyPr wrap="square" rtlCol="0" anchor="t">
            <a:spAutoFit/>
          </a:bodyPr>
          <a:lstStyle/>
          <a:p>
            <a:pPr marL="285750" indent="-285750">
              <a:lnSpc>
                <a:spcPct val="110000"/>
              </a:lnSpc>
              <a:spcBef>
                <a:spcPts val="0"/>
              </a:spcBef>
              <a:spcAft>
                <a:spcPts val="600"/>
              </a:spcAft>
              <a:buClrTx/>
              <a:buSzTx/>
              <a:buFont typeface="Arial" panose="020B0604020202020204" pitchFamily="34" charset="0"/>
              <a:buChar char="•"/>
            </a:pPr>
            <a:r>
              <a:rPr lang="en-US" altLang="zh-CN" sz="1200" b="1" dirty="0">
                <a:solidFill>
                  <a:schemeClr val="tx1"/>
                </a:solidFill>
                <a:ea typeface="微软雅黑" panose="020B0503020204020204" pitchFamily="34" charset="-122"/>
                <a:cs typeface="Arial" panose="020B0604020202020204" pitchFamily="34" charset="0"/>
                <a:sym typeface="+mn-ea"/>
              </a:rPr>
              <a:t>O</a:t>
            </a:r>
            <a:r>
              <a:rPr lang="zh-CN" altLang="en-US" sz="1200" b="1" dirty="0">
                <a:solidFill>
                  <a:schemeClr val="tx1"/>
                </a:solidFill>
                <a:ea typeface="微软雅黑" panose="020B0503020204020204" pitchFamily="34" charset="-122"/>
                <a:cs typeface="Arial" panose="020B0604020202020204" pitchFamily="34" charset="0"/>
                <a:sym typeface="+mn-ea"/>
              </a:rPr>
              <a:t>ption</a:t>
            </a:r>
            <a:r>
              <a:rPr lang="en-US" altLang="zh-CN" sz="1200" b="1" dirty="0">
                <a:solidFill>
                  <a:schemeClr val="tx1"/>
                </a:solidFill>
                <a:ea typeface="微软雅黑" panose="020B0503020204020204" pitchFamily="34" charset="-122"/>
                <a:cs typeface="Arial" panose="020B0604020202020204" pitchFamily="34" charset="0"/>
                <a:sym typeface="+mn-ea"/>
              </a:rPr>
              <a:t> </a:t>
            </a:r>
            <a:r>
              <a:rPr lang="zh-CN" altLang="en-US" sz="1200" b="1" dirty="0">
                <a:solidFill>
                  <a:schemeClr val="tx1"/>
                </a:solidFill>
                <a:ea typeface="微软雅黑" panose="020B0503020204020204" pitchFamily="34" charset="-122"/>
                <a:cs typeface="Arial" panose="020B0604020202020204" pitchFamily="34" charset="0"/>
                <a:sym typeface="+mn-ea"/>
              </a:rPr>
              <a:t>1a：</a:t>
            </a:r>
            <a:r>
              <a:rPr lang="en-US" altLang="zh-CN" sz="1200" b="1" dirty="0">
                <a:solidFill>
                  <a:schemeClr val="tx1"/>
                </a:solidFill>
                <a:ea typeface="微软雅黑" panose="020B0503020204020204" pitchFamily="34" charset="-122"/>
                <a:cs typeface="Arial" panose="020B0604020202020204" pitchFamily="34" charset="0"/>
                <a:sym typeface="+mn-ea"/>
              </a:rPr>
              <a:t>UE collects and directly transfers training data to the data collection entity outside the MNO (e.g. Over-The-Top (OTT) server) for UE-side model training</a:t>
            </a:r>
            <a:endParaRPr lang="en-US" altLang="zh-CN" sz="1200" b="1" dirty="0">
              <a:solidFill>
                <a:schemeClr val="tx1"/>
              </a:solidFill>
              <a:ea typeface="微软雅黑" panose="020B0503020204020204" pitchFamily="34" charset="-122"/>
              <a:cs typeface="Arial" panose="020B0604020202020204" pitchFamily="34" charset="0"/>
              <a:sym typeface="+mn-ea"/>
            </a:endParaRPr>
          </a:p>
          <a:p>
            <a:pPr marL="742950" lvl="1" indent="-285750" algn="l">
              <a:lnSpc>
                <a:spcPct val="110000"/>
              </a:lnSpc>
              <a:spcBef>
                <a:spcPts val="0"/>
              </a:spcBef>
              <a:spcAft>
                <a:spcPts val="600"/>
              </a:spcAft>
              <a:buClrTx/>
              <a:buSzTx/>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Transparent to 3GPP, and no 3GPP impact is expected</a:t>
            </a:r>
            <a:endParaRPr lang="zh-CN" altLang="en-US" sz="1200" dirty="0">
              <a:solidFill>
                <a:schemeClr val="tx1"/>
              </a:solidFill>
              <a:ea typeface="微软雅黑" panose="020B0503020204020204" pitchFamily="34" charset="-122"/>
              <a:cs typeface="Arial" panose="020B0604020202020204" pitchFamily="34" charset="0"/>
              <a:sym typeface="+mn-ea"/>
            </a:endParaRPr>
          </a:p>
          <a:p>
            <a:pPr marL="742950" lvl="1" indent="-285750" algn="l">
              <a:lnSpc>
                <a:spcPct val="110000"/>
              </a:lnSpc>
              <a:spcBef>
                <a:spcPts val="0"/>
              </a:spcBef>
              <a:spcAft>
                <a:spcPts val="600"/>
              </a:spcAft>
              <a:buClrTx/>
              <a:buSzTx/>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Offline efforts between Chipset vendors and UE vendors may be needed to acquire the UE modem data </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285750" lvl="0" indent="-285750" algn="l">
              <a:lnSpc>
                <a:spcPct val="110000"/>
              </a:lnSpc>
              <a:spcBef>
                <a:spcPts val="0"/>
              </a:spcBef>
              <a:spcAft>
                <a:spcPts val="600"/>
              </a:spcAft>
              <a:buClrTx/>
              <a:buSzTx/>
              <a:buFont typeface="Arial" panose="020B0604020202020204" pitchFamily="34" charset="0"/>
              <a:buChar char="•"/>
            </a:pPr>
            <a:r>
              <a:rPr lang="en-US" altLang="zh-CN" sz="1200" b="1" dirty="0">
                <a:solidFill>
                  <a:schemeClr val="tx1"/>
                </a:solidFill>
                <a:ea typeface="微软雅黑" panose="020B0503020204020204" pitchFamily="34" charset="-122"/>
                <a:cs typeface="Arial" panose="020B0604020202020204" pitchFamily="34" charset="0"/>
                <a:sym typeface="+mn-ea"/>
              </a:rPr>
              <a:t>Option 1b</a:t>
            </a:r>
            <a:r>
              <a:rPr lang="zh-CN" altLang="en-US" sz="1200" b="1" dirty="0">
                <a:solidFill>
                  <a:schemeClr val="tx1"/>
                </a:solidFill>
                <a:ea typeface="微软雅黑" panose="020B0503020204020204" pitchFamily="34" charset="-122"/>
                <a:cs typeface="Arial" panose="020B0604020202020204" pitchFamily="34" charset="0"/>
                <a:sym typeface="+mn-ea"/>
              </a:rPr>
              <a:t>：</a:t>
            </a:r>
            <a:r>
              <a:rPr lang="en-US" altLang="zh-CN" sz="1200" b="1" dirty="0">
                <a:solidFill>
                  <a:schemeClr val="tx1"/>
                </a:solidFill>
                <a:ea typeface="微软雅黑" panose="020B0503020204020204" pitchFamily="34" charset="-122"/>
                <a:cs typeface="Arial" panose="020B0604020202020204" pitchFamily="34" charset="0"/>
                <a:sym typeface="+mn-ea"/>
              </a:rPr>
              <a:t>UE collects training data and transfers it to the server for data collection for UE-side model training (inside the MNO) and then optionally transferred to the OTT server (outside the MNO)</a:t>
            </a:r>
            <a:endParaRPr lang="en-US" altLang="zh-CN" sz="1200" b="1" dirty="0">
              <a:solidFill>
                <a:schemeClr val="tx1"/>
              </a:solidFill>
              <a:ea typeface="微软雅黑" panose="020B0503020204020204" pitchFamily="34" charset="-122"/>
              <a:cs typeface="Arial" panose="020B0604020202020204" pitchFamily="34" charset="0"/>
              <a:sym typeface="+mn-ea"/>
            </a:endParaRPr>
          </a:p>
          <a:p>
            <a:pPr marL="742950" lvl="1" indent="-285750">
              <a:lnSpc>
                <a:spcPct val="110000"/>
              </a:lnSpc>
              <a:spcBef>
                <a:spcPts val="0"/>
              </a:spcBef>
              <a:spcAft>
                <a:spcPts val="600"/>
              </a:spcAft>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EVEX-like solution (UP-based solution), where the UE modem data is transferred via DCAF (Data Collection Application Function) to OTT server, which is transparent to MNO</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742950" lvl="1" indent="-285750">
              <a:lnSpc>
                <a:spcPct val="110000"/>
              </a:lnSpc>
              <a:spcBef>
                <a:spcPts val="0"/>
              </a:spcBef>
              <a:spcAft>
                <a:spcPts val="600"/>
              </a:spcAft>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Option 1b has been excluded in RAN#106@December 2024</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285750" indent="-285750">
              <a:lnSpc>
                <a:spcPct val="110000"/>
              </a:lnSpc>
              <a:spcBef>
                <a:spcPts val="0"/>
              </a:spcBef>
              <a:spcAft>
                <a:spcPts val="600"/>
              </a:spcAft>
              <a:buClrTx/>
              <a:buSzTx/>
              <a:buFont typeface="Arial" panose="020B0604020202020204" pitchFamily="34" charset="0"/>
              <a:buChar char="•"/>
            </a:pPr>
            <a:r>
              <a:rPr lang="en-US" altLang="zh-CN" sz="1200" b="1" dirty="0">
                <a:solidFill>
                  <a:schemeClr val="tx1"/>
                </a:solidFill>
                <a:ea typeface="微软雅黑" panose="020B0503020204020204" pitchFamily="34" charset="-122"/>
                <a:cs typeface="Arial" panose="020B0604020202020204" pitchFamily="34" charset="0"/>
                <a:sym typeface="+mn-ea"/>
              </a:rPr>
              <a:t>Option 2</a:t>
            </a:r>
            <a:r>
              <a:rPr lang="zh-CN" altLang="en-US" sz="1200" b="1" dirty="0">
                <a:solidFill>
                  <a:schemeClr val="tx1"/>
                </a:solidFill>
                <a:ea typeface="微软雅黑" panose="020B0503020204020204" pitchFamily="34" charset="-122"/>
                <a:cs typeface="Arial" panose="020B0604020202020204" pitchFamily="34" charset="0"/>
                <a:sym typeface="+mn-ea"/>
              </a:rPr>
              <a:t>：</a:t>
            </a:r>
            <a:r>
              <a:rPr lang="en-US" altLang="zh-CN" sz="1200" b="1" dirty="0">
                <a:solidFill>
                  <a:schemeClr val="tx1"/>
                </a:solidFill>
                <a:ea typeface="微软雅黑" panose="020B0503020204020204" pitchFamily="34" charset="-122"/>
                <a:cs typeface="Arial" panose="020B0604020202020204" pitchFamily="34" charset="0"/>
                <a:sym typeface="+mn-ea"/>
              </a:rPr>
              <a:t>UE collects training data and transfers it to Core Network. Core Network transfers the training data to the server for data collection for UE-side model training/OTT server </a:t>
            </a:r>
            <a:endParaRPr lang="en-US" altLang="zh-CN" sz="1200" b="1" dirty="0">
              <a:solidFill>
                <a:schemeClr val="tx1"/>
              </a:solidFill>
              <a:ea typeface="微软雅黑" panose="020B0503020204020204" pitchFamily="34" charset="-122"/>
              <a:cs typeface="Arial" panose="020B0604020202020204" pitchFamily="34" charset="0"/>
              <a:sym typeface="+mn-ea"/>
            </a:endParaRPr>
          </a:p>
          <a:p>
            <a:pPr marL="742950" lvl="1" indent="-285750" algn="l">
              <a:lnSpc>
                <a:spcPct val="110000"/>
              </a:lnSpc>
              <a:spcBef>
                <a:spcPts val="0"/>
              </a:spcBef>
              <a:spcAft>
                <a:spcPts val="600"/>
              </a:spcAft>
              <a:buClrTx/>
              <a:buSzTx/>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Data format and data content to be specified</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742950" lvl="1" indent="-285750" algn="l">
              <a:lnSpc>
                <a:spcPct val="110000"/>
              </a:lnSpc>
              <a:spcBef>
                <a:spcPts val="0"/>
              </a:spcBef>
              <a:spcAft>
                <a:spcPts val="600"/>
              </a:spcAft>
              <a:buClrTx/>
              <a:buSzTx/>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Spec impacts on RAN2/SA2 may be considered</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285750" lvl="0" indent="-285750" algn="l">
              <a:lnSpc>
                <a:spcPct val="110000"/>
              </a:lnSpc>
              <a:spcBef>
                <a:spcPts val="0"/>
              </a:spcBef>
              <a:spcAft>
                <a:spcPts val="600"/>
              </a:spcAft>
              <a:buClrTx/>
              <a:buSzTx/>
              <a:buFont typeface="Arial" panose="020B0604020202020204" pitchFamily="34" charset="0"/>
              <a:buChar char="•"/>
            </a:pPr>
            <a:r>
              <a:rPr lang="en-US" altLang="zh-CN" sz="1200" b="1" dirty="0">
                <a:solidFill>
                  <a:schemeClr val="tx1"/>
                </a:solidFill>
                <a:ea typeface="微软雅黑" panose="020B0503020204020204" pitchFamily="34" charset="-122"/>
                <a:cs typeface="Arial" panose="020B0604020202020204" pitchFamily="34" charset="0"/>
                <a:sym typeface="+mn-ea"/>
              </a:rPr>
              <a:t>Option 3</a:t>
            </a:r>
            <a:r>
              <a:rPr lang="zh-CN" altLang="en-US" sz="1200" b="1" dirty="0">
                <a:solidFill>
                  <a:schemeClr val="tx1"/>
                </a:solidFill>
                <a:ea typeface="微软雅黑" panose="020B0503020204020204" pitchFamily="34" charset="-122"/>
                <a:cs typeface="Arial" panose="020B0604020202020204" pitchFamily="34" charset="0"/>
                <a:sym typeface="+mn-ea"/>
              </a:rPr>
              <a:t>：</a:t>
            </a:r>
            <a:r>
              <a:rPr lang="en-US" altLang="zh-CN" sz="1200" b="1" dirty="0">
                <a:solidFill>
                  <a:schemeClr val="tx1"/>
                </a:solidFill>
                <a:ea typeface="微软雅黑" panose="020B0503020204020204" pitchFamily="34" charset="-122"/>
                <a:cs typeface="Arial" panose="020B0604020202020204" pitchFamily="34" charset="0"/>
                <a:sym typeface="+mn-ea"/>
              </a:rPr>
              <a:t>UE collects training data and transfers it to OAM. OAM transfers the training data to the server for data collection for UE-side model training/OTT server</a:t>
            </a:r>
            <a:endParaRPr lang="en-US" altLang="zh-CN" sz="1200" b="1" dirty="0">
              <a:solidFill>
                <a:schemeClr val="tx1"/>
              </a:solidFill>
              <a:ea typeface="微软雅黑" panose="020B0503020204020204" pitchFamily="34" charset="-122"/>
              <a:cs typeface="Arial" panose="020B0604020202020204" pitchFamily="34" charset="0"/>
              <a:sym typeface="+mn-ea"/>
            </a:endParaRPr>
          </a:p>
          <a:p>
            <a:pPr marL="742950" lvl="1" indent="-285750" algn="l">
              <a:lnSpc>
                <a:spcPct val="110000"/>
              </a:lnSpc>
              <a:spcBef>
                <a:spcPts val="0"/>
              </a:spcBef>
              <a:spcAft>
                <a:spcPts val="600"/>
              </a:spcAft>
              <a:buClrTx/>
              <a:buSzTx/>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Data format and data content to be specified</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742950" lvl="1" indent="-285750" algn="l">
              <a:lnSpc>
                <a:spcPct val="110000"/>
              </a:lnSpc>
              <a:spcBef>
                <a:spcPts val="0"/>
              </a:spcBef>
              <a:spcAft>
                <a:spcPts val="600"/>
              </a:spcAft>
              <a:buClrTx/>
              <a:buSzTx/>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Spec impacts on RAN2/SA5 may be considered</a:t>
            </a:r>
            <a:endParaRPr lang="en-US" altLang="zh-CN" sz="1200" b="1" dirty="0">
              <a:solidFill>
                <a:schemeClr val="tx1"/>
              </a:solidFill>
              <a:ea typeface="微软雅黑" panose="020B0503020204020204" pitchFamily="34" charset="-122"/>
              <a:cs typeface="Arial" panose="020B0604020202020204" pitchFamily="34" charset="0"/>
              <a:sym typeface="+mn-ea"/>
            </a:endParaRPr>
          </a:p>
        </p:txBody>
      </p:sp>
      <p:sp>
        <p:nvSpPr>
          <p:cNvPr id="11" name="矩形 2"/>
          <p:cNvSpPr/>
          <p:nvPr/>
        </p:nvSpPr>
        <p:spPr>
          <a:xfrm>
            <a:off x="130810" y="2179320"/>
            <a:ext cx="8716010" cy="4573905"/>
          </a:xfrm>
          <a:prstGeom prst="rect">
            <a:avLst/>
          </a:prstGeom>
          <a:noFill/>
          <a:ln w="12700">
            <a:gradFill flip="none" rotWithShape="1">
              <a:gsLst>
                <a:gs pos="85000">
                  <a:schemeClr val="bg1">
                    <a:alpha val="0"/>
                  </a:schemeClr>
                </a:gs>
                <a:gs pos="15000">
                  <a:schemeClr val="bg1">
                    <a:alpha val="0"/>
                  </a:schemeClr>
                </a:gs>
                <a:gs pos="100000">
                  <a:schemeClr val="tx2">
                    <a:lumMod val="75000"/>
                  </a:schemeClr>
                </a:gs>
                <a:gs pos="0">
                  <a:schemeClr val="tx2">
                    <a:lumMod val="75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87142" tIns="43571" rIns="87142" bIns="43571" rtlCol="0" anchor="ctr"/>
          <a:lstStyle/>
          <a:p>
            <a:pPr marL="0" marR="0" lvl="0" indent="0" algn="ctr" defTabSz="914400" rtl="0" eaLnBrk="1" fontAlgn="auto" latinLnBrk="0" hangingPunct="1">
              <a:lnSpc>
                <a:spcPct val="100000"/>
              </a:lnSpc>
              <a:spcBef>
                <a:spcPts val="0"/>
              </a:spcBef>
              <a:spcAft>
                <a:spcPts val="600"/>
              </a:spcAft>
              <a:buClrTx/>
              <a:buSzTx/>
              <a:buFontTx/>
              <a:buNone/>
              <a:defRPr/>
            </a:pPr>
            <a:endPar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矩形 11"/>
          <p:cNvSpPr/>
          <p:nvPr>
            <p:custDataLst>
              <p:tags r:id="rId1"/>
            </p:custDataLst>
          </p:nvPr>
        </p:nvSpPr>
        <p:spPr>
          <a:xfrm>
            <a:off x="2927350" y="2069465"/>
            <a:ext cx="2504440" cy="300355"/>
          </a:xfrm>
          <a:prstGeom prst="rect">
            <a:avLst/>
          </a:prstGeom>
          <a:solidFill>
            <a:schemeClr val="accent1">
              <a:lumMod val="20000"/>
              <a:lumOff val="80000"/>
            </a:schemeClr>
          </a:solidFill>
        </p:spPr>
        <p:txBody>
          <a:bodyPr wrap="square">
            <a:noAutofit/>
          </a:bodyPr>
          <a:lstStyle/>
          <a:p>
            <a:pPr algn="ctr"/>
            <a:r>
              <a:rPr lang="en-US" altLang="zh-CN" sz="1400" b="1" dirty="0">
                <a:solidFill>
                  <a:schemeClr val="tx1"/>
                </a:solidFill>
                <a:ea typeface="微软雅黑" panose="020B0503020204020204" pitchFamily="34" charset="-122"/>
                <a:cs typeface="Arial" panose="020B0604020202020204" pitchFamily="34" charset="0"/>
                <a:sym typeface="+mn-ea"/>
              </a:rPr>
              <a:t>Potential solutions</a:t>
            </a:r>
            <a:endParaRPr lang="en-US" altLang="zh-CN" sz="1400" b="1" dirty="0">
              <a:solidFill>
                <a:schemeClr val="tx1"/>
              </a:solidFill>
              <a:ea typeface="微软雅黑" panose="020B0503020204020204" pitchFamily="34" charset="-122"/>
              <a:cs typeface="Arial" panose="020B0604020202020204" pitchFamily="34" charset="0"/>
              <a:sym typeface="+mn-ea"/>
            </a:endParaRPr>
          </a:p>
        </p:txBody>
      </p:sp>
      <p:grpSp>
        <p:nvGrpSpPr>
          <p:cNvPr id="34" name="组合 33"/>
          <p:cNvGrpSpPr/>
          <p:nvPr/>
        </p:nvGrpSpPr>
        <p:grpSpPr>
          <a:xfrm>
            <a:off x="9100185" y="5055235"/>
            <a:ext cx="2688590" cy="1526540"/>
            <a:chOff x="14250" y="8348"/>
            <a:chExt cx="4234" cy="2404"/>
          </a:xfrm>
        </p:grpSpPr>
        <p:pic>
          <p:nvPicPr>
            <p:cNvPr id="32" name="图片 3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4250" y="8348"/>
              <a:ext cx="4234" cy="2185"/>
            </a:xfrm>
            <a:prstGeom prst="rect">
              <a:avLst/>
            </a:prstGeom>
          </p:spPr>
        </p:pic>
        <p:sp>
          <p:nvSpPr>
            <p:cNvPr id="33" name="文本框 32"/>
            <p:cNvSpPr txBox="1"/>
            <p:nvPr/>
          </p:nvSpPr>
          <p:spPr>
            <a:xfrm>
              <a:off x="15043" y="10390"/>
              <a:ext cx="2854" cy="362"/>
            </a:xfrm>
            <a:prstGeom prst="rect">
              <a:avLst/>
            </a:prstGeom>
            <a:noFill/>
          </p:spPr>
          <p:txBody>
            <a:bodyPr wrap="square" rtlCol="0">
              <a:spAutoFit/>
            </a:bodyPr>
            <a:lstStyle/>
            <a:p>
              <a:pPr algn="ctr"/>
              <a:r>
                <a:rPr lang="en-US" altLang="zh-CN" sz="900" b="1">
                  <a:solidFill>
                    <a:schemeClr val="tx1"/>
                  </a:solidFill>
                </a:rPr>
                <a:t>Fig 2</a:t>
              </a:r>
              <a:r>
                <a:rPr lang="zh-CN" altLang="en-US" sz="900" b="1">
                  <a:solidFill>
                    <a:schemeClr val="tx1"/>
                  </a:solidFill>
                </a:rPr>
                <a:t>：</a:t>
              </a:r>
              <a:r>
                <a:rPr lang="en-US" altLang="zh-CN" sz="900" b="1">
                  <a:solidFill>
                    <a:schemeClr val="tx1"/>
                  </a:solidFill>
                </a:rPr>
                <a:t>Option </a:t>
              </a:r>
              <a:r>
                <a:rPr lang="en-US" sz="900" b="1">
                  <a:solidFill>
                    <a:schemeClr val="tx1"/>
                  </a:solidFill>
                </a:rPr>
                <a:t>2/3 (CN/OAM)</a:t>
              </a:r>
              <a:endParaRPr lang="en-US" altLang="en-US" sz="900" b="1">
                <a:solidFill>
                  <a:schemeClr val="tx1"/>
                </a:solidFill>
              </a:endParaRPr>
            </a:p>
          </p:txBody>
        </p:sp>
      </p:grpSp>
      <p:grpSp>
        <p:nvGrpSpPr>
          <p:cNvPr id="21" name="组合 20"/>
          <p:cNvGrpSpPr/>
          <p:nvPr/>
        </p:nvGrpSpPr>
        <p:grpSpPr>
          <a:xfrm>
            <a:off x="8846820" y="2002155"/>
            <a:ext cx="2994025" cy="3041015"/>
            <a:chOff x="13955" y="3246"/>
            <a:chExt cx="4715" cy="4789"/>
          </a:xfrm>
        </p:grpSpPr>
        <p:graphicFrame>
          <p:nvGraphicFramePr>
            <p:cNvPr id="2" name="对象 -2147482623"/>
            <p:cNvGraphicFramePr>
              <a:graphicFrameLocks noChangeAspect="1"/>
            </p:cNvGraphicFramePr>
            <p:nvPr/>
          </p:nvGraphicFramePr>
          <p:xfrm>
            <a:off x="14156" y="3246"/>
            <a:ext cx="4514" cy="4514"/>
          </p:xfrm>
          <a:graphic>
            <a:graphicData uri="http://schemas.openxmlformats.org/presentationml/2006/ole">
              <mc:AlternateContent xmlns:mc="http://schemas.openxmlformats.org/markup-compatibility/2006">
                <mc:Choice xmlns:v="urn:schemas-microsoft-com:vml" Requires="v">
                  <p:oleObj spid="_x0000_s3" name="" r:id="rId3" imgW="5342890" imgH="5342890" progId="Visio.Drawing.15">
                    <p:embed/>
                  </p:oleObj>
                </mc:Choice>
                <mc:Fallback>
                  <p:oleObj name="" r:id="rId3" imgW="5342890" imgH="5342890" progId="Visio.Drawing.15">
                    <p:embed/>
                    <p:pic>
                      <p:nvPicPr>
                        <p:cNvPr id="0" name="图片 3075"/>
                        <p:cNvPicPr/>
                        <p:nvPr/>
                      </p:nvPicPr>
                      <p:blipFill>
                        <a:blip r:embed="rId4"/>
                        <a:stretch>
                          <a:fillRect/>
                        </a:stretch>
                      </p:blipFill>
                      <p:spPr>
                        <a:xfrm>
                          <a:off x="14156" y="3246"/>
                          <a:ext cx="4514" cy="4514"/>
                        </a:xfrm>
                        <a:prstGeom prst="rect">
                          <a:avLst/>
                        </a:prstGeom>
                        <a:noFill/>
                        <a:ln w="38100">
                          <a:noFill/>
                          <a:miter/>
                        </a:ln>
                      </p:spPr>
                    </p:pic>
                  </p:oleObj>
                </mc:Fallback>
              </mc:AlternateContent>
            </a:graphicData>
          </a:graphic>
        </p:graphicFrame>
        <p:sp>
          <p:nvSpPr>
            <p:cNvPr id="4" name="文本框 3"/>
            <p:cNvSpPr txBox="1"/>
            <p:nvPr/>
          </p:nvSpPr>
          <p:spPr>
            <a:xfrm>
              <a:off x="14285" y="6761"/>
              <a:ext cx="870" cy="531"/>
            </a:xfrm>
            <a:prstGeom prst="rect">
              <a:avLst/>
            </a:prstGeom>
            <a:noFill/>
            <a:ln>
              <a:solidFill>
                <a:schemeClr val="tx1"/>
              </a:solidFill>
            </a:ln>
          </p:spPr>
          <p:txBody>
            <a:bodyPr wrap="square" rtlCol="0">
              <a:spAutoFit/>
            </a:bodyPr>
            <a:lstStyle/>
            <a:p>
              <a:r>
                <a:rPr lang="en-US" altLang="zh-CN" sz="800" b="1">
                  <a:solidFill>
                    <a:srgbClr val="C00000"/>
                  </a:solidFill>
                </a:rPr>
                <a:t>UE modem</a:t>
              </a:r>
              <a:endParaRPr lang="en-US" altLang="zh-CN" sz="800" b="1">
                <a:solidFill>
                  <a:srgbClr val="C00000"/>
                </a:solidFill>
              </a:endParaRPr>
            </a:p>
          </p:txBody>
        </p:sp>
        <p:cxnSp>
          <p:nvCxnSpPr>
            <p:cNvPr id="7" name="直接连接符 6"/>
            <p:cNvCxnSpPr/>
            <p:nvPr/>
          </p:nvCxnSpPr>
          <p:spPr>
            <a:xfrm>
              <a:off x="14764" y="5967"/>
              <a:ext cx="0" cy="794"/>
            </a:xfrm>
            <a:prstGeom prst="line">
              <a:avLst/>
            </a:prstGeom>
            <a:ln w="19050">
              <a:solidFill>
                <a:srgbClr val="C00000"/>
              </a:solidFill>
            </a:ln>
          </p:spPr>
          <p:style>
            <a:lnRef idx="2">
              <a:schemeClr val="accent1"/>
            </a:lnRef>
            <a:fillRef idx="0">
              <a:schemeClr val="accent1"/>
            </a:fillRef>
            <a:effectRef idx="1">
              <a:schemeClr val="accent1"/>
            </a:effectRef>
            <a:fontRef idx="minor">
              <a:schemeClr val="tx1"/>
            </a:fontRef>
          </p:style>
        </p:cxnSp>
        <p:sp>
          <p:nvSpPr>
            <p:cNvPr id="13" name="文本框 12"/>
            <p:cNvSpPr txBox="1"/>
            <p:nvPr/>
          </p:nvSpPr>
          <p:spPr>
            <a:xfrm>
              <a:off x="15270" y="7673"/>
              <a:ext cx="2854" cy="362"/>
            </a:xfrm>
            <a:prstGeom prst="rect">
              <a:avLst/>
            </a:prstGeom>
            <a:noFill/>
          </p:spPr>
          <p:txBody>
            <a:bodyPr wrap="square" rtlCol="0">
              <a:spAutoFit/>
            </a:bodyPr>
            <a:lstStyle/>
            <a:p>
              <a:pPr algn="ctr"/>
              <a:r>
                <a:rPr lang="en-US" altLang="zh-CN" sz="900" b="1">
                  <a:solidFill>
                    <a:schemeClr val="tx1"/>
                  </a:solidFill>
                </a:rPr>
                <a:t>Fig 1</a:t>
              </a:r>
              <a:r>
                <a:rPr lang="zh-CN" altLang="en-US" sz="900" b="1">
                  <a:solidFill>
                    <a:schemeClr val="tx1"/>
                  </a:solidFill>
                </a:rPr>
                <a:t>：</a:t>
              </a:r>
              <a:r>
                <a:rPr lang="en-US" altLang="zh-CN" sz="900" b="1">
                  <a:solidFill>
                    <a:schemeClr val="tx1"/>
                  </a:solidFill>
                </a:rPr>
                <a:t>Option 1b (EVEX-like)</a:t>
              </a:r>
              <a:endParaRPr lang="en-US" altLang="zh-CN" sz="900" b="1">
                <a:solidFill>
                  <a:schemeClr val="tx1"/>
                </a:solidFill>
              </a:endParaRPr>
            </a:p>
          </p:txBody>
        </p:sp>
        <p:cxnSp>
          <p:nvCxnSpPr>
            <p:cNvPr id="19" name="曲线连接符 18"/>
            <p:cNvCxnSpPr/>
            <p:nvPr/>
          </p:nvCxnSpPr>
          <p:spPr>
            <a:xfrm flipV="1">
              <a:off x="14903" y="5305"/>
              <a:ext cx="2768" cy="1456"/>
            </a:xfrm>
            <a:prstGeom prst="curvedConnector3">
              <a:avLst>
                <a:gd name="adj1" fmla="val -1228"/>
              </a:avLst>
            </a:prstGeom>
            <a:ln w="38100">
              <a:solidFill>
                <a:schemeClr val="accent4">
                  <a:lumMod val="75000"/>
                </a:schemeClr>
              </a:solidFill>
              <a:tailEnd type="arrow"/>
            </a:ln>
          </p:spPr>
          <p:style>
            <a:lnRef idx="2">
              <a:schemeClr val="accent1"/>
            </a:lnRef>
            <a:fillRef idx="0">
              <a:schemeClr val="accent1"/>
            </a:fillRef>
            <a:effectRef idx="1">
              <a:schemeClr val="accent1"/>
            </a:effectRef>
            <a:fontRef idx="minor">
              <a:schemeClr val="tx1"/>
            </a:fontRef>
          </p:style>
        </p:cxnSp>
        <p:sp>
          <p:nvSpPr>
            <p:cNvPr id="18" name="文本框 17"/>
            <p:cNvSpPr txBox="1"/>
            <p:nvPr/>
          </p:nvSpPr>
          <p:spPr>
            <a:xfrm>
              <a:off x="15003" y="5140"/>
              <a:ext cx="1821" cy="337"/>
            </a:xfrm>
            <a:prstGeom prst="rect">
              <a:avLst/>
            </a:prstGeom>
            <a:noFill/>
          </p:spPr>
          <p:txBody>
            <a:bodyPr wrap="square" rtlCol="0">
              <a:spAutoFit/>
            </a:bodyPr>
            <a:lstStyle/>
            <a:p>
              <a:r>
                <a:rPr lang="en-US" altLang="zh-CN" sz="800" b="1">
                  <a:solidFill>
                    <a:srgbClr val="C00000"/>
                  </a:solidFill>
                </a:rPr>
                <a:t>Data transmission</a:t>
              </a:r>
              <a:endParaRPr lang="en-US" altLang="zh-CN" sz="800" b="1">
                <a:solidFill>
                  <a:srgbClr val="C00000"/>
                </a:solidFill>
              </a:endParaRPr>
            </a:p>
          </p:txBody>
        </p:sp>
        <p:sp>
          <p:nvSpPr>
            <p:cNvPr id="16" name="文本框 15"/>
            <p:cNvSpPr txBox="1"/>
            <p:nvPr/>
          </p:nvSpPr>
          <p:spPr>
            <a:xfrm>
              <a:off x="13955" y="6133"/>
              <a:ext cx="1326" cy="531"/>
            </a:xfrm>
            <a:prstGeom prst="rect">
              <a:avLst/>
            </a:prstGeom>
            <a:noFill/>
          </p:spPr>
          <p:txBody>
            <a:bodyPr wrap="square" rtlCol="0">
              <a:spAutoFit/>
            </a:bodyPr>
            <a:lstStyle/>
            <a:p>
              <a:pPr algn="ctr"/>
              <a:r>
                <a:rPr lang="en-US" altLang="zh-CN" sz="800" b="1" dirty="0">
                  <a:solidFill>
                    <a:srgbClr val="C00000"/>
                  </a:solidFill>
                </a:rPr>
                <a:t>New interface</a:t>
              </a:r>
              <a:endParaRPr lang="en-US" altLang="zh-CN" sz="800" b="1" dirty="0">
                <a:solidFill>
                  <a:srgbClr val="C00000"/>
                </a:solidFill>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66675" y="95250"/>
            <a:ext cx="10787380" cy="622300"/>
          </a:xfrm>
          <a:prstGeom prst="rect">
            <a:avLst/>
          </a:prstGeom>
          <a:noFill/>
        </p:spPr>
        <p:txBody>
          <a:bodyPr wrap="square" rtlCol="0">
            <a:sp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r>
              <a:rPr lang="en-US" altLang="zh-CN" sz="2300" dirty="0">
                <a:solidFill>
                  <a:srgbClr val="0B85CF"/>
                </a:solidFill>
                <a:latin typeface="Arial" panose="020B0604020202020204" pitchFamily="34" charset="0"/>
                <a:cs typeface="Arial" panose="020B0604020202020204" pitchFamily="34" charset="0"/>
              </a:rPr>
              <a:t>AI/ML for Air Interface—NW side data collection </a:t>
            </a:r>
            <a:r>
              <a:rPr lang="en-US" altLang="zh-CN" sz="2300" dirty="0">
                <a:solidFill>
                  <a:srgbClr val="0B85CF"/>
                </a:solidFill>
                <a:latin typeface="Arial" panose="020B0604020202020204" pitchFamily="34" charset="0"/>
                <a:cs typeface="Arial" panose="020B0604020202020204" pitchFamily="34" charset="0"/>
                <a:sym typeface="+mn-ea"/>
              </a:rPr>
              <a:t>(RAN2, R18 </a:t>
            </a:r>
            <a:r>
              <a:rPr lang="en-US" altLang="zh-CN" sz="2300" dirty="0">
                <a:solidFill>
                  <a:srgbClr val="0B85CF"/>
                </a:solidFill>
                <a:latin typeface="Arial" panose="020B0604020202020204" pitchFamily="34" charset="0"/>
                <a:cs typeface="Arial" panose="020B0604020202020204" pitchFamily="34" charset="0"/>
                <a:sym typeface="+mn-ea"/>
              </a:rPr>
              <a:t>SI</a:t>
            </a:r>
            <a:r>
              <a:rPr lang="en-US" altLang="zh-CN" sz="2300" dirty="0">
                <a:solidFill>
                  <a:srgbClr val="0B85CF"/>
                </a:solidFill>
                <a:latin typeface="Arial" panose="020B0604020202020204" pitchFamily="34" charset="0"/>
                <a:cs typeface="Arial" panose="020B0604020202020204" pitchFamily="34" charset="0"/>
                <a:sym typeface="+mn-ea"/>
              </a:rPr>
              <a:t>+R19 WI)</a:t>
            </a:r>
            <a:endParaRPr lang="en-US" altLang="zh-CN" sz="2300" dirty="0">
              <a:solidFill>
                <a:srgbClr val="0B85CF"/>
              </a:solidFill>
              <a:latin typeface="Arial" panose="020B0604020202020204" pitchFamily="34" charset="0"/>
              <a:cs typeface="Arial" panose="020B0604020202020204" pitchFamily="34" charset="0"/>
            </a:endParaRPr>
          </a:p>
        </p:txBody>
      </p:sp>
      <p:grpSp>
        <p:nvGrpSpPr>
          <p:cNvPr id="170" name="组合 169"/>
          <p:cNvGrpSpPr/>
          <p:nvPr/>
        </p:nvGrpSpPr>
        <p:grpSpPr>
          <a:xfrm>
            <a:off x="128905" y="992505"/>
            <a:ext cx="11934825" cy="843929"/>
            <a:chOff x="864" y="2357"/>
            <a:chExt cx="17527" cy="798"/>
          </a:xfrm>
        </p:grpSpPr>
        <p:grpSp>
          <p:nvGrpSpPr>
            <p:cNvPr id="171" name="组合 170"/>
            <p:cNvGrpSpPr/>
            <p:nvPr/>
          </p:nvGrpSpPr>
          <p:grpSpPr>
            <a:xfrm>
              <a:off x="864" y="2357"/>
              <a:ext cx="17527" cy="798"/>
              <a:chOff x="2315" y="1318"/>
              <a:chExt cx="14040" cy="798"/>
            </a:xfrm>
          </p:grpSpPr>
          <p:grpSp>
            <p:nvGrpSpPr>
              <p:cNvPr id="172" name="组合 171"/>
              <p:cNvGrpSpPr/>
              <p:nvPr/>
            </p:nvGrpSpPr>
            <p:grpSpPr>
              <a:xfrm>
                <a:off x="2315" y="1318"/>
                <a:ext cx="14040" cy="798"/>
                <a:chOff x="1012" y="1179"/>
                <a:chExt cx="14040" cy="1200"/>
              </a:xfrm>
            </p:grpSpPr>
            <p:grpSp>
              <p:nvGrpSpPr>
                <p:cNvPr id="173" name="组合 12"/>
                <p:cNvGrpSpPr/>
                <p:nvPr/>
              </p:nvGrpSpPr>
              <p:grpSpPr>
                <a:xfrm>
                  <a:off x="1012" y="1179"/>
                  <a:ext cx="14040" cy="1200"/>
                  <a:chOff x="0" y="152400"/>
                  <a:chExt cx="8915400" cy="762000"/>
                </a:xfrm>
              </p:grpSpPr>
              <p:sp>
                <p:nvSpPr>
                  <p:cNvPr id="174" name="矩形 173"/>
                  <p:cNvSpPr/>
                  <p:nvPr/>
                </p:nvSpPr>
                <p:spPr>
                  <a:xfrm>
                    <a:off x="0" y="152400"/>
                    <a:ext cx="228600" cy="76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微软雅黑" panose="020B0503020204020204" pitchFamily="34" charset="-122"/>
                      <a:ea typeface="微软雅黑" panose="020B0503020204020204" pitchFamily="34" charset="-122"/>
                    </a:endParaRPr>
                  </a:p>
                </p:txBody>
              </p:sp>
              <p:cxnSp>
                <p:nvCxnSpPr>
                  <p:cNvPr id="188" name="直接连接符 187"/>
                  <p:cNvCxnSpPr/>
                  <p:nvPr/>
                </p:nvCxnSpPr>
                <p:spPr>
                  <a:xfrm>
                    <a:off x="0" y="914400"/>
                    <a:ext cx="89154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28" name="矩形 227"/>
                <p:cNvSpPr/>
                <p:nvPr/>
              </p:nvSpPr>
              <p:spPr>
                <a:xfrm>
                  <a:off x="14692" y="1179"/>
                  <a:ext cx="360" cy="1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230" name="TextBox 61"/>
              <p:cNvSpPr txBox="1"/>
              <p:nvPr/>
            </p:nvSpPr>
            <p:spPr>
              <a:xfrm>
                <a:off x="2675" y="1403"/>
                <a:ext cx="13320" cy="629"/>
              </a:xfrm>
              <a:prstGeom prst="rect">
                <a:avLst/>
              </a:prstGeom>
              <a:noFill/>
            </p:spPr>
            <p:txBody>
              <a:bodyPr wrap="square" rtlCol="0" anchor="ctr" anchorCtr="0">
                <a:noAutofit/>
              </a:bodyPr>
              <a:lstStyle/>
              <a:p>
                <a:pPr lvl="0" algn="just">
                  <a:lnSpc>
                    <a:spcPct val="100000"/>
                  </a:lnSpc>
                  <a:spcBef>
                    <a:spcPts val="0"/>
                  </a:spcBef>
                  <a:buClrTx/>
                  <a:buSzTx/>
                  <a:buFontTx/>
                </a:pPr>
                <a:r>
                  <a:rPr lang="en-US" altLang="zh-CN" sz="1400" b="1" dirty="0">
                    <a:solidFill>
                      <a:srgbClr val="0F6FC6"/>
                    </a:solidFill>
                    <a:ea typeface="微软雅黑" panose="020B0503020204020204" pitchFamily="34" charset="-122"/>
                    <a:cs typeface="Arial" panose="020B0604020202020204" pitchFamily="34" charset="0"/>
                    <a:sym typeface="+mn-ea"/>
                  </a:rPr>
                  <a:t>The data is collected for </a:t>
                </a:r>
                <a:r>
                  <a:rPr lang="en-US" altLang="zh-CN" sz="1400" b="1" dirty="0">
                    <a:solidFill>
                      <a:srgbClr val="0F6FC6"/>
                    </a:solidFill>
                    <a:ea typeface="微软雅黑" panose="020B0503020204020204" pitchFamily="34" charset="-122"/>
                    <a:cs typeface="Arial" panose="020B0604020202020204" pitchFamily="34" charset="0"/>
                    <a:sym typeface="+mn-ea"/>
                  </a:rPr>
                  <a:t>NW-side </a:t>
                </a:r>
                <a:r>
                  <a:rPr lang="en-US" altLang="zh-CN" sz="1400" b="1" dirty="0">
                    <a:solidFill>
                      <a:srgbClr val="0F6FC6"/>
                    </a:solidFill>
                    <a:ea typeface="微软雅黑" panose="020B0503020204020204" pitchFamily="34" charset="-122"/>
                    <a:cs typeface="Arial" panose="020B0604020202020204" pitchFamily="34" charset="0"/>
                    <a:sym typeface="+mn-ea"/>
                  </a:rPr>
                  <a:t>model training.  For the NW-side data collection related to beam management use cases, gNB-centric and OAM-centirc approaches are considered, where the same measurement framework is applied, and the details are still under discussion.</a:t>
                </a:r>
                <a:endParaRPr lang="en-US" altLang="zh-CN" sz="1400" b="1" dirty="0">
                  <a:solidFill>
                    <a:srgbClr val="0F6FC6"/>
                  </a:solidFill>
                  <a:ea typeface="微软雅黑" panose="020B0503020204020204" pitchFamily="34" charset="-122"/>
                  <a:cs typeface="Arial" panose="020B0604020202020204" pitchFamily="34" charset="0"/>
                  <a:sym typeface="+mn-ea"/>
                </a:endParaRPr>
              </a:p>
            </p:txBody>
          </p:sp>
        </p:grpSp>
        <p:cxnSp>
          <p:nvCxnSpPr>
            <p:cNvPr id="240" name="直接连接符 239"/>
            <p:cNvCxnSpPr/>
            <p:nvPr/>
          </p:nvCxnSpPr>
          <p:spPr>
            <a:xfrm>
              <a:off x="864" y="2357"/>
              <a:ext cx="17527"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6" name="文本框 5"/>
          <p:cNvSpPr txBox="1"/>
          <p:nvPr>
            <p:custDataLst>
              <p:tags r:id="rId1"/>
            </p:custDataLst>
          </p:nvPr>
        </p:nvSpPr>
        <p:spPr>
          <a:xfrm>
            <a:off x="263525" y="2277110"/>
            <a:ext cx="6821170" cy="4861560"/>
          </a:xfrm>
          <a:prstGeom prst="rect">
            <a:avLst/>
          </a:prstGeom>
          <a:noFill/>
        </p:spPr>
        <p:txBody>
          <a:bodyPr wrap="square" rtlCol="0" anchor="t">
            <a:spAutoFit/>
          </a:bodyPr>
          <a:lstStyle/>
          <a:p>
            <a:pPr marL="285750" indent="-285750">
              <a:lnSpc>
                <a:spcPct val="100000"/>
              </a:lnSpc>
              <a:spcBef>
                <a:spcPts val="0"/>
              </a:spcBef>
              <a:spcAft>
                <a:spcPts val="600"/>
              </a:spcAft>
              <a:buFont typeface="Arial" panose="020B0604020202020204" pitchFamily="34" charset="0"/>
              <a:buChar char="•"/>
            </a:pPr>
            <a:r>
              <a:rPr lang="en-US" altLang="zh-CN" sz="1200" b="1" dirty="0">
                <a:solidFill>
                  <a:schemeClr val="tx1"/>
                </a:solidFill>
                <a:ea typeface="微软雅黑" panose="020B0503020204020204" pitchFamily="34" charset="-122"/>
                <a:cs typeface="Arial" panose="020B0604020202020204" pitchFamily="34" charset="0"/>
                <a:sym typeface="+mn-ea"/>
              </a:rPr>
              <a:t>For Beam Management (prioritized)</a:t>
            </a:r>
            <a:r>
              <a:rPr lang="zh-CN" altLang="en-US" sz="1200" b="1" dirty="0">
                <a:solidFill>
                  <a:schemeClr val="tx1"/>
                </a:solidFill>
                <a:ea typeface="微软雅黑" panose="020B0503020204020204" pitchFamily="34" charset="-122"/>
                <a:cs typeface="Arial" panose="020B0604020202020204" pitchFamily="34" charset="0"/>
                <a:sym typeface="+mn-ea"/>
              </a:rPr>
              <a:t>：</a:t>
            </a:r>
            <a:endParaRPr lang="zh-CN" altLang="en-US" sz="1200" b="1" dirty="0">
              <a:solidFill>
                <a:schemeClr val="tx1"/>
              </a:solidFill>
              <a:ea typeface="微软雅黑" panose="020B0503020204020204" pitchFamily="34" charset="-122"/>
              <a:cs typeface="Arial" panose="020B0604020202020204" pitchFamily="34" charset="0"/>
              <a:sym typeface="+mn-ea"/>
            </a:endParaRPr>
          </a:p>
          <a:p>
            <a:pPr marL="742950" lvl="1" indent="-285750">
              <a:lnSpc>
                <a:spcPct val="100000"/>
              </a:lnSpc>
              <a:spcBef>
                <a:spcPts val="0"/>
              </a:spcBef>
              <a:spcAft>
                <a:spcPts val="600"/>
              </a:spcAft>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NW-side model refers to gNB-side model, and model training is </a:t>
            </a:r>
            <a:r>
              <a:rPr lang="en-US" altLang="zh-CN" sz="1200" dirty="0">
                <a:solidFill>
                  <a:srgbClr val="FF0000"/>
                </a:solidFill>
                <a:ea typeface="微软雅黑" panose="020B0503020204020204" pitchFamily="34" charset="-122"/>
                <a:cs typeface="Arial" panose="020B0604020202020204" pitchFamily="34" charset="0"/>
                <a:sym typeface="+mn-ea"/>
              </a:rPr>
              <a:t>performed</a:t>
            </a:r>
            <a:r>
              <a:rPr lang="en-US" altLang="zh-CN" sz="1200" dirty="0">
                <a:solidFill>
                  <a:schemeClr val="tx1"/>
                </a:solidFill>
                <a:ea typeface="微软雅黑" panose="020B0503020204020204" pitchFamily="34" charset="-122"/>
                <a:cs typeface="Arial" panose="020B0604020202020204" pitchFamily="34" charset="0"/>
                <a:sym typeface="+mn-ea"/>
              </a:rPr>
              <a:t> by gNB or OAM</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742950" lvl="1" indent="-285750">
              <a:lnSpc>
                <a:spcPct val="100000"/>
              </a:lnSpc>
              <a:spcBef>
                <a:spcPts val="0"/>
              </a:spcBef>
              <a:spcAft>
                <a:spcPts val="600"/>
              </a:spcAft>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Solutions for data collection</a:t>
            </a:r>
            <a:endParaRPr lang="zh-CN" altLang="en-US" sz="1200" dirty="0">
              <a:solidFill>
                <a:schemeClr val="tx1"/>
              </a:solidFill>
              <a:ea typeface="微软雅黑" panose="020B0503020204020204" pitchFamily="34" charset="-122"/>
              <a:cs typeface="Arial" panose="020B0604020202020204" pitchFamily="34" charset="0"/>
              <a:sym typeface="+mn-ea"/>
            </a:endParaRPr>
          </a:p>
          <a:p>
            <a:pPr marL="1200150" lvl="2" indent="-285750">
              <a:lnSpc>
                <a:spcPct val="100000"/>
              </a:lnSpc>
              <a:spcBef>
                <a:spcPts val="0"/>
              </a:spcBef>
              <a:spcAft>
                <a:spcPts val="600"/>
              </a:spcAft>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Immediate MDT is the baseline framework for OAM-centric data collection for model training</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1200150" lvl="2" indent="-285750">
              <a:lnSpc>
                <a:spcPct val="100000"/>
              </a:lnSpc>
              <a:spcBef>
                <a:spcPts val="0"/>
              </a:spcBef>
              <a:spcAft>
                <a:spcPts val="600"/>
              </a:spcAft>
              <a:buFont typeface="Arial" panose="020B0604020202020204" pitchFamily="34" charset="0"/>
              <a:buChar char="•"/>
            </a:pPr>
            <a:r>
              <a:rPr lang="en-US" sz="1200" dirty="0">
                <a:solidFill>
                  <a:schemeClr val="tx1"/>
                </a:solidFill>
                <a:ea typeface="微软雅黑" panose="020B0503020204020204" pitchFamily="34" charset="-122"/>
                <a:cs typeface="Arial" panose="020B0604020202020204" pitchFamily="34" charset="0"/>
                <a:sym typeface="+mn-ea"/>
              </a:rPr>
              <a:t>Support the logged L1 measurement results to reduce the signaling overhead, which is an optional feature</a:t>
            </a:r>
            <a:endParaRPr lang="en-US" sz="1200" dirty="0">
              <a:solidFill>
                <a:schemeClr val="tx1"/>
              </a:solidFill>
              <a:ea typeface="微软雅黑" panose="020B0503020204020204" pitchFamily="34" charset="-122"/>
              <a:cs typeface="Arial" panose="020B0604020202020204" pitchFamily="34" charset="0"/>
              <a:sym typeface="+mn-ea"/>
            </a:endParaRPr>
          </a:p>
          <a:p>
            <a:pPr marL="1657350" lvl="3" indent="-285750">
              <a:lnSpc>
                <a:spcPct val="100000"/>
              </a:lnSpc>
              <a:spcBef>
                <a:spcPts val="0"/>
              </a:spcBef>
              <a:spcAft>
                <a:spcPts val="600"/>
              </a:spcAft>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Periodic logging</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1657350" lvl="3" indent="-285750">
              <a:lnSpc>
                <a:spcPct val="100000"/>
              </a:lnSpc>
              <a:spcBef>
                <a:spcPts val="0"/>
              </a:spcBef>
              <a:spcAft>
                <a:spcPts val="600"/>
              </a:spcAft>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Event-triggered logging (e.g. radio condition based)</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1200150" lvl="2" indent="-285750">
              <a:lnSpc>
                <a:spcPct val="100000"/>
              </a:lnSpc>
              <a:spcBef>
                <a:spcPts val="0"/>
              </a:spcBef>
              <a:spcAft>
                <a:spcPts val="600"/>
              </a:spcAft>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Logged measurement reporting</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1657350" lvl="3" indent="-285750">
              <a:lnSpc>
                <a:spcPct val="100000"/>
              </a:lnSpc>
              <a:spcBef>
                <a:spcPts val="0"/>
              </a:spcBef>
              <a:spcAft>
                <a:spcPts val="600"/>
              </a:spcAft>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On-demand reporting is supported</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1657350" lvl="3" indent="-285750">
              <a:lnSpc>
                <a:spcPct val="100000"/>
              </a:lnSpc>
              <a:spcBef>
                <a:spcPts val="0"/>
              </a:spcBef>
              <a:spcAft>
                <a:spcPts val="600"/>
              </a:spcAft>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Periodic logging is not supported</a:t>
            </a:r>
            <a:endParaRPr lang="zh-CN" altLang="en-US" sz="1200" dirty="0">
              <a:solidFill>
                <a:schemeClr val="tx1"/>
              </a:solidFill>
              <a:ea typeface="微软雅黑" panose="020B0503020204020204" pitchFamily="34" charset="-122"/>
              <a:cs typeface="Arial" panose="020B0604020202020204" pitchFamily="34" charset="0"/>
              <a:sym typeface="+mn-ea"/>
            </a:endParaRPr>
          </a:p>
          <a:p>
            <a:pPr marL="285750" lvl="0" indent="-285750">
              <a:lnSpc>
                <a:spcPct val="100000"/>
              </a:lnSpc>
              <a:spcBef>
                <a:spcPts val="0"/>
              </a:spcBef>
              <a:spcAft>
                <a:spcPts val="600"/>
              </a:spcAft>
              <a:buFont typeface="Arial" panose="020B0604020202020204" pitchFamily="34" charset="0"/>
              <a:buChar char="•"/>
            </a:pPr>
            <a:r>
              <a:rPr lang="en-US" altLang="zh-CN" sz="1200" b="1" dirty="0">
                <a:solidFill>
                  <a:schemeClr val="tx1"/>
                </a:solidFill>
                <a:ea typeface="微软雅黑" panose="020B0503020204020204" pitchFamily="34" charset="-122"/>
                <a:cs typeface="Arial" panose="020B0604020202020204" pitchFamily="34" charset="0"/>
                <a:sym typeface="+mn-ea"/>
              </a:rPr>
              <a:t>For positioning</a:t>
            </a:r>
            <a:r>
              <a:rPr lang="zh-CN" altLang="en-US" sz="1200" b="1" dirty="0">
                <a:solidFill>
                  <a:schemeClr val="tx1"/>
                </a:solidFill>
                <a:ea typeface="微软雅黑" panose="020B0503020204020204" pitchFamily="34" charset="-122"/>
                <a:cs typeface="Arial" panose="020B0604020202020204" pitchFamily="34" charset="0"/>
                <a:sym typeface="+mn-ea"/>
              </a:rPr>
              <a:t>：</a:t>
            </a:r>
            <a:endParaRPr lang="zh-CN" altLang="en-US" sz="1200" b="1" dirty="0">
              <a:solidFill>
                <a:schemeClr val="tx1"/>
              </a:solidFill>
              <a:ea typeface="微软雅黑" panose="020B0503020204020204" pitchFamily="34" charset="-122"/>
              <a:cs typeface="Arial" panose="020B0604020202020204" pitchFamily="34" charset="0"/>
              <a:sym typeface="+mn-ea"/>
            </a:endParaRPr>
          </a:p>
          <a:p>
            <a:pPr marL="742950" lvl="1" indent="-285750">
              <a:lnSpc>
                <a:spcPct val="100000"/>
              </a:lnSpc>
              <a:spcBef>
                <a:spcPts val="0"/>
              </a:spcBef>
              <a:spcAft>
                <a:spcPts val="600"/>
              </a:spcAft>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NW-side model refers to gNB-side model or LMF-sided model, and model training is </a:t>
            </a:r>
            <a:r>
              <a:rPr lang="en-US" altLang="zh-CN" sz="1200" dirty="0">
                <a:solidFill>
                  <a:srgbClr val="FF0000"/>
                </a:solidFill>
                <a:ea typeface="微软雅黑" panose="020B0503020204020204" pitchFamily="34" charset="-122"/>
                <a:cs typeface="Arial" panose="020B0604020202020204" pitchFamily="34" charset="0"/>
                <a:sym typeface="+mn-ea"/>
              </a:rPr>
              <a:t>performed</a:t>
            </a:r>
            <a:r>
              <a:rPr lang="en-US" altLang="zh-CN" sz="1200" dirty="0">
                <a:solidFill>
                  <a:schemeClr val="tx1"/>
                </a:solidFill>
                <a:ea typeface="微软雅黑" panose="020B0503020204020204" pitchFamily="34" charset="-122"/>
                <a:cs typeface="Arial" panose="020B0604020202020204" pitchFamily="34" charset="0"/>
                <a:sym typeface="+mn-ea"/>
              </a:rPr>
              <a:t> by gNB or LMF</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742950" lvl="1" indent="-285750">
              <a:lnSpc>
                <a:spcPct val="100000"/>
              </a:lnSpc>
              <a:spcBef>
                <a:spcPts val="0"/>
              </a:spcBef>
              <a:spcAft>
                <a:spcPts val="600"/>
              </a:spcAft>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Will be discussed based on RAN1’s progress, and the agreements for BM will be reused as much as possible</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742950" lvl="1" indent="-285750">
              <a:lnSpc>
                <a:spcPct val="100000"/>
              </a:lnSpc>
              <a:spcBef>
                <a:spcPts val="0"/>
              </a:spcBef>
              <a:spcAft>
                <a:spcPts val="600"/>
              </a:spcAft>
              <a:buFont typeface="Arial" panose="020B0604020202020204" pitchFamily="34" charset="0"/>
              <a:buChar char="•"/>
            </a:pPr>
            <a:endParaRPr lang="en-US" altLang="zh-CN" sz="1200" dirty="0">
              <a:solidFill>
                <a:schemeClr val="tx1"/>
              </a:solidFill>
              <a:ea typeface="微软雅黑" panose="020B0503020204020204" pitchFamily="34" charset="-122"/>
              <a:cs typeface="Arial" panose="020B0604020202020204" pitchFamily="34" charset="0"/>
              <a:sym typeface="+mn-ea"/>
            </a:endParaRPr>
          </a:p>
          <a:p>
            <a:pPr marL="285750" lvl="0" indent="-285750" algn="l">
              <a:lnSpc>
                <a:spcPct val="100000"/>
              </a:lnSpc>
              <a:spcBef>
                <a:spcPts val="0"/>
              </a:spcBef>
              <a:spcAft>
                <a:spcPts val="600"/>
              </a:spcAft>
              <a:buClrTx/>
              <a:buSzTx/>
              <a:buFont typeface="Arial" panose="020B0604020202020204" pitchFamily="34" charset="0"/>
              <a:buChar char="•"/>
            </a:pPr>
            <a:endParaRPr lang="zh-CN" altLang="en-US" sz="1200" dirty="0">
              <a:solidFill>
                <a:schemeClr val="tx1"/>
              </a:solidFill>
              <a:ea typeface="微软雅黑" panose="020B0503020204020204" pitchFamily="34" charset="-122"/>
              <a:cs typeface="Arial" panose="020B0604020202020204" pitchFamily="34" charset="0"/>
              <a:sym typeface="+mn-ea"/>
            </a:endParaRPr>
          </a:p>
        </p:txBody>
      </p:sp>
      <p:sp>
        <p:nvSpPr>
          <p:cNvPr id="121" name="矩形 2"/>
          <p:cNvSpPr/>
          <p:nvPr>
            <p:custDataLst>
              <p:tags r:id="rId2"/>
            </p:custDataLst>
          </p:nvPr>
        </p:nvSpPr>
        <p:spPr>
          <a:xfrm>
            <a:off x="191770" y="2074545"/>
            <a:ext cx="7008495" cy="4580890"/>
          </a:xfrm>
          <a:prstGeom prst="rect">
            <a:avLst/>
          </a:prstGeom>
          <a:noFill/>
          <a:ln w="12700">
            <a:gradFill flip="none" rotWithShape="1">
              <a:gsLst>
                <a:gs pos="85000">
                  <a:schemeClr val="bg1">
                    <a:alpha val="0"/>
                  </a:schemeClr>
                </a:gs>
                <a:gs pos="15000">
                  <a:schemeClr val="bg1">
                    <a:alpha val="0"/>
                  </a:schemeClr>
                </a:gs>
                <a:gs pos="100000">
                  <a:schemeClr val="tx2">
                    <a:lumMod val="75000"/>
                  </a:schemeClr>
                </a:gs>
                <a:gs pos="0">
                  <a:schemeClr val="tx2">
                    <a:lumMod val="75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87142" tIns="43571" rIns="87142" bIns="43571" rtlCol="0" anchor="ctr"/>
          <a:lstStyle/>
          <a:p>
            <a:pPr marL="0" marR="0" lvl="0" indent="0" algn="ctr" defTabSz="914400" rtl="0" eaLnBrk="1" fontAlgn="auto" latinLnBrk="0" hangingPunct="1">
              <a:lnSpc>
                <a:spcPct val="100000"/>
              </a:lnSpc>
              <a:spcBef>
                <a:spcPts val="0"/>
              </a:spcBef>
              <a:spcAft>
                <a:spcPts val="600"/>
              </a:spcAft>
              <a:buClrTx/>
              <a:buSzTx/>
              <a:buFontTx/>
              <a:buNone/>
              <a:defRPr/>
            </a:pPr>
            <a:endParaRPr kumimoji="0" lang="zh-CN" altLang="en-US" sz="12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9" name="矩形 8"/>
          <p:cNvSpPr/>
          <p:nvPr>
            <p:custDataLst>
              <p:tags r:id="rId3"/>
            </p:custDataLst>
          </p:nvPr>
        </p:nvSpPr>
        <p:spPr>
          <a:xfrm>
            <a:off x="2351405" y="1909445"/>
            <a:ext cx="2352040" cy="367665"/>
          </a:xfrm>
          <a:prstGeom prst="rect">
            <a:avLst/>
          </a:prstGeom>
          <a:solidFill>
            <a:schemeClr val="accent1">
              <a:lumMod val="20000"/>
              <a:lumOff val="80000"/>
            </a:schemeClr>
          </a:solidFill>
        </p:spPr>
        <p:txBody>
          <a:bodyPr wrap="square">
            <a:noAutofit/>
          </a:bodyPr>
          <a:lstStyle/>
          <a:p>
            <a:pPr algn="ctr"/>
            <a:r>
              <a:rPr lang="en-US" altLang="zh-CN" sz="1600" b="1" dirty="0">
                <a:solidFill>
                  <a:srgbClr val="C00000"/>
                </a:solidFill>
                <a:ea typeface="微软雅黑" panose="020B0503020204020204" pitchFamily="34" charset="-122"/>
                <a:cs typeface="Arial" panose="020B0604020202020204" pitchFamily="34" charset="0"/>
                <a:sym typeface="+mn-ea"/>
              </a:rPr>
              <a:t>Progress in </a:t>
            </a:r>
            <a:r>
              <a:rPr lang="en-US" sz="1600" b="1" dirty="0">
                <a:solidFill>
                  <a:srgbClr val="C00000"/>
                </a:solidFill>
                <a:ea typeface="微软雅黑" panose="020B0503020204020204" pitchFamily="34" charset="-122"/>
                <a:cs typeface="Arial" panose="020B0604020202020204" pitchFamily="34" charset="0"/>
                <a:sym typeface="+mn-ea"/>
              </a:rPr>
              <a:t>RAN2 (WI)</a:t>
            </a:r>
            <a:endParaRPr lang="en-US" sz="1600" b="1" dirty="0">
              <a:solidFill>
                <a:srgbClr val="C00000"/>
              </a:solidFill>
              <a:ea typeface="微软雅黑" panose="020B0503020204020204" pitchFamily="34" charset="-122"/>
              <a:cs typeface="Arial" panose="020B0604020202020204" pitchFamily="34" charset="0"/>
              <a:sym typeface="+mn-ea"/>
            </a:endParaRPr>
          </a:p>
        </p:txBody>
      </p:sp>
      <p:grpSp>
        <p:nvGrpSpPr>
          <p:cNvPr id="26" name="组合 25"/>
          <p:cNvGrpSpPr/>
          <p:nvPr/>
        </p:nvGrpSpPr>
        <p:grpSpPr>
          <a:xfrm>
            <a:off x="7234621" y="2173233"/>
            <a:ext cx="4744497" cy="3660604"/>
            <a:chOff x="11395" y="3145"/>
            <a:chExt cx="7172" cy="5010"/>
          </a:xfrm>
        </p:grpSpPr>
        <p:grpSp>
          <p:nvGrpSpPr>
            <p:cNvPr id="18" name="组合 17"/>
            <p:cNvGrpSpPr/>
            <p:nvPr/>
          </p:nvGrpSpPr>
          <p:grpSpPr>
            <a:xfrm>
              <a:off x="11395" y="3145"/>
              <a:ext cx="7172" cy="5010"/>
              <a:chOff x="11726" y="3166"/>
              <a:chExt cx="6533" cy="4512"/>
            </a:xfrm>
          </p:grpSpPr>
          <p:graphicFrame>
            <p:nvGraphicFramePr>
              <p:cNvPr id="2" name="对象 -2147482623"/>
              <p:cNvGraphicFramePr>
                <a:graphicFrameLocks noChangeAspect="1"/>
              </p:cNvGraphicFramePr>
              <p:nvPr/>
            </p:nvGraphicFramePr>
            <p:xfrm>
              <a:off x="11726" y="3166"/>
              <a:ext cx="6533" cy="4090"/>
            </p:xfrm>
            <a:graphic>
              <a:graphicData uri="http://schemas.openxmlformats.org/presentationml/2006/ole">
                <mc:AlternateContent xmlns:mc="http://schemas.openxmlformats.org/markup-compatibility/2006">
                  <mc:Choice xmlns:v="urn:schemas-microsoft-com:vml" Requires="v">
                    <p:oleObj spid="_x0000_s3" name="" r:id="rId4" imgW="5529580" imgH="3593465" progId="Visio.Drawing.15">
                      <p:embed/>
                    </p:oleObj>
                  </mc:Choice>
                  <mc:Fallback>
                    <p:oleObj name="" r:id="rId4" imgW="5529580" imgH="3593465" progId="Visio.Drawing.15">
                      <p:embed/>
                      <p:pic>
                        <p:nvPicPr>
                          <p:cNvPr id="0" name="图片 7"/>
                          <p:cNvPicPr/>
                          <p:nvPr/>
                        </p:nvPicPr>
                        <p:blipFill>
                          <a:blip r:embed="rId5"/>
                          <a:srcRect t="4483" r="7365" b="6125"/>
                          <a:stretch>
                            <a:fillRect/>
                          </a:stretch>
                        </p:blipFill>
                        <p:spPr>
                          <a:xfrm>
                            <a:off x="11726" y="3166"/>
                            <a:ext cx="6533" cy="4090"/>
                          </a:xfrm>
                          <a:prstGeom prst="rect">
                            <a:avLst/>
                          </a:prstGeom>
                          <a:noFill/>
                          <a:ln w="38100">
                            <a:noFill/>
                            <a:miter/>
                          </a:ln>
                        </p:spPr>
                      </p:pic>
                    </p:oleObj>
                  </mc:Fallback>
                </mc:AlternateContent>
              </a:graphicData>
            </a:graphic>
          </p:graphicFrame>
          <p:sp>
            <p:nvSpPr>
              <p:cNvPr id="15" name="文本框 14"/>
              <p:cNvSpPr txBox="1"/>
              <p:nvPr/>
            </p:nvSpPr>
            <p:spPr>
              <a:xfrm>
                <a:off x="13342" y="7376"/>
                <a:ext cx="3561" cy="302"/>
              </a:xfrm>
              <a:prstGeom prst="rect">
                <a:avLst/>
              </a:prstGeom>
              <a:noFill/>
            </p:spPr>
            <p:txBody>
              <a:bodyPr wrap="square" rtlCol="0">
                <a:spAutoFit/>
              </a:bodyPr>
              <a:lstStyle/>
              <a:p>
                <a:pPr algn="ctr"/>
                <a:r>
                  <a:rPr lang="en-US" altLang="zh-CN" sz="1000" b="1">
                    <a:solidFill>
                      <a:schemeClr val="tx1"/>
                    </a:solidFill>
                  </a:rPr>
                  <a:t>Enhanced immediate MDT</a:t>
                </a:r>
                <a:endParaRPr lang="zh-CN" altLang="en-US" sz="1000" b="1">
                  <a:solidFill>
                    <a:schemeClr val="tx1"/>
                  </a:solidFill>
                </a:endParaRPr>
              </a:p>
            </p:txBody>
          </p:sp>
        </p:grpSp>
        <p:sp>
          <p:nvSpPr>
            <p:cNvPr id="21" name="矩形 20"/>
            <p:cNvSpPr/>
            <p:nvPr/>
          </p:nvSpPr>
          <p:spPr>
            <a:xfrm>
              <a:off x="11520" y="5060"/>
              <a:ext cx="2646" cy="2268"/>
            </a:xfrm>
            <a:prstGeom prst="rect">
              <a:avLst/>
            </a:prstGeom>
            <a:noFill/>
            <a:ln>
              <a:solidFill>
                <a:srgbClr val="C00000"/>
              </a:solidFill>
              <a:prstDash val="dash"/>
            </a:ln>
            <a:extLst>
              <a:ext uri="{909E8E84-426E-40DD-AFC4-6F175D3DCCD1}">
                <a14:hiddenFill xmlns:a14="http://schemas.microsoft.com/office/drawing/2010/main">
                  <a:solidFill>
                    <a:srgbClr val="7BBDE3"/>
                  </a:solidFill>
                </a14:hiddenFill>
              </a:ext>
            </a:ex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24" name="矩形标注 23"/>
            <p:cNvSpPr/>
            <p:nvPr/>
          </p:nvSpPr>
          <p:spPr>
            <a:xfrm>
              <a:off x="12437" y="4355"/>
              <a:ext cx="1525" cy="576"/>
            </a:xfrm>
            <a:prstGeom prst="wedgeRectCallout">
              <a:avLst>
                <a:gd name="adj1" fmla="val -20809"/>
                <a:gd name="adj2" fmla="val 132560"/>
              </a:avLst>
            </a:prstGeom>
            <a:solidFill>
              <a:schemeClr val="accent1">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12437" y="4355"/>
              <a:ext cx="1566" cy="630"/>
            </a:xfrm>
            <a:prstGeom prst="rect">
              <a:avLst/>
            </a:prstGeom>
            <a:noFill/>
          </p:spPr>
          <p:txBody>
            <a:bodyPr wrap="square" rtlCol="0">
              <a:spAutoFit/>
            </a:bodyPr>
            <a:lstStyle/>
            <a:p>
              <a:r>
                <a:rPr lang="en-US" altLang="zh-CN" sz="800" b="1">
                  <a:latin typeface="微软雅黑" panose="020B0503020204020204" pitchFamily="34" charset="-122"/>
                  <a:ea typeface="微软雅黑" panose="020B0503020204020204" pitchFamily="34" charset="-122"/>
                </a:rPr>
                <a:t>common measurement feamework</a:t>
              </a:r>
              <a:endParaRPr lang="en-US" altLang="zh-CN" sz="800" b="1">
                <a:latin typeface="微软雅黑" panose="020B0503020204020204" pitchFamily="34" charset="-122"/>
                <a:ea typeface="微软雅黑" panose="020B0503020204020204" pitchFamily="34" charset="-122"/>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232410" y="95250"/>
            <a:ext cx="9199880" cy="706755"/>
          </a:xfrm>
          <a:prstGeom prst="rect">
            <a:avLst/>
          </a:prstGeom>
          <a:noFill/>
        </p:spPr>
        <p:txBody>
          <a:bodyPr wrap="square" rtlCol="0">
            <a:no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r>
              <a:rPr lang="en-US" altLang="zh-CN" sz="2400" dirty="0">
                <a:solidFill>
                  <a:srgbClr val="0B85CF"/>
                </a:solidFill>
                <a:latin typeface="Arial" panose="020B0604020202020204" pitchFamily="34" charset="0"/>
                <a:cs typeface="Arial" panose="020B0604020202020204" pitchFamily="34" charset="0"/>
              </a:rPr>
              <a:t>AI/ML for Mobility </a:t>
            </a:r>
            <a:r>
              <a:rPr lang="en-US" altLang="zh-CN" sz="2400" dirty="0">
                <a:solidFill>
                  <a:srgbClr val="0B85CF"/>
                </a:solidFill>
                <a:latin typeface="Arial" panose="020B0604020202020204" pitchFamily="34" charset="0"/>
                <a:cs typeface="Arial" panose="020B0604020202020204" pitchFamily="34" charset="0"/>
                <a:sym typeface="+mn-ea"/>
              </a:rPr>
              <a:t>SI (RAN2, R19)</a:t>
            </a:r>
            <a:endParaRPr lang="zh-CN" altLang="en-US" sz="2400" dirty="0">
              <a:solidFill>
                <a:srgbClr val="0B85CF"/>
              </a:solidFill>
              <a:latin typeface="Arial" panose="020B0604020202020204" pitchFamily="34" charset="0"/>
              <a:cs typeface="Arial" panose="020B0604020202020204" pitchFamily="34" charset="0"/>
            </a:endParaRPr>
          </a:p>
          <a:p>
            <a:endParaRPr lang="zh-CN" altLang="en-US" sz="2400" dirty="0">
              <a:solidFill>
                <a:srgbClr val="0B85CF"/>
              </a:solidFill>
              <a:latin typeface="Arial" panose="020B0604020202020204" pitchFamily="34" charset="0"/>
              <a:cs typeface="Arial" panose="020B0604020202020204" pitchFamily="34" charset="0"/>
            </a:endParaRPr>
          </a:p>
        </p:txBody>
      </p:sp>
      <p:grpSp>
        <p:nvGrpSpPr>
          <p:cNvPr id="170" name="组合 169"/>
          <p:cNvGrpSpPr/>
          <p:nvPr/>
        </p:nvGrpSpPr>
        <p:grpSpPr>
          <a:xfrm>
            <a:off x="128905" y="894080"/>
            <a:ext cx="11934825" cy="1196975"/>
            <a:chOff x="864" y="2357"/>
            <a:chExt cx="17527" cy="798"/>
          </a:xfrm>
        </p:grpSpPr>
        <p:grpSp>
          <p:nvGrpSpPr>
            <p:cNvPr id="171" name="组合 170"/>
            <p:cNvGrpSpPr/>
            <p:nvPr/>
          </p:nvGrpSpPr>
          <p:grpSpPr>
            <a:xfrm>
              <a:off x="864" y="2357"/>
              <a:ext cx="17527" cy="798"/>
              <a:chOff x="2315" y="1318"/>
              <a:chExt cx="14040" cy="798"/>
            </a:xfrm>
          </p:grpSpPr>
          <p:grpSp>
            <p:nvGrpSpPr>
              <p:cNvPr id="172" name="组合 171"/>
              <p:cNvGrpSpPr/>
              <p:nvPr/>
            </p:nvGrpSpPr>
            <p:grpSpPr>
              <a:xfrm>
                <a:off x="2315" y="1318"/>
                <a:ext cx="14040" cy="798"/>
                <a:chOff x="1012" y="1179"/>
                <a:chExt cx="14040" cy="1200"/>
              </a:xfrm>
            </p:grpSpPr>
            <p:grpSp>
              <p:nvGrpSpPr>
                <p:cNvPr id="173" name="组合 12"/>
                <p:cNvGrpSpPr/>
                <p:nvPr/>
              </p:nvGrpSpPr>
              <p:grpSpPr>
                <a:xfrm>
                  <a:off x="1012" y="1179"/>
                  <a:ext cx="14040" cy="1200"/>
                  <a:chOff x="0" y="152400"/>
                  <a:chExt cx="8915400" cy="762000"/>
                </a:xfrm>
              </p:grpSpPr>
              <p:sp>
                <p:nvSpPr>
                  <p:cNvPr id="174" name="矩形 173"/>
                  <p:cNvSpPr/>
                  <p:nvPr/>
                </p:nvSpPr>
                <p:spPr>
                  <a:xfrm>
                    <a:off x="0" y="152400"/>
                    <a:ext cx="228600" cy="76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微软雅黑" panose="020B0503020204020204" pitchFamily="34" charset="-122"/>
                      <a:ea typeface="微软雅黑" panose="020B0503020204020204" pitchFamily="34" charset="-122"/>
                    </a:endParaRPr>
                  </a:p>
                </p:txBody>
              </p:sp>
              <p:cxnSp>
                <p:nvCxnSpPr>
                  <p:cNvPr id="188" name="直接连接符 187"/>
                  <p:cNvCxnSpPr/>
                  <p:nvPr/>
                </p:nvCxnSpPr>
                <p:spPr>
                  <a:xfrm>
                    <a:off x="0" y="914400"/>
                    <a:ext cx="89154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28" name="矩形 227"/>
                <p:cNvSpPr/>
                <p:nvPr/>
              </p:nvSpPr>
              <p:spPr>
                <a:xfrm>
                  <a:off x="14692" y="1179"/>
                  <a:ext cx="360" cy="1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230" name="TextBox 61"/>
              <p:cNvSpPr txBox="1"/>
              <p:nvPr/>
            </p:nvSpPr>
            <p:spPr>
              <a:xfrm>
                <a:off x="2675" y="1319"/>
                <a:ext cx="13320" cy="786"/>
              </a:xfrm>
              <a:prstGeom prst="rect">
                <a:avLst/>
              </a:prstGeom>
              <a:noFill/>
            </p:spPr>
            <p:txBody>
              <a:bodyPr wrap="square" rtlCol="0" anchor="ctr" anchorCtr="0">
                <a:noAutofit/>
              </a:bodyPr>
              <a:lstStyle/>
              <a:p>
                <a:pPr marL="196215" lvl="0" indent="-196215" algn="just" defTabSz="0" eaLnBrk="1" latinLnBrk="0" hangingPunct="1">
                  <a:lnSpc>
                    <a:spcPct val="100000"/>
                  </a:lnSpc>
                  <a:spcBef>
                    <a:spcPts val="600"/>
                  </a:spcBef>
                  <a:buClrTx/>
                  <a:buSzTx/>
                  <a:buFont typeface="Arial" panose="020B0604020202020204" pitchFamily="34" charset="0"/>
                  <a:buChar char="•"/>
                  <a:tabLst>
                    <a:tab pos="88900" algn="l"/>
                  </a:tabLst>
                </a:pPr>
                <a:r>
                  <a:rPr lang="en-US" altLang="zh-CN" sz="1400" b="1" dirty="0">
                    <a:solidFill>
                      <a:srgbClr val="0F6FC6"/>
                    </a:solidFill>
                    <a:ea typeface="微软雅黑" panose="020B0503020204020204" pitchFamily="34" charset="-122"/>
                    <a:cs typeface="Arial" panose="020B0604020202020204" pitchFamily="34" charset="0"/>
                    <a:sym typeface="+mn-ea"/>
                  </a:rPr>
                  <a:t>With existing L3 handover mechanism, handover is triggered and executed based on reported historical measurement result and/or measurement event(s). It may work well among macro cells when UE’s mobility is low for existing services. </a:t>
                </a:r>
                <a:endParaRPr lang="en-US" altLang="zh-CN" sz="1400" b="1" dirty="0">
                  <a:solidFill>
                    <a:srgbClr val="0F6FC6"/>
                  </a:solidFill>
                  <a:ea typeface="微软雅黑" panose="020B0503020204020204" pitchFamily="34" charset="-122"/>
                  <a:cs typeface="Arial" panose="020B0604020202020204" pitchFamily="34" charset="0"/>
                  <a:sym typeface="+mn-ea"/>
                </a:endParaRPr>
              </a:p>
              <a:p>
                <a:pPr marL="196215" lvl="0" indent="-196215" algn="just" defTabSz="0" eaLnBrk="1" latinLnBrk="0" hangingPunct="1">
                  <a:lnSpc>
                    <a:spcPct val="100000"/>
                  </a:lnSpc>
                  <a:spcBef>
                    <a:spcPts val="600"/>
                  </a:spcBef>
                  <a:buClrTx/>
                  <a:buSzTx/>
                  <a:buFont typeface="Arial" panose="020B0604020202020204" pitchFamily="34" charset="0"/>
                  <a:buChar char="•"/>
                  <a:tabLst>
                    <a:tab pos="88900" algn="l"/>
                  </a:tabLst>
                </a:pPr>
                <a:r>
                  <a:rPr lang="en-US" altLang="zh-CN" sz="1400" b="1" dirty="0">
                    <a:solidFill>
                      <a:srgbClr val="0F6FC6"/>
                    </a:solidFill>
                    <a:ea typeface="微软雅黑" panose="020B0503020204020204" pitchFamily="34" charset="-122"/>
                    <a:cs typeface="Arial" panose="020B0604020202020204" pitchFamily="34" charset="0"/>
                    <a:sym typeface="+mn-ea"/>
                  </a:rPr>
                  <a:t>But it could be problematic when either UE’s mobility is high or among micro cells of high density or both for existing services or future services (e.g. XR), where such reactive scheme may result in more unintended event e.g., Handover Failure, Radio Link Failure, Ping-Pong phenomenon, throughput loss or too early/too late handover, etc. </a:t>
                </a:r>
                <a:endParaRPr lang="en-US" altLang="zh-CN" sz="1400" b="1" dirty="0">
                  <a:solidFill>
                    <a:srgbClr val="0F6FC6"/>
                  </a:solidFill>
                  <a:ea typeface="微软雅黑" panose="020B0503020204020204" pitchFamily="34" charset="-122"/>
                  <a:cs typeface="Arial" panose="020B0604020202020204" pitchFamily="34" charset="0"/>
                  <a:sym typeface="+mn-ea"/>
                </a:endParaRPr>
              </a:p>
            </p:txBody>
          </p:sp>
        </p:grpSp>
        <p:cxnSp>
          <p:nvCxnSpPr>
            <p:cNvPr id="240" name="直接连接符 239"/>
            <p:cNvCxnSpPr/>
            <p:nvPr/>
          </p:nvCxnSpPr>
          <p:spPr>
            <a:xfrm>
              <a:off x="864" y="2357"/>
              <a:ext cx="17527"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6" name="文本框 5"/>
          <p:cNvSpPr txBox="1"/>
          <p:nvPr/>
        </p:nvSpPr>
        <p:spPr>
          <a:xfrm>
            <a:off x="170180" y="2481580"/>
            <a:ext cx="4194175" cy="4323080"/>
          </a:xfrm>
          <a:prstGeom prst="rect">
            <a:avLst/>
          </a:prstGeom>
          <a:noFill/>
        </p:spPr>
        <p:txBody>
          <a:bodyPr wrap="square" rtlCol="0" anchor="t">
            <a:spAutoFit/>
          </a:bodyPr>
          <a:lstStyle/>
          <a:p>
            <a:pPr marL="285750" lvl="0" indent="-285750" algn="l" defTabSz="266700">
              <a:lnSpc>
                <a:spcPts val="1200"/>
              </a:lnSpc>
              <a:spcBef>
                <a:spcPts val="0"/>
              </a:spcBef>
              <a:spcAft>
                <a:spcPts val="600"/>
              </a:spcAft>
              <a:buFont typeface="Arial" panose="020B0604020202020204" pitchFamily="34" charset="0"/>
              <a:buChar char="•"/>
            </a:pPr>
            <a:r>
              <a:rPr lang="en-US" altLang="zh-CN" sz="1200" b="1">
                <a:solidFill>
                  <a:schemeClr val="tx1"/>
                </a:solidFill>
                <a:ea typeface="微软雅黑" panose="020B0503020204020204" pitchFamily="34" charset="-122"/>
                <a:cs typeface="Arial" panose="020B0604020202020204" pitchFamily="34" charset="0"/>
                <a:sym typeface="+mn-ea"/>
              </a:rPr>
              <a:t>RRM measurement prediction </a:t>
            </a:r>
            <a:r>
              <a:rPr lang="en-US" altLang="zh-CN" sz="1200">
                <a:solidFill>
                  <a:schemeClr val="tx1"/>
                </a:solidFill>
                <a:ea typeface="微软雅黑" panose="020B0503020204020204" pitchFamily="34" charset="-122"/>
                <a:cs typeface="Arial" panose="020B0604020202020204" pitchFamily="34" charset="0"/>
                <a:sym typeface="+mn-ea"/>
              </a:rPr>
              <a:t>(highest priority)</a:t>
            </a:r>
            <a:endParaRPr lang="zh-CN" altLang="en-US" sz="1200">
              <a:solidFill>
                <a:schemeClr val="tx1"/>
              </a:solidFill>
              <a:ea typeface="微软雅黑" panose="020B0503020204020204" pitchFamily="34" charset="-122"/>
              <a:cs typeface="Arial" panose="020B0604020202020204" pitchFamily="34" charset="0"/>
              <a:sym typeface="+mn-ea"/>
            </a:endParaRPr>
          </a:p>
          <a:p>
            <a:pPr marL="742950" lvl="1" indent="-285750" algn="l" defTabSz="266700">
              <a:lnSpc>
                <a:spcPts val="1200"/>
              </a:lnSpc>
              <a:spcBef>
                <a:spcPts val="0"/>
              </a:spcBef>
              <a:spcAft>
                <a:spcPts val="600"/>
              </a:spcAft>
              <a:buFont typeface="Arial" panose="020B0604020202020204" pitchFamily="34" charset="0"/>
              <a:buChar char="•"/>
            </a:pPr>
            <a:r>
              <a:rPr lang="en-US" altLang="zh-CN" sz="1200">
                <a:solidFill>
                  <a:schemeClr val="tx1"/>
                </a:solidFill>
                <a:ea typeface="微软雅黑" panose="020B0503020204020204" pitchFamily="34" charset="-122"/>
                <a:cs typeface="Arial" panose="020B0604020202020204" pitchFamily="34" charset="0"/>
                <a:sym typeface="+mn-ea"/>
              </a:rPr>
              <a:t>Temporal domain prediction, spatial domain prediction, frequency domain prediction</a:t>
            </a:r>
            <a:endParaRPr lang="en-US" altLang="zh-CN" sz="1200">
              <a:solidFill>
                <a:schemeClr val="tx1"/>
              </a:solidFill>
              <a:ea typeface="微软雅黑" panose="020B0503020204020204" pitchFamily="34" charset="-122"/>
              <a:cs typeface="Arial" panose="020B0604020202020204" pitchFamily="34" charset="0"/>
              <a:sym typeface="+mn-ea"/>
            </a:endParaRPr>
          </a:p>
          <a:p>
            <a:pPr marL="1200150" lvl="2" indent="-285750" algn="l" defTabSz="266700">
              <a:lnSpc>
                <a:spcPts val="1200"/>
              </a:lnSpc>
              <a:spcBef>
                <a:spcPts val="0"/>
              </a:spcBef>
              <a:spcAft>
                <a:spcPts val="600"/>
              </a:spcAft>
              <a:buFont typeface="Arial" panose="020B0604020202020204" pitchFamily="34" charset="0"/>
              <a:buChar char="•"/>
            </a:pPr>
            <a:r>
              <a:rPr lang="en-US" altLang="zh-CN" sz="1000">
                <a:solidFill>
                  <a:schemeClr val="tx1"/>
                </a:solidFill>
                <a:ea typeface="微软雅黑" panose="020B0503020204020204" pitchFamily="34" charset="-122"/>
                <a:cs typeface="Arial" panose="020B0604020202020204" pitchFamily="34" charset="0"/>
                <a:sym typeface="+mn-ea"/>
              </a:rPr>
              <a:t>Case 1: L1 beam level measurement results-&gt; L1 beam level event-&gt; L3 cell level event</a:t>
            </a:r>
            <a:endParaRPr lang="en-US" altLang="zh-CN" sz="1000">
              <a:solidFill>
                <a:schemeClr val="tx1"/>
              </a:solidFill>
              <a:ea typeface="微软雅黑" panose="020B0503020204020204" pitchFamily="34" charset="-122"/>
              <a:cs typeface="Arial" panose="020B0604020202020204" pitchFamily="34" charset="0"/>
              <a:sym typeface="+mn-ea"/>
            </a:endParaRPr>
          </a:p>
          <a:p>
            <a:pPr marL="1200150" lvl="2" indent="-285750" algn="l" defTabSz="266700">
              <a:lnSpc>
                <a:spcPts val="1200"/>
              </a:lnSpc>
              <a:spcBef>
                <a:spcPts val="0"/>
              </a:spcBef>
              <a:spcAft>
                <a:spcPts val="600"/>
              </a:spcAft>
              <a:buFont typeface="Arial" panose="020B0604020202020204" pitchFamily="34" charset="0"/>
              <a:buChar char="•"/>
            </a:pPr>
            <a:r>
              <a:rPr lang="en-US" altLang="zh-CN" sz="1000">
                <a:solidFill>
                  <a:schemeClr val="tx1"/>
                </a:solidFill>
                <a:ea typeface="微软雅黑" panose="020B0503020204020204" pitchFamily="34" charset="-122"/>
                <a:cs typeface="Arial" panose="020B0604020202020204" pitchFamily="34" charset="0"/>
                <a:sym typeface="+mn-ea"/>
              </a:rPr>
              <a:t>Case 2:  L1 beam level </a:t>
            </a:r>
            <a:r>
              <a:rPr lang="en-US" altLang="zh-CN" sz="1000">
                <a:solidFill>
                  <a:schemeClr val="tx1"/>
                </a:solidFill>
                <a:ea typeface="微软雅黑" panose="020B0503020204020204" pitchFamily="34" charset="-122"/>
                <a:cs typeface="Arial" panose="020B0604020202020204" pitchFamily="34" charset="0"/>
                <a:sym typeface="+mn-ea"/>
              </a:rPr>
              <a:t>measurement results</a:t>
            </a:r>
            <a:r>
              <a:rPr lang="en-US" altLang="zh-CN" sz="1000">
                <a:solidFill>
                  <a:schemeClr val="tx1"/>
                </a:solidFill>
                <a:ea typeface="微软雅黑" panose="020B0503020204020204" pitchFamily="34" charset="-122"/>
                <a:cs typeface="Arial" panose="020B0604020202020204" pitchFamily="34" charset="0"/>
                <a:sym typeface="+mn-ea"/>
              </a:rPr>
              <a:t>-&gt; L3 cell level event</a:t>
            </a:r>
            <a:endParaRPr lang="en-US" altLang="zh-CN" sz="1000">
              <a:solidFill>
                <a:schemeClr val="tx1"/>
              </a:solidFill>
              <a:ea typeface="微软雅黑" panose="020B0503020204020204" pitchFamily="34" charset="-122"/>
              <a:cs typeface="Arial" panose="020B0604020202020204" pitchFamily="34" charset="0"/>
              <a:sym typeface="+mn-ea"/>
            </a:endParaRPr>
          </a:p>
          <a:p>
            <a:pPr marL="1200150" lvl="2" indent="-285750" algn="l" defTabSz="266700">
              <a:lnSpc>
                <a:spcPts val="1200"/>
              </a:lnSpc>
              <a:spcBef>
                <a:spcPts val="0"/>
              </a:spcBef>
              <a:spcAft>
                <a:spcPts val="600"/>
              </a:spcAft>
              <a:buFont typeface="Arial" panose="020B0604020202020204" pitchFamily="34" charset="0"/>
              <a:buChar char="•"/>
            </a:pPr>
            <a:r>
              <a:rPr lang="en-US" altLang="zh-CN" sz="1000">
                <a:solidFill>
                  <a:schemeClr val="tx1"/>
                </a:solidFill>
                <a:ea typeface="微软雅黑" panose="020B0503020204020204" pitchFamily="34" charset="-122"/>
                <a:cs typeface="Arial" panose="020B0604020202020204" pitchFamily="34" charset="0"/>
                <a:sym typeface="+mn-ea"/>
              </a:rPr>
              <a:t>Case 3:  </a:t>
            </a:r>
            <a:r>
              <a:rPr lang="en-US" altLang="zh-CN" sz="1000">
                <a:solidFill>
                  <a:schemeClr val="tx1"/>
                </a:solidFill>
                <a:ea typeface="微软雅黑" panose="020B0503020204020204" pitchFamily="34" charset="-122"/>
                <a:cs typeface="Arial" panose="020B0604020202020204" pitchFamily="34" charset="0"/>
              </a:rPr>
              <a:t>L3 cell level </a:t>
            </a:r>
            <a:r>
              <a:rPr lang="en-US" altLang="zh-CN" sz="1000">
                <a:solidFill>
                  <a:schemeClr val="tx1"/>
                </a:solidFill>
                <a:ea typeface="微软雅黑" panose="020B0503020204020204" pitchFamily="34" charset="-122"/>
                <a:cs typeface="Arial" panose="020B0604020202020204" pitchFamily="34" charset="0"/>
                <a:sym typeface="+mn-ea"/>
              </a:rPr>
              <a:t>measurement results</a:t>
            </a:r>
            <a:r>
              <a:rPr lang="en-US" altLang="zh-CN" sz="1000">
                <a:solidFill>
                  <a:schemeClr val="tx1"/>
                </a:solidFill>
                <a:ea typeface="微软雅黑" panose="020B0503020204020204" pitchFamily="34" charset="-122"/>
                <a:cs typeface="Arial" panose="020B0604020202020204" pitchFamily="34" charset="0"/>
              </a:rPr>
              <a:t>-&gt; L3 cell level event</a:t>
            </a:r>
            <a:endParaRPr lang="en-US" altLang="zh-CN" sz="1000">
              <a:solidFill>
                <a:schemeClr val="tx1"/>
              </a:solidFill>
              <a:ea typeface="微软雅黑" panose="020B0503020204020204" pitchFamily="34" charset="-122"/>
              <a:cs typeface="Arial" panose="020B0604020202020204" pitchFamily="34" charset="0"/>
            </a:endParaRPr>
          </a:p>
          <a:p>
            <a:pPr marL="742950" lvl="1" indent="-285750" algn="l" defTabSz="266700">
              <a:lnSpc>
                <a:spcPts val="1200"/>
              </a:lnSpc>
              <a:spcBef>
                <a:spcPts val="0"/>
              </a:spcBef>
              <a:spcAft>
                <a:spcPts val="600"/>
              </a:spcAft>
              <a:buFont typeface="Arial" panose="020B0604020202020204" pitchFamily="34" charset="0"/>
              <a:buChar char="•"/>
            </a:pPr>
            <a:r>
              <a:rPr lang="en-US" altLang="zh-CN" sz="1200">
                <a:solidFill>
                  <a:schemeClr val="tx1"/>
                </a:solidFill>
                <a:ea typeface="微软雅黑" panose="020B0503020204020204" pitchFamily="34" charset="-122"/>
                <a:cs typeface="Arial" panose="020B0604020202020204" pitchFamily="34" charset="0"/>
              </a:rPr>
              <a:t>Both UE-side model and NW-side model are considered</a:t>
            </a:r>
            <a:endParaRPr lang="en-US" altLang="zh-CN" sz="1200">
              <a:solidFill>
                <a:schemeClr val="tx1"/>
              </a:solidFill>
              <a:ea typeface="微软雅黑" panose="020B0503020204020204" pitchFamily="34" charset="-122"/>
              <a:cs typeface="Arial" panose="020B0604020202020204" pitchFamily="34" charset="0"/>
            </a:endParaRPr>
          </a:p>
          <a:p>
            <a:pPr marL="285750" lvl="0" indent="-285750" algn="l" defTabSz="266700">
              <a:lnSpc>
                <a:spcPts val="1200"/>
              </a:lnSpc>
              <a:spcBef>
                <a:spcPts val="0"/>
              </a:spcBef>
              <a:spcAft>
                <a:spcPts val="600"/>
              </a:spcAft>
              <a:buFont typeface="Arial" panose="020B0604020202020204" pitchFamily="34" charset="0"/>
              <a:buChar char="•"/>
            </a:pPr>
            <a:r>
              <a:rPr lang="en-US" altLang="zh-CN" sz="1200" b="1">
                <a:solidFill>
                  <a:schemeClr val="tx1"/>
                </a:solidFill>
                <a:ea typeface="微软雅黑" panose="020B0503020204020204" pitchFamily="34" charset="-122"/>
                <a:cs typeface="Arial" panose="020B0604020202020204" pitchFamily="34" charset="0"/>
                <a:sym typeface="+mn-ea"/>
              </a:rPr>
              <a:t>Measurement event prediction</a:t>
            </a:r>
            <a:endParaRPr lang="zh-CN" altLang="en-US" sz="1200" b="1">
              <a:solidFill>
                <a:schemeClr val="tx1"/>
              </a:solidFill>
              <a:ea typeface="微软雅黑" panose="020B0503020204020204" pitchFamily="34" charset="-122"/>
              <a:cs typeface="Arial" panose="020B0604020202020204" pitchFamily="34" charset="0"/>
              <a:sym typeface="+mn-ea"/>
            </a:endParaRPr>
          </a:p>
          <a:p>
            <a:pPr marL="742950" lvl="1" indent="-285750" algn="l" defTabSz="266700">
              <a:lnSpc>
                <a:spcPts val="1200"/>
              </a:lnSpc>
              <a:spcBef>
                <a:spcPts val="0"/>
              </a:spcBef>
              <a:spcAft>
                <a:spcPts val="600"/>
              </a:spcAft>
              <a:buFont typeface="Arial" panose="020B0604020202020204" pitchFamily="34" charset="0"/>
              <a:buChar char="•"/>
            </a:pPr>
            <a:r>
              <a:rPr lang="en-US" altLang="zh-CN" sz="1200">
                <a:solidFill>
                  <a:schemeClr val="tx1"/>
                </a:solidFill>
                <a:ea typeface="微软雅黑" panose="020B0503020204020204" pitchFamily="34" charset="-122"/>
                <a:cs typeface="Arial" panose="020B0604020202020204" pitchFamily="34" charset="0"/>
                <a:sym typeface="+mn-ea"/>
              </a:rPr>
              <a:t>Direct prediction, indirect prediction (prioritized)</a:t>
            </a:r>
            <a:endParaRPr lang="en-US" altLang="zh-CN" sz="1200">
              <a:solidFill>
                <a:schemeClr val="tx1"/>
              </a:solidFill>
              <a:ea typeface="微软雅黑" panose="020B0503020204020204" pitchFamily="34" charset="-122"/>
              <a:cs typeface="Arial" panose="020B0604020202020204" pitchFamily="34" charset="0"/>
              <a:sym typeface="+mn-ea"/>
            </a:endParaRPr>
          </a:p>
          <a:p>
            <a:pPr marL="742950" lvl="1" indent="-285750" algn="l" defTabSz="266700">
              <a:lnSpc>
                <a:spcPts val="1200"/>
              </a:lnSpc>
              <a:spcBef>
                <a:spcPts val="0"/>
              </a:spcBef>
              <a:spcAft>
                <a:spcPts val="600"/>
              </a:spcAft>
              <a:buFont typeface="Arial" panose="020B0604020202020204" pitchFamily="34" charset="0"/>
              <a:buChar char="•"/>
            </a:pPr>
            <a:r>
              <a:rPr lang="en-US" altLang="zh-CN" sz="1200">
                <a:solidFill>
                  <a:schemeClr val="tx1"/>
                </a:solidFill>
                <a:ea typeface="微软雅黑" panose="020B0503020204020204" pitchFamily="34" charset="-122"/>
                <a:cs typeface="Arial" panose="020B0604020202020204" pitchFamily="34" charset="0"/>
                <a:sym typeface="+mn-ea"/>
              </a:rPr>
              <a:t>UE-side model is considered</a:t>
            </a:r>
            <a:endParaRPr lang="en-US" altLang="zh-CN" sz="1200">
              <a:solidFill>
                <a:schemeClr val="tx1"/>
              </a:solidFill>
              <a:ea typeface="微软雅黑" panose="020B0503020204020204" pitchFamily="34" charset="-122"/>
              <a:cs typeface="Arial" panose="020B0604020202020204" pitchFamily="34" charset="0"/>
              <a:sym typeface="+mn-ea"/>
            </a:endParaRPr>
          </a:p>
          <a:p>
            <a:pPr marL="285750" lvl="0" indent="-285750" algn="l" defTabSz="266700">
              <a:lnSpc>
                <a:spcPts val="1200"/>
              </a:lnSpc>
              <a:spcBef>
                <a:spcPts val="0"/>
              </a:spcBef>
              <a:spcAft>
                <a:spcPts val="600"/>
              </a:spcAft>
              <a:buFont typeface="Arial" panose="020B0604020202020204" pitchFamily="34" charset="0"/>
              <a:buChar char="•"/>
            </a:pPr>
            <a:r>
              <a:rPr lang="en-US" sz="1200" b="1">
                <a:solidFill>
                  <a:schemeClr val="tx1"/>
                </a:solidFill>
                <a:ea typeface="微软雅黑" panose="020B0503020204020204" pitchFamily="34" charset="-122"/>
                <a:cs typeface="Arial" panose="020B0604020202020204" pitchFamily="34" charset="0"/>
                <a:sym typeface="+mn-ea"/>
              </a:rPr>
              <a:t>RLF/</a:t>
            </a:r>
            <a:r>
              <a:rPr lang="en-US" altLang="zh-CN" sz="1200" b="1">
                <a:solidFill>
                  <a:schemeClr val="tx1"/>
                </a:solidFill>
                <a:ea typeface="微软雅黑" panose="020B0503020204020204" pitchFamily="34" charset="-122"/>
                <a:cs typeface="Arial" panose="020B0604020202020204" pitchFamily="34" charset="0"/>
                <a:sym typeface="+mn-ea"/>
              </a:rPr>
              <a:t>HOF</a:t>
            </a:r>
            <a:r>
              <a:rPr lang="en-US" sz="1200" b="1">
                <a:solidFill>
                  <a:schemeClr val="tx1"/>
                </a:solidFill>
                <a:ea typeface="微软雅黑" panose="020B0503020204020204" pitchFamily="34" charset="-122"/>
                <a:cs typeface="Arial" panose="020B0604020202020204" pitchFamily="34" charset="0"/>
                <a:sym typeface="+mn-ea"/>
              </a:rPr>
              <a:t> prediction</a:t>
            </a:r>
            <a:endParaRPr lang="zh-CN" altLang="en-US" sz="1200">
              <a:solidFill>
                <a:schemeClr val="tx1"/>
              </a:solidFill>
              <a:ea typeface="微软雅黑" panose="020B0503020204020204" pitchFamily="34" charset="-122"/>
              <a:cs typeface="Arial" panose="020B0604020202020204" pitchFamily="34" charset="0"/>
              <a:sym typeface="+mn-ea"/>
            </a:endParaRPr>
          </a:p>
          <a:p>
            <a:pPr marL="742950" lvl="1" indent="-285750" algn="l" defTabSz="266700">
              <a:lnSpc>
                <a:spcPts val="1200"/>
              </a:lnSpc>
              <a:spcBef>
                <a:spcPts val="0"/>
              </a:spcBef>
              <a:spcAft>
                <a:spcPts val="600"/>
              </a:spcAft>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Direct prediction, indirect prediction (prioritized)</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742950" lvl="1" indent="-285750" algn="l" defTabSz="266700">
              <a:lnSpc>
                <a:spcPts val="1200"/>
              </a:lnSpc>
              <a:spcBef>
                <a:spcPts val="0"/>
              </a:spcBef>
              <a:spcAft>
                <a:spcPts val="600"/>
              </a:spcAft>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HOF prediction is de-prioritized</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742950" lvl="1" indent="-285750" algn="l" defTabSz="266700">
              <a:lnSpc>
                <a:spcPts val="1200"/>
              </a:lnSpc>
              <a:spcBef>
                <a:spcPts val="0"/>
              </a:spcBef>
              <a:spcAft>
                <a:spcPts val="600"/>
              </a:spcAft>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UE-side model is considered</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0" lvl="0" indent="0" algn="l" defTabSz="266700">
              <a:lnSpc>
                <a:spcPts val="1200"/>
              </a:lnSpc>
              <a:spcBef>
                <a:spcPts val="0"/>
              </a:spcBef>
              <a:spcAft>
                <a:spcPts val="600"/>
              </a:spcAft>
            </a:pPr>
            <a:r>
              <a:rPr lang="en-US" altLang="zh-CN" sz="1000" dirty="0">
                <a:solidFill>
                  <a:schemeClr val="tx1"/>
                </a:solidFill>
                <a:ea typeface="微软雅黑" panose="020B0503020204020204" pitchFamily="34" charset="-122"/>
                <a:cs typeface="Arial" panose="020B0604020202020204" pitchFamily="34" charset="0"/>
                <a:sym typeface="+mn-ea"/>
              </a:rPr>
              <a:t>Note: “Indirect prediction” refers to deducing whether a measurement event or RLF occurs based on the RRM measurement prediction results </a:t>
            </a:r>
            <a:endParaRPr lang="en-US" altLang="zh-CN" sz="1000" dirty="0">
              <a:solidFill>
                <a:schemeClr val="tx1"/>
              </a:solidFill>
              <a:ea typeface="微软雅黑" panose="020B0503020204020204" pitchFamily="34" charset="-122"/>
              <a:cs typeface="Arial" panose="020B0604020202020204" pitchFamily="34" charset="0"/>
              <a:sym typeface="+mn-ea"/>
            </a:endParaRPr>
          </a:p>
        </p:txBody>
      </p:sp>
      <p:sp>
        <p:nvSpPr>
          <p:cNvPr id="121" name="矩形 2"/>
          <p:cNvSpPr/>
          <p:nvPr/>
        </p:nvSpPr>
        <p:spPr>
          <a:xfrm>
            <a:off x="191770" y="2332355"/>
            <a:ext cx="4186555" cy="4416425"/>
          </a:xfrm>
          <a:prstGeom prst="rect">
            <a:avLst/>
          </a:prstGeom>
          <a:noFill/>
          <a:ln w="12700">
            <a:gradFill flip="none" rotWithShape="1">
              <a:gsLst>
                <a:gs pos="85000">
                  <a:schemeClr val="bg1">
                    <a:alpha val="0"/>
                  </a:schemeClr>
                </a:gs>
                <a:gs pos="15000">
                  <a:schemeClr val="bg1">
                    <a:alpha val="0"/>
                  </a:schemeClr>
                </a:gs>
                <a:gs pos="100000">
                  <a:schemeClr val="tx2">
                    <a:lumMod val="75000"/>
                  </a:schemeClr>
                </a:gs>
                <a:gs pos="0">
                  <a:schemeClr val="tx2">
                    <a:lumMod val="75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87142" tIns="43571" rIns="87142" bIns="43571" rtlCol="0" anchor="ctr"/>
          <a:lstStyle/>
          <a:p>
            <a:pPr marL="0" marR="0" lvl="0" indent="0" algn="ctr" defTabSz="914400" rtl="0" eaLnBrk="1" fontAlgn="auto" latinLnBrk="0" hangingPunct="1">
              <a:lnSpc>
                <a:spcPct val="100000"/>
              </a:lnSpc>
              <a:spcBef>
                <a:spcPts val="0"/>
              </a:spcBef>
              <a:spcAft>
                <a:spcPts val="600"/>
              </a:spcAft>
              <a:buClrTx/>
              <a:buSzTx/>
              <a:buFontTx/>
              <a:buNone/>
              <a:defRPr/>
            </a:pPr>
            <a:endPar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custDataLst>
              <p:tags r:id="rId1"/>
            </p:custDataLst>
          </p:nvPr>
        </p:nvSpPr>
        <p:spPr>
          <a:xfrm>
            <a:off x="1487805" y="2193925"/>
            <a:ext cx="1939925" cy="306705"/>
          </a:xfrm>
          <a:prstGeom prst="rect">
            <a:avLst/>
          </a:prstGeom>
          <a:solidFill>
            <a:schemeClr val="accent1">
              <a:lumMod val="20000"/>
              <a:lumOff val="80000"/>
            </a:schemeClr>
          </a:solidFill>
        </p:spPr>
        <p:txBody>
          <a:bodyPr wrap="square">
            <a:noAutofit/>
          </a:bodyPr>
          <a:lstStyle/>
          <a:p>
            <a:pPr algn="ctr"/>
            <a:r>
              <a:rPr lang="en-US" altLang="zh-CN" sz="1400" b="1" dirty="0">
                <a:solidFill>
                  <a:schemeClr val="tx1"/>
                </a:solidFill>
                <a:ea typeface="微软雅黑" panose="020B0503020204020204" pitchFamily="34" charset="-122"/>
                <a:cs typeface="Arial" panose="020B0604020202020204" pitchFamily="34" charset="0"/>
                <a:sym typeface="+mn-ea"/>
              </a:rPr>
              <a:t>Use cases</a:t>
            </a:r>
            <a:endParaRPr lang="en-US" altLang="zh-CN" sz="1400" b="1" dirty="0">
              <a:solidFill>
                <a:schemeClr val="tx1"/>
              </a:solidFill>
              <a:ea typeface="微软雅黑" panose="020B0503020204020204" pitchFamily="34" charset="-122"/>
              <a:cs typeface="Arial" panose="020B0604020202020204" pitchFamily="34" charset="0"/>
              <a:sym typeface="+mn-ea"/>
            </a:endParaRPr>
          </a:p>
        </p:txBody>
      </p:sp>
      <p:sp>
        <p:nvSpPr>
          <p:cNvPr id="10" name="文本框 9"/>
          <p:cNvSpPr txBox="1"/>
          <p:nvPr/>
        </p:nvSpPr>
        <p:spPr>
          <a:xfrm>
            <a:off x="4525645" y="2481580"/>
            <a:ext cx="4735830" cy="3968115"/>
          </a:xfrm>
          <a:prstGeom prst="rect">
            <a:avLst/>
          </a:prstGeom>
          <a:noFill/>
        </p:spPr>
        <p:txBody>
          <a:bodyPr wrap="square" rtlCol="0" anchor="t">
            <a:noAutofit/>
          </a:bodyPr>
          <a:lstStyle/>
          <a:p>
            <a:pPr marL="285750" indent="-285750">
              <a:lnSpc>
                <a:spcPct val="110000"/>
              </a:lnSpc>
              <a:spcBef>
                <a:spcPts val="0"/>
              </a:spcBef>
              <a:spcAft>
                <a:spcPts val="600"/>
              </a:spcAft>
              <a:buClrTx/>
              <a:buSzTx/>
              <a:buFont typeface="Arial" panose="020B0604020202020204" pitchFamily="34" charset="0"/>
              <a:buChar char="•"/>
            </a:pPr>
            <a:r>
              <a:rPr lang="en-US" sz="1200" b="1" dirty="0">
                <a:solidFill>
                  <a:schemeClr val="tx1"/>
                </a:solidFill>
                <a:ea typeface="微软雅黑" panose="020B0503020204020204" pitchFamily="34" charset="-122"/>
                <a:cs typeface="Arial" panose="020B0604020202020204" pitchFamily="34" charset="0"/>
                <a:sym typeface="+mn-ea"/>
              </a:rPr>
              <a:t>General</a:t>
            </a:r>
            <a:endParaRPr lang="en-US" sz="1200" b="1" dirty="0">
              <a:solidFill>
                <a:schemeClr val="tx1"/>
              </a:solidFill>
              <a:ea typeface="微软雅黑" panose="020B0503020204020204" pitchFamily="34" charset="-122"/>
              <a:cs typeface="Arial" panose="020B0604020202020204" pitchFamily="34" charset="0"/>
              <a:sym typeface="+mn-ea"/>
            </a:endParaRPr>
          </a:p>
          <a:p>
            <a:pPr marL="742950" lvl="1" indent="-285750">
              <a:lnSpc>
                <a:spcPct val="110000"/>
              </a:lnSpc>
              <a:spcBef>
                <a:spcPts val="0"/>
              </a:spcBef>
              <a:spcAft>
                <a:spcPts val="600"/>
              </a:spcAft>
              <a:buClrTx/>
              <a:buSzTx/>
              <a:buFont typeface="Arial" panose="020B0604020202020204" pitchFamily="34" charset="0"/>
              <a:buChar char="•"/>
            </a:pPr>
            <a:r>
              <a:rPr lang="en-US" sz="1200" dirty="0">
                <a:solidFill>
                  <a:schemeClr val="tx1"/>
                </a:solidFill>
                <a:ea typeface="微软雅黑" panose="020B0503020204020204" pitchFamily="34" charset="-122"/>
                <a:cs typeface="Arial" panose="020B0604020202020204" pitchFamily="34" charset="0"/>
                <a:sym typeface="+mn-ea"/>
              </a:rPr>
              <a:t>Focus on RRM measurement prediction, some agreements have been achieved in RAN2</a:t>
            </a:r>
            <a:endParaRPr lang="zh-CN" altLang="en-US" sz="1200" dirty="0">
              <a:solidFill>
                <a:schemeClr val="tx1"/>
              </a:solidFill>
              <a:ea typeface="微软雅黑" panose="020B0503020204020204" pitchFamily="34" charset="-122"/>
              <a:cs typeface="Arial" panose="020B0604020202020204" pitchFamily="34" charset="0"/>
              <a:sym typeface="+mn-ea"/>
            </a:endParaRPr>
          </a:p>
          <a:p>
            <a:pPr marL="742950" lvl="1" indent="-285750">
              <a:lnSpc>
                <a:spcPct val="110000"/>
              </a:lnSpc>
              <a:spcBef>
                <a:spcPts val="0"/>
              </a:spcBef>
              <a:spcAft>
                <a:spcPts val="600"/>
              </a:spcAft>
              <a:buClrTx/>
              <a:buSzTx/>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Simulations on model generalization, measurement event and RLF prediction are ongoing, and results are expected in February and April 2025</a:t>
            </a:r>
            <a:endParaRPr lang="zh-CN" altLang="en-US" sz="1200" dirty="0">
              <a:solidFill>
                <a:schemeClr val="tx1"/>
              </a:solidFill>
              <a:ea typeface="微软雅黑" panose="020B0503020204020204" pitchFamily="34" charset="-122"/>
              <a:cs typeface="Arial" panose="020B0604020202020204" pitchFamily="34" charset="0"/>
              <a:sym typeface="+mn-ea"/>
            </a:endParaRPr>
          </a:p>
          <a:p>
            <a:pPr marL="285750" lvl="0" indent="-285750">
              <a:lnSpc>
                <a:spcPct val="110000"/>
              </a:lnSpc>
              <a:spcBef>
                <a:spcPts val="0"/>
              </a:spcBef>
              <a:spcAft>
                <a:spcPts val="600"/>
              </a:spcAft>
              <a:buFont typeface="Arial" panose="020B0604020202020204" pitchFamily="34" charset="0"/>
              <a:buChar char="•"/>
            </a:pPr>
            <a:r>
              <a:rPr lang="en-US" altLang="zh-CN" sz="1200" b="1" dirty="0">
                <a:solidFill>
                  <a:schemeClr val="tx1"/>
                </a:solidFill>
                <a:ea typeface="微软雅黑" panose="020B0503020204020204" pitchFamily="34" charset="-122"/>
                <a:cs typeface="Arial" panose="020B0604020202020204" pitchFamily="34" charset="0"/>
                <a:sym typeface="+mn-ea"/>
              </a:rPr>
              <a:t>Study goal of RRM measurement prediction</a:t>
            </a:r>
            <a:endParaRPr lang="zh-CN" altLang="en-US" sz="1200" b="1" dirty="0">
              <a:solidFill>
                <a:schemeClr val="tx1"/>
              </a:solidFill>
              <a:ea typeface="微软雅黑" panose="020B0503020204020204" pitchFamily="34" charset="-122"/>
              <a:cs typeface="Arial" panose="020B0604020202020204" pitchFamily="34" charset="0"/>
              <a:sym typeface="+mn-ea"/>
            </a:endParaRPr>
          </a:p>
          <a:p>
            <a:pPr marL="742950" lvl="1" indent="-285750">
              <a:lnSpc>
                <a:spcPct val="110000"/>
              </a:lnSpc>
              <a:spcBef>
                <a:spcPts val="0"/>
              </a:spcBef>
              <a:spcAft>
                <a:spcPts val="600"/>
              </a:spcAft>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1</a:t>
            </a:r>
            <a:r>
              <a:rPr lang="en-US" altLang="zh-CN" sz="1200" baseline="30000" dirty="0">
                <a:solidFill>
                  <a:schemeClr val="tx1"/>
                </a:solidFill>
                <a:ea typeface="微软雅黑" panose="020B0503020204020204" pitchFamily="34" charset="-122"/>
                <a:cs typeface="Arial" panose="020B0604020202020204" pitchFamily="34" charset="0"/>
                <a:sym typeface="+mn-ea"/>
              </a:rPr>
              <a:t>st</a:t>
            </a:r>
            <a:r>
              <a:rPr lang="en-US" altLang="zh-CN" sz="1200" dirty="0">
                <a:solidFill>
                  <a:schemeClr val="tx1"/>
                </a:solidFill>
                <a:ea typeface="微软雅黑" panose="020B0503020204020204" pitchFamily="34" charset="-122"/>
                <a:cs typeface="Arial" panose="020B0604020202020204" pitchFamily="34" charset="0"/>
                <a:sym typeface="+mn-ea"/>
              </a:rPr>
              <a:t> goal: reduce UEs’ measurement overhead</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742950" lvl="1" indent="-285750">
              <a:lnSpc>
                <a:spcPct val="110000"/>
              </a:lnSpc>
              <a:spcBef>
                <a:spcPts val="0"/>
              </a:spcBef>
              <a:spcAft>
                <a:spcPts val="600"/>
              </a:spcAft>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2</a:t>
            </a:r>
            <a:r>
              <a:rPr lang="en-US" altLang="zh-CN" sz="1200" baseline="30000" dirty="0">
                <a:solidFill>
                  <a:schemeClr val="tx1"/>
                </a:solidFill>
                <a:ea typeface="微软雅黑" panose="020B0503020204020204" pitchFamily="34" charset="-122"/>
                <a:cs typeface="Arial" panose="020B0604020202020204" pitchFamily="34" charset="0"/>
                <a:sym typeface="+mn-ea"/>
              </a:rPr>
              <a:t>nd </a:t>
            </a:r>
            <a:r>
              <a:rPr lang="en-US" altLang="zh-CN" sz="1200" dirty="0">
                <a:solidFill>
                  <a:schemeClr val="tx1"/>
                </a:solidFill>
                <a:ea typeface="微软雅黑" panose="020B0503020204020204" pitchFamily="34" charset="-122"/>
                <a:cs typeface="Arial" panose="020B0604020202020204" pitchFamily="34" charset="0"/>
                <a:sym typeface="+mn-ea"/>
              </a:rPr>
              <a:t>goal: improve handover performance</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285750" indent="-285750" algn="l">
              <a:lnSpc>
                <a:spcPct val="110000"/>
              </a:lnSpc>
              <a:spcBef>
                <a:spcPts val="0"/>
              </a:spcBef>
              <a:spcAft>
                <a:spcPts val="600"/>
              </a:spcAft>
              <a:buClrTx/>
              <a:buSzTx/>
              <a:buFont typeface="Arial" panose="020B0604020202020204" pitchFamily="34" charset="0"/>
              <a:buChar char="•"/>
            </a:pPr>
            <a:r>
              <a:rPr lang="en-US" altLang="zh-CN" sz="1200" b="1" dirty="0">
                <a:solidFill>
                  <a:schemeClr val="tx1"/>
                </a:solidFill>
                <a:ea typeface="微软雅黑" panose="020B0503020204020204" pitchFamily="34" charset="-122"/>
                <a:cs typeface="Arial" panose="020B0604020202020204" pitchFamily="34" charset="0"/>
                <a:sym typeface="+mn-ea"/>
              </a:rPr>
              <a:t>Evaluation scenarios for RRM measurement prediction</a:t>
            </a:r>
            <a:endParaRPr lang="en-US" altLang="zh-CN" sz="1200" b="1" dirty="0">
              <a:solidFill>
                <a:schemeClr val="tx1"/>
              </a:solidFill>
              <a:ea typeface="微软雅黑" panose="020B0503020204020204" pitchFamily="34" charset="-122"/>
              <a:cs typeface="Arial" panose="020B0604020202020204" pitchFamily="34" charset="0"/>
              <a:sym typeface="+mn-ea"/>
            </a:endParaRPr>
          </a:p>
          <a:p>
            <a:pPr marL="742950" lvl="1" indent="-285750" algn="l">
              <a:lnSpc>
                <a:spcPct val="110000"/>
              </a:lnSpc>
              <a:spcBef>
                <a:spcPts val="0"/>
              </a:spcBef>
              <a:spcAft>
                <a:spcPts val="600"/>
              </a:spcAft>
              <a:buClrTx/>
              <a:buSzTx/>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FR1-FR1 intra-frequency temporal domain case B</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742950" lvl="1" indent="-285750" algn="l">
              <a:lnSpc>
                <a:spcPct val="110000"/>
              </a:lnSpc>
              <a:spcBef>
                <a:spcPts val="0"/>
              </a:spcBef>
              <a:spcAft>
                <a:spcPts val="600"/>
              </a:spcAft>
              <a:buClrTx/>
              <a:buSzTx/>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FR2-FR2 intra-frequency temporal domain case A</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742950" lvl="1" indent="-285750" algn="l">
              <a:lnSpc>
                <a:spcPct val="110000"/>
              </a:lnSpc>
              <a:spcBef>
                <a:spcPts val="0"/>
              </a:spcBef>
              <a:spcAft>
                <a:spcPts val="600"/>
              </a:spcAft>
              <a:buClrTx/>
              <a:buSzTx/>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FR1-FR1 inter-frequency (frequency domain)</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742950" lvl="1" indent="-285750" algn="l">
              <a:lnSpc>
                <a:spcPct val="110000"/>
              </a:lnSpc>
              <a:spcBef>
                <a:spcPts val="0"/>
              </a:spcBef>
              <a:spcAft>
                <a:spcPts val="600"/>
              </a:spcAft>
              <a:buClrTx/>
              <a:buSzTx/>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FR2-FR2 intra-frequency spatial domain</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742950" lvl="1" indent="-285750" algn="l">
              <a:lnSpc>
                <a:spcPct val="110000"/>
              </a:lnSpc>
              <a:spcBef>
                <a:spcPts val="0"/>
              </a:spcBef>
              <a:spcAft>
                <a:spcPts val="600"/>
              </a:spcAft>
              <a:buClrTx/>
              <a:buSzTx/>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FR1-FR1intra-frequency temporal domain case A</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742950" lvl="1" indent="-285750" algn="l">
              <a:lnSpc>
                <a:spcPct val="110000"/>
              </a:lnSpc>
              <a:spcBef>
                <a:spcPts val="0"/>
              </a:spcBef>
              <a:spcAft>
                <a:spcPts val="600"/>
              </a:spcAft>
              <a:buClrTx/>
              <a:buSzTx/>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FR2-FR2 intra-frequency temporal domain case B</a:t>
            </a:r>
            <a:endParaRPr lang="en-US" altLang="zh-CN" sz="1200" b="1" dirty="0">
              <a:solidFill>
                <a:schemeClr val="tx1"/>
              </a:solidFill>
              <a:ea typeface="微软雅黑" panose="020B0503020204020204" pitchFamily="34" charset="-122"/>
              <a:cs typeface="Arial" panose="020B0604020202020204" pitchFamily="34" charset="0"/>
              <a:sym typeface="+mn-ea"/>
            </a:endParaRPr>
          </a:p>
        </p:txBody>
      </p:sp>
      <p:sp>
        <p:nvSpPr>
          <p:cNvPr id="11" name="矩形 2"/>
          <p:cNvSpPr/>
          <p:nvPr/>
        </p:nvSpPr>
        <p:spPr>
          <a:xfrm>
            <a:off x="4507865" y="2332355"/>
            <a:ext cx="7552690" cy="4416425"/>
          </a:xfrm>
          <a:prstGeom prst="rect">
            <a:avLst/>
          </a:prstGeom>
          <a:noFill/>
          <a:ln w="12700">
            <a:gradFill flip="none" rotWithShape="1">
              <a:gsLst>
                <a:gs pos="85000">
                  <a:schemeClr val="bg1">
                    <a:alpha val="0"/>
                  </a:schemeClr>
                </a:gs>
                <a:gs pos="15000">
                  <a:schemeClr val="bg1">
                    <a:alpha val="0"/>
                  </a:schemeClr>
                </a:gs>
                <a:gs pos="100000">
                  <a:schemeClr val="tx2">
                    <a:lumMod val="75000"/>
                  </a:schemeClr>
                </a:gs>
                <a:gs pos="0">
                  <a:schemeClr val="tx2">
                    <a:lumMod val="75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87142" tIns="43571" rIns="87142" bIns="43571" rtlCol="0" anchor="ctr"/>
          <a:lstStyle/>
          <a:p>
            <a:pPr marL="0" marR="0" lvl="0" indent="0" algn="ctr" defTabSz="914400" rtl="0" eaLnBrk="1" fontAlgn="auto" latinLnBrk="0" hangingPunct="1">
              <a:lnSpc>
                <a:spcPct val="100000"/>
              </a:lnSpc>
              <a:spcBef>
                <a:spcPts val="0"/>
              </a:spcBef>
              <a:spcAft>
                <a:spcPts val="600"/>
              </a:spcAft>
              <a:buClrTx/>
              <a:buSzTx/>
              <a:buFontTx/>
              <a:buNone/>
              <a:defRPr/>
            </a:pPr>
            <a:endPar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矩形 11"/>
          <p:cNvSpPr/>
          <p:nvPr>
            <p:custDataLst>
              <p:tags r:id="rId2"/>
            </p:custDataLst>
          </p:nvPr>
        </p:nvSpPr>
        <p:spPr>
          <a:xfrm>
            <a:off x="7247890" y="2204720"/>
            <a:ext cx="1939925" cy="306705"/>
          </a:xfrm>
          <a:prstGeom prst="rect">
            <a:avLst/>
          </a:prstGeom>
          <a:solidFill>
            <a:schemeClr val="accent1">
              <a:lumMod val="20000"/>
              <a:lumOff val="80000"/>
            </a:schemeClr>
          </a:solidFill>
        </p:spPr>
        <p:txBody>
          <a:bodyPr wrap="square">
            <a:noAutofit/>
          </a:bodyPr>
          <a:lstStyle/>
          <a:p>
            <a:pPr algn="ctr"/>
            <a:r>
              <a:rPr lang="en-US" altLang="zh-CN" sz="1400" b="1" dirty="0">
                <a:solidFill>
                  <a:schemeClr val="tx1"/>
                </a:solidFill>
                <a:ea typeface="微软雅黑" panose="020B0503020204020204" pitchFamily="34" charset="-122"/>
                <a:cs typeface="Arial" panose="020B0604020202020204" pitchFamily="34" charset="0"/>
                <a:sym typeface="+mn-ea"/>
              </a:rPr>
              <a:t>Simulation</a:t>
            </a:r>
            <a:endParaRPr lang="en-US" altLang="zh-CN" sz="1400" b="1" dirty="0">
              <a:solidFill>
                <a:schemeClr val="tx1"/>
              </a:solidFill>
              <a:ea typeface="微软雅黑" panose="020B0503020204020204" pitchFamily="34" charset="-122"/>
              <a:cs typeface="Arial" panose="020B0604020202020204" pitchFamily="34" charset="0"/>
              <a:sym typeface="+mn-ea"/>
            </a:endParaRPr>
          </a:p>
        </p:txBody>
      </p:sp>
      <p:grpSp>
        <p:nvGrpSpPr>
          <p:cNvPr id="31" name="组合 30"/>
          <p:cNvGrpSpPr/>
          <p:nvPr/>
        </p:nvGrpSpPr>
        <p:grpSpPr>
          <a:xfrm>
            <a:off x="8755573" y="4077240"/>
            <a:ext cx="2236242" cy="1126953"/>
            <a:chOff x="14771" y="7195"/>
            <a:chExt cx="3118" cy="1373"/>
          </a:xfrm>
        </p:grpSpPr>
        <p:pic>
          <p:nvPicPr>
            <p:cNvPr id="15"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l="18154" t="51049" r="35709" b="1328"/>
            <a:stretch>
              <a:fillRect/>
            </a:stretch>
          </p:blipFill>
          <p:spPr>
            <a:xfrm>
              <a:off x="15172" y="7195"/>
              <a:ext cx="2231" cy="920"/>
            </a:xfrm>
            <a:prstGeom prst="rect">
              <a:avLst/>
            </a:prstGeom>
            <a:noFill/>
            <a:ln>
              <a:noFill/>
            </a:ln>
          </p:spPr>
        </p:pic>
        <p:sp>
          <p:nvSpPr>
            <p:cNvPr id="18" name="文本框 17"/>
            <p:cNvSpPr txBox="1"/>
            <p:nvPr/>
          </p:nvSpPr>
          <p:spPr>
            <a:xfrm>
              <a:off x="14771" y="8157"/>
              <a:ext cx="3118" cy="411"/>
            </a:xfrm>
            <a:prstGeom prst="rect">
              <a:avLst/>
            </a:prstGeom>
            <a:noFill/>
          </p:spPr>
          <p:txBody>
            <a:bodyPr wrap="square" rtlCol="0">
              <a:spAutoFit/>
            </a:bodyPr>
            <a:lstStyle/>
            <a:p>
              <a:pPr algn="ctr"/>
              <a:r>
                <a:rPr lang="en-US" altLang="zh-CN" sz="800" b="1">
                  <a:latin typeface="微软雅黑" panose="020B0503020204020204" pitchFamily="34" charset="-122"/>
                  <a:ea typeface="微软雅黑" panose="020B0503020204020204" pitchFamily="34" charset="-122"/>
                  <a:cs typeface="微软雅黑" panose="020B0503020204020204" pitchFamily="34" charset="-122"/>
                  <a:sym typeface="+mn-ea"/>
                </a:rPr>
                <a:t>Temporal domain </a:t>
              </a:r>
              <a:r>
                <a:rPr lang="en-US" altLang="zh-CN" sz="800" b="1">
                  <a:latin typeface="微软雅黑" panose="020B0503020204020204" pitchFamily="34" charset="-122"/>
                  <a:ea typeface="微软雅黑" panose="020B0503020204020204" pitchFamily="34" charset="-122"/>
                  <a:cs typeface="微软雅黑" panose="020B0503020204020204" pitchFamily="34" charset="-122"/>
                </a:rPr>
                <a:t>case B</a:t>
              </a:r>
              <a:endParaRPr lang="en-US" altLang="zh-CN" sz="800" b="1">
                <a:latin typeface="微软雅黑" panose="020B0503020204020204" pitchFamily="34" charset="-122"/>
                <a:ea typeface="微软雅黑" panose="020B0503020204020204" pitchFamily="34" charset="-122"/>
                <a:cs typeface="微软雅黑" panose="020B0503020204020204" pitchFamily="34" charset="-122"/>
              </a:endParaRPr>
            </a:p>
            <a:p>
              <a:pPr algn="ctr"/>
              <a:r>
                <a:rPr lang="zh-CN" altLang="en-US" sz="800" b="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800" b="1">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800" b="1" baseline="30000">
                  <a:latin typeface="微软雅黑" panose="020B0503020204020204" pitchFamily="34" charset="-122"/>
                  <a:ea typeface="微软雅黑" panose="020B0503020204020204" pitchFamily="34" charset="-122"/>
                  <a:cs typeface="微软雅黑" panose="020B0503020204020204" pitchFamily="34" charset="-122"/>
                </a:rPr>
                <a:t>st</a:t>
              </a:r>
              <a:r>
                <a:rPr lang="en-US" altLang="zh-CN" sz="800" b="1">
                  <a:latin typeface="微软雅黑" panose="020B0503020204020204" pitchFamily="34" charset="-122"/>
                  <a:ea typeface="微软雅黑" panose="020B0503020204020204" pitchFamily="34" charset="-122"/>
                  <a:cs typeface="微软雅黑" panose="020B0503020204020204" pitchFamily="34" charset="-122"/>
                </a:rPr>
                <a:t> goal)</a:t>
              </a:r>
              <a:endParaRPr lang="en-US" altLang="zh-CN" sz="800" b="1">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5" name="组合 34"/>
          <p:cNvGrpSpPr/>
          <p:nvPr/>
        </p:nvGrpSpPr>
        <p:grpSpPr>
          <a:xfrm>
            <a:off x="10451209" y="3933122"/>
            <a:ext cx="1618615" cy="1306936"/>
            <a:chOff x="11295" y="7377"/>
            <a:chExt cx="2770" cy="2307"/>
          </a:xfrm>
        </p:grpSpPr>
        <p:pic>
          <p:nvPicPr>
            <p:cNvPr id="41" name="图片 40"/>
            <p:cNvPicPr>
              <a:picLocks noChangeAspect="1"/>
            </p:cNvPicPr>
            <p:nvPr/>
          </p:nvPicPr>
          <p:blipFill>
            <a:blip r:embed="rId4">
              <a:clrChange>
                <a:clrFrom>
                  <a:srgbClr val="FFFFFF">
                    <a:alpha val="100000"/>
                  </a:srgbClr>
                </a:clrFrom>
                <a:clrTo>
                  <a:srgbClr val="FFFFFF">
                    <a:alpha val="100000"/>
                    <a:alpha val="0"/>
                  </a:srgbClr>
                </a:clrTo>
              </a:clrChange>
            </a:blip>
            <a:srcRect l="439" r="4497" b="4158"/>
            <a:stretch>
              <a:fillRect/>
            </a:stretch>
          </p:blipFill>
          <p:spPr>
            <a:xfrm>
              <a:off x="11295" y="7377"/>
              <a:ext cx="2770" cy="1916"/>
            </a:xfrm>
            <a:prstGeom prst="rect">
              <a:avLst/>
            </a:prstGeom>
          </p:spPr>
        </p:pic>
        <p:sp>
          <p:nvSpPr>
            <p:cNvPr id="46" name="文本框 45"/>
            <p:cNvSpPr txBox="1"/>
            <p:nvPr/>
          </p:nvSpPr>
          <p:spPr>
            <a:xfrm>
              <a:off x="11927" y="9306"/>
              <a:ext cx="1626" cy="378"/>
            </a:xfrm>
            <a:prstGeom prst="rect">
              <a:avLst/>
            </a:prstGeom>
            <a:noFill/>
          </p:spPr>
          <p:txBody>
            <a:bodyPr wrap="square" rtlCol="0">
              <a:spAutoFit/>
            </a:bodyPr>
            <a:lstStyle/>
            <a:p>
              <a:r>
                <a:rPr lang="en-US" altLang="zh-CN" sz="800" b="1" dirty="0">
                  <a:latin typeface="微软雅黑" panose="020B0503020204020204" pitchFamily="34" charset="-122"/>
                  <a:ea typeface="微软雅黑" panose="020B0503020204020204" pitchFamily="34" charset="-122"/>
                  <a:cs typeface="Arial" panose="020B0604020202020204" pitchFamily="34" charset="0"/>
                </a:rPr>
                <a:t>Spatial domain</a:t>
              </a:r>
              <a:endParaRPr lang="zh-CN" altLang="en-US" sz="800" b="1" dirty="0">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57" name="组合 56"/>
          <p:cNvGrpSpPr/>
          <p:nvPr/>
        </p:nvGrpSpPr>
        <p:grpSpPr>
          <a:xfrm>
            <a:off x="9002965" y="5581015"/>
            <a:ext cx="3002345" cy="883888"/>
            <a:chOff x="13324" y="8026"/>
            <a:chExt cx="5898" cy="1729"/>
          </a:xfrm>
        </p:grpSpPr>
        <p:pic>
          <p:nvPicPr>
            <p:cNvPr id="47" name="图片 46" descr="微信图片_20240731163412"/>
            <p:cNvPicPr>
              <a:picLocks noChangeAspect="1"/>
            </p:cNvPicPr>
            <p:nvPr/>
          </p:nvPicPr>
          <p:blipFill>
            <a:blip r:embed="rId5">
              <a:clrChange>
                <a:clrFrom>
                  <a:srgbClr val="FFFFFF">
                    <a:alpha val="100000"/>
                  </a:srgbClr>
                </a:clrFrom>
                <a:clrTo>
                  <a:srgbClr val="FFFFFF">
                    <a:alpha val="100000"/>
                    <a:alpha val="0"/>
                  </a:srgbClr>
                </a:clrTo>
              </a:clrChange>
            </a:blip>
            <a:srcRect l="22750"/>
            <a:stretch>
              <a:fillRect/>
            </a:stretch>
          </p:blipFill>
          <p:spPr>
            <a:xfrm>
              <a:off x="14394" y="8026"/>
              <a:ext cx="4828" cy="1360"/>
            </a:xfrm>
            <a:prstGeom prst="rect">
              <a:avLst/>
            </a:prstGeom>
          </p:spPr>
        </p:pic>
        <p:sp>
          <p:nvSpPr>
            <p:cNvPr id="52" name="文本框 51"/>
            <p:cNvSpPr txBox="1"/>
            <p:nvPr/>
          </p:nvSpPr>
          <p:spPr>
            <a:xfrm>
              <a:off x="14984" y="9336"/>
              <a:ext cx="2355" cy="419"/>
            </a:xfrm>
            <a:prstGeom prst="rect">
              <a:avLst/>
            </a:prstGeom>
            <a:noFill/>
          </p:spPr>
          <p:txBody>
            <a:bodyPr wrap="square" rtlCol="0">
              <a:spAutoFit/>
            </a:bodyPr>
            <a:lstStyle/>
            <a:p>
              <a:r>
                <a:rPr lang="en-US" altLang="zh-CN" sz="800" b="1" dirty="0">
                  <a:latin typeface="微软雅黑" panose="020B0503020204020204" pitchFamily="34" charset="-122"/>
                  <a:ea typeface="微软雅黑" panose="020B0503020204020204" pitchFamily="34" charset="-122"/>
                  <a:cs typeface="Arial" panose="020B0604020202020204" pitchFamily="34" charset="0"/>
                </a:rPr>
                <a:t>Frequency domain</a:t>
              </a:r>
              <a:endParaRPr lang="en-US" altLang="zh-CN" sz="800" b="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55" name="文本框 54"/>
            <p:cNvSpPr txBox="1"/>
            <p:nvPr/>
          </p:nvSpPr>
          <p:spPr>
            <a:xfrm>
              <a:off x="13324" y="8099"/>
              <a:ext cx="1313" cy="389"/>
            </a:xfrm>
            <a:prstGeom prst="rect">
              <a:avLst/>
            </a:prstGeom>
            <a:noFill/>
          </p:spPr>
          <p:txBody>
            <a:bodyPr wrap="square" rtlCol="0">
              <a:spAutoFit/>
            </a:bodyPr>
            <a:lstStyle/>
            <a:p>
              <a:r>
                <a:rPr lang="en-US" altLang="zh-CN" sz="700" dirty="0">
                  <a:latin typeface="微软雅黑" panose="020B0503020204020204" pitchFamily="34" charset="-122"/>
                  <a:ea typeface="微软雅黑" panose="020B0503020204020204" pitchFamily="34" charset="-122"/>
                  <a:cs typeface="微软雅黑" panose="020B0503020204020204" pitchFamily="34" charset="-122"/>
                </a:rPr>
                <a:t>Legacy MG</a:t>
              </a:r>
              <a:endParaRPr lang="en-US" altLang="zh-CN" sz="7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文本框 55"/>
            <p:cNvSpPr txBox="1"/>
            <p:nvPr/>
          </p:nvSpPr>
          <p:spPr>
            <a:xfrm>
              <a:off x="13402" y="8606"/>
              <a:ext cx="1235" cy="389"/>
            </a:xfrm>
            <a:prstGeom prst="rect">
              <a:avLst/>
            </a:prstGeom>
            <a:noFill/>
          </p:spPr>
          <p:txBody>
            <a:bodyPr wrap="square" rtlCol="0">
              <a:spAutoFit/>
            </a:bodyPr>
            <a:lstStyle/>
            <a:p>
              <a:r>
                <a:rPr lang="en-US" altLang="zh-CN" sz="700" dirty="0">
                  <a:latin typeface="微软雅黑" panose="020B0503020204020204" pitchFamily="34" charset="-122"/>
                  <a:ea typeface="微软雅黑" panose="020B0503020204020204" pitchFamily="34" charset="-122"/>
                  <a:cs typeface="微软雅黑" panose="020B0503020204020204" pitchFamily="34" charset="-122"/>
                </a:rPr>
                <a:t>AI-based</a:t>
              </a:r>
              <a:endParaRPr lang="en-US" altLang="zh-CN" sz="700" dirty="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1" name="左大括号 20"/>
          <p:cNvSpPr/>
          <p:nvPr/>
        </p:nvSpPr>
        <p:spPr>
          <a:xfrm>
            <a:off x="4906010" y="5081905"/>
            <a:ext cx="186055" cy="782320"/>
          </a:xfrm>
          <a:prstGeom prst="leftBrace">
            <a:avLst>
              <a:gd name="adj1" fmla="val 8333"/>
              <a:gd name="adj2" fmla="val 47530"/>
            </a:avLst>
          </a:prstGeom>
          <a:noFill/>
          <a:ln w="9525">
            <a:solidFill>
              <a:schemeClr val="tx2"/>
            </a:solidFill>
          </a:ln>
          <a:extLst>
            <a:ext uri="{909E8E84-426E-40DD-AFC4-6F175D3DCCD1}">
              <a14:hiddenFill xmlns:a14="http://schemas.microsoft.com/office/drawing/2010/main">
                <a:solidFill>
                  <a:schemeClr val="tx2"/>
                </a:solidFill>
              </a14:hiddenFill>
            </a:ext>
          </a:extLst>
        </p:spPr>
        <p:style>
          <a:lnRef idx="2">
            <a:schemeClr val="accent1"/>
          </a:lnRef>
          <a:fillRef idx="0">
            <a:schemeClr val="accent1"/>
          </a:fillRef>
          <a:effectRef idx="1">
            <a:schemeClr val="accent1"/>
          </a:effectRef>
          <a:fontRef idx="minor">
            <a:schemeClr val="tx1"/>
          </a:fontRef>
        </p:style>
        <p:txBody>
          <a:bodyPr/>
          <a:lstStyle/>
          <a:p>
            <a:endParaRPr lang="zh-CN" altLang="en-US"/>
          </a:p>
        </p:txBody>
      </p:sp>
      <p:sp>
        <p:nvSpPr>
          <p:cNvPr id="22" name="文本框 21"/>
          <p:cNvSpPr txBox="1"/>
          <p:nvPr/>
        </p:nvSpPr>
        <p:spPr>
          <a:xfrm>
            <a:off x="4439920" y="5243195"/>
            <a:ext cx="665480" cy="368300"/>
          </a:xfrm>
          <a:prstGeom prst="rect">
            <a:avLst/>
          </a:prstGeom>
          <a:noFill/>
        </p:spPr>
        <p:txBody>
          <a:bodyPr wrap="square" rtlCol="0">
            <a:spAutoFit/>
          </a:bodyPr>
          <a:lstStyle/>
          <a:p>
            <a:r>
              <a:rPr lang="en-US" altLang="zh-CN" sz="900" b="1">
                <a:solidFill>
                  <a:srgbClr val="C00000"/>
                </a:solidFill>
              </a:rPr>
              <a:t>High priority</a:t>
            </a:r>
            <a:endParaRPr lang="en-US" altLang="zh-CN" sz="900" b="1">
              <a:solidFill>
                <a:srgbClr val="C00000"/>
              </a:solidFill>
            </a:endParaRPr>
          </a:p>
        </p:txBody>
      </p:sp>
      <p:sp>
        <p:nvSpPr>
          <p:cNvPr id="23" name="左大括号 22"/>
          <p:cNvSpPr/>
          <p:nvPr/>
        </p:nvSpPr>
        <p:spPr>
          <a:xfrm>
            <a:off x="4872355" y="6234430"/>
            <a:ext cx="186055" cy="368935"/>
          </a:xfrm>
          <a:prstGeom prst="leftBrace">
            <a:avLst>
              <a:gd name="adj1" fmla="val 8333"/>
              <a:gd name="adj2" fmla="val 47530"/>
            </a:avLst>
          </a:prstGeom>
          <a:noFill/>
          <a:ln w="9525">
            <a:solidFill>
              <a:schemeClr val="tx2"/>
            </a:solidFill>
          </a:ln>
          <a:extLst>
            <a:ext uri="{909E8E84-426E-40DD-AFC4-6F175D3DCCD1}">
              <a14:hiddenFill xmlns:a14="http://schemas.microsoft.com/office/drawing/2010/main">
                <a:solidFill>
                  <a:schemeClr val="tx2"/>
                </a:solidFill>
              </a14:hiddenFill>
            </a:ext>
          </a:extLst>
        </p:spPr>
        <p:style>
          <a:lnRef idx="2">
            <a:schemeClr val="accent1"/>
          </a:lnRef>
          <a:fillRef idx="0">
            <a:schemeClr val="accent1"/>
          </a:fillRef>
          <a:effectRef idx="1">
            <a:schemeClr val="accent1"/>
          </a:effectRef>
          <a:fontRef idx="minor">
            <a:schemeClr val="tx1"/>
          </a:fontRef>
        </p:style>
        <p:txBody>
          <a:bodyPr/>
          <a:lstStyle/>
          <a:p>
            <a:endParaRPr lang="zh-CN" altLang="en-US"/>
          </a:p>
        </p:txBody>
      </p:sp>
      <p:sp>
        <p:nvSpPr>
          <p:cNvPr id="24" name="文本框 23"/>
          <p:cNvSpPr txBox="1"/>
          <p:nvPr/>
        </p:nvSpPr>
        <p:spPr>
          <a:xfrm>
            <a:off x="4443730" y="6242685"/>
            <a:ext cx="687705" cy="368300"/>
          </a:xfrm>
          <a:prstGeom prst="rect">
            <a:avLst/>
          </a:prstGeom>
          <a:noFill/>
        </p:spPr>
        <p:txBody>
          <a:bodyPr wrap="square" rtlCol="0">
            <a:spAutoFit/>
          </a:bodyPr>
          <a:lstStyle/>
          <a:p>
            <a:r>
              <a:rPr lang="en-US" altLang="zh-CN" sz="900" b="1">
                <a:solidFill>
                  <a:schemeClr val="tx1"/>
                </a:solidFill>
              </a:rPr>
              <a:t>Low</a:t>
            </a:r>
            <a:endParaRPr lang="en-US" altLang="zh-CN" sz="900" b="1">
              <a:solidFill>
                <a:schemeClr val="tx1"/>
              </a:solidFill>
            </a:endParaRPr>
          </a:p>
          <a:p>
            <a:r>
              <a:rPr lang="en-US" altLang="zh-CN" sz="900" b="1">
                <a:solidFill>
                  <a:schemeClr val="tx1"/>
                </a:solidFill>
              </a:rPr>
              <a:t>Priority</a:t>
            </a:r>
            <a:endParaRPr lang="en-US" altLang="zh-CN" sz="900" b="1">
              <a:solidFill>
                <a:schemeClr val="tx1"/>
              </a:solidFill>
            </a:endParaRPr>
          </a:p>
        </p:txBody>
      </p:sp>
      <p:sp>
        <p:nvSpPr>
          <p:cNvPr id="25" name="文本框 24"/>
          <p:cNvSpPr txBox="1"/>
          <p:nvPr/>
        </p:nvSpPr>
        <p:spPr>
          <a:xfrm>
            <a:off x="4447540" y="5838190"/>
            <a:ext cx="704215" cy="368300"/>
          </a:xfrm>
          <a:prstGeom prst="rect">
            <a:avLst/>
          </a:prstGeom>
          <a:noFill/>
        </p:spPr>
        <p:txBody>
          <a:bodyPr wrap="square" rtlCol="0">
            <a:spAutoFit/>
          </a:bodyPr>
          <a:lstStyle/>
          <a:p>
            <a:r>
              <a:rPr lang="en-US" altLang="zh-CN" sz="900" b="1">
                <a:solidFill>
                  <a:schemeClr val="tx1"/>
                </a:solidFill>
              </a:rPr>
              <a:t>Medium</a:t>
            </a:r>
            <a:endParaRPr lang="en-US" altLang="zh-CN" sz="900" b="1">
              <a:solidFill>
                <a:schemeClr val="tx1"/>
              </a:solidFill>
            </a:endParaRPr>
          </a:p>
          <a:p>
            <a:r>
              <a:rPr lang="en-US" altLang="zh-CN" sz="900" b="1">
                <a:solidFill>
                  <a:schemeClr val="tx1"/>
                </a:solidFill>
              </a:rPr>
              <a:t>Priority</a:t>
            </a:r>
            <a:endParaRPr lang="en-US" altLang="zh-CN" sz="900" b="1">
              <a:solidFill>
                <a:schemeClr val="tx1"/>
              </a:solidFill>
            </a:endParaRPr>
          </a:p>
        </p:txBody>
      </p:sp>
      <p:grpSp>
        <p:nvGrpSpPr>
          <p:cNvPr id="5" name="组合 4"/>
          <p:cNvGrpSpPr/>
          <p:nvPr/>
        </p:nvGrpSpPr>
        <p:grpSpPr>
          <a:xfrm>
            <a:off x="9192260" y="2420620"/>
            <a:ext cx="2708910" cy="1470660"/>
            <a:chOff x="14231" y="3778"/>
            <a:chExt cx="4266" cy="2316"/>
          </a:xfrm>
        </p:grpSpPr>
        <p:pic>
          <p:nvPicPr>
            <p:cNvPr id="29"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r="46470" b="12124"/>
            <a:stretch>
              <a:fillRect/>
            </a:stretch>
          </p:blipFill>
          <p:spPr>
            <a:xfrm>
              <a:off x="14231" y="3778"/>
              <a:ext cx="2740" cy="1979"/>
            </a:xfrm>
            <a:prstGeom prst="rect">
              <a:avLst/>
            </a:prstGeom>
            <a:noFill/>
            <a:ln>
              <a:noFill/>
            </a:ln>
          </p:spPr>
        </p:pic>
        <p:sp>
          <p:nvSpPr>
            <p:cNvPr id="30" name="文本框 29"/>
            <p:cNvSpPr txBox="1"/>
            <p:nvPr/>
          </p:nvSpPr>
          <p:spPr>
            <a:xfrm>
              <a:off x="14891" y="5757"/>
              <a:ext cx="3490" cy="337"/>
            </a:xfrm>
            <a:prstGeom prst="rect">
              <a:avLst/>
            </a:prstGeom>
            <a:noFill/>
          </p:spPr>
          <p:txBody>
            <a:bodyPr wrap="square" rtlCol="0">
              <a:spAutoFit/>
            </a:bodyPr>
            <a:lstStyle/>
            <a:p>
              <a:r>
                <a:rPr lang="en-US" altLang="zh-CN" sz="800" b="1">
                  <a:latin typeface="微软雅黑" panose="020B0503020204020204" pitchFamily="34" charset="-122"/>
                  <a:ea typeface="微软雅黑" panose="020B0503020204020204" pitchFamily="34" charset="-122"/>
                  <a:cs typeface="微软雅黑" panose="020B0503020204020204" pitchFamily="34" charset="-122"/>
                </a:rPr>
                <a:t>Temporal domain case A (2</a:t>
              </a:r>
              <a:r>
                <a:rPr lang="en-US" altLang="zh-CN" sz="800" b="1" baseline="30000">
                  <a:latin typeface="微软雅黑" panose="020B0503020204020204" pitchFamily="34" charset="-122"/>
                  <a:ea typeface="微软雅黑" panose="020B0503020204020204" pitchFamily="34" charset="-122"/>
                  <a:cs typeface="微软雅黑" panose="020B0503020204020204" pitchFamily="34" charset="-122"/>
                </a:rPr>
                <a:t>nd</a:t>
              </a:r>
              <a:r>
                <a:rPr lang="en-US" altLang="zh-CN" sz="800" b="1">
                  <a:latin typeface="微软雅黑" panose="020B0503020204020204" pitchFamily="34" charset="-122"/>
                  <a:ea typeface="微软雅黑" panose="020B0503020204020204" pitchFamily="34" charset="-122"/>
                  <a:cs typeface="微软雅黑" panose="020B0503020204020204" pitchFamily="34" charset="-122"/>
                </a:rPr>
                <a:t> goal)</a:t>
              </a:r>
              <a:endParaRPr lang="zh-CN" altLang="en-US" sz="800" b="1">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l="61451" t="22525" r="11348" b="18917"/>
            <a:stretch>
              <a:fillRect/>
            </a:stretch>
          </p:blipFill>
          <p:spPr>
            <a:xfrm>
              <a:off x="17084" y="4039"/>
              <a:ext cx="1413" cy="1339"/>
            </a:xfrm>
            <a:prstGeom prst="rect">
              <a:avLst/>
            </a:prstGeom>
            <a:noFill/>
            <a:ln>
              <a:noFill/>
            </a:ln>
          </p:spPr>
        </p:pic>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5"/>
          <p:cNvSpPr/>
          <p:nvPr/>
        </p:nvSpPr>
        <p:spPr>
          <a:xfrm>
            <a:off x="6081395" y="2292981"/>
            <a:ext cx="5981700" cy="4475484"/>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3" name="Rectangle 5"/>
          <p:cNvSpPr/>
          <p:nvPr/>
        </p:nvSpPr>
        <p:spPr>
          <a:xfrm>
            <a:off x="167005" y="2251075"/>
            <a:ext cx="5781040" cy="451993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23560" name="TextBox 4"/>
          <p:cNvSpPr txBox="1"/>
          <p:nvPr/>
        </p:nvSpPr>
        <p:spPr>
          <a:xfrm>
            <a:off x="231775" y="95250"/>
            <a:ext cx="5627688" cy="645160"/>
          </a:xfrm>
          <a:prstGeom prst="rect">
            <a:avLst/>
          </a:prstGeom>
          <a:noFill/>
          <a:ln w="9525">
            <a:noFill/>
          </a:ln>
        </p:spPr>
        <p:txBody>
          <a:bodyPr>
            <a:spAutoFit/>
          </a:bodyPr>
          <a:p>
            <a:pPr eaLnBrk="1" hangingPunct="1">
              <a:lnSpc>
                <a:spcPct val="150000"/>
              </a:lnSpc>
              <a:buNone/>
            </a:pPr>
            <a:r>
              <a:rPr lang="en-US" altLang="zh-CN" sz="2400" b="1" dirty="0">
                <a:solidFill>
                  <a:srgbClr val="0B85CF"/>
                </a:solidFill>
                <a:ea typeface="微软雅黑" panose="020B0503020204020204" pitchFamily="34" charset="-122"/>
                <a:cs typeface="Arial" panose="020B0604020202020204" pitchFamily="34" charset="0"/>
              </a:rPr>
              <a:t>AI/ML for RAN SI (RAN3, </a:t>
            </a:r>
            <a:r>
              <a:rPr lang="en-US" altLang="zh-CN" sz="2400" b="1" dirty="0">
                <a:solidFill>
                  <a:srgbClr val="0B85CF"/>
                </a:solidFill>
                <a:ea typeface="微软雅黑" panose="020B0503020204020204" pitchFamily="34" charset="-122"/>
                <a:cs typeface="Arial" panose="020B0604020202020204" pitchFamily="34" charset="0"/>
                <a:sym typeface="+mn-ea"/>
              </a:rPr>
              <a:t>R17 </a:t>
            </a:r>
            <a:r>
              <a:rPr lang="en-US" altLang="zh-CN" sz="2400" b="1" dirty="0">
                <a:solidFill>
                  <a:srgbClr val="0B85CF"/>
                </a:solidFill>
                <a:ea typeface="微软雅黑" panose="020B0503020204020204" pitchFamily="34" charset="-122"/>
                <a:cs typeface="Arial" panose="020B0604020202020204" pitchFamily="34" charset="0"/>
              </a:rPr>
              <a:t>)</a:t>
            </a:r>
            <a:endParaRPr lang="en-US" altLang="zh-CN" sz="2400" b="1" dirty="0">
              <a:solidFill>
                <a:srgbClr val="0B85CF"/>
              </a:solidFill>
              <a:ea typeface="微软雅黑" panose="020B0503020204020204" pitchFamily="34" charset="-122"/>
              <a:cs typeface="Arial" panose="020B0604020202020204" pitchFamily="34" charset="0"/>
            </a:endParaRPr>
          </a:p>
        </p:txBody>
      </p:sp>
      <p:grpSp>
        <p:nvGrpSpPr>
          <p:cNvPr id="23561" name="组合 169"/>
          <p:cNvGrpSpPr/>
          <p:nvPr/>
        </p:nvGrpSpPr>
        <p:grpSpPr>
          <a:xfrm>
            <a:off x="119064" y="988698"/>
            <a:ext cx="12047536" cy="1027427"/>
            <a:chOff x="850" y="2347"/>
            <a:chExt cx="17693" cy="808"/>
          </a:xfrm>
        </p:grpSpPr>
        <p:grpSp>
          <p:nvGrpSpPr>
            <p:cNvPr id="23573" name="组合 170"/>
            <p:cNvGrpSpPr/>
            <p:nvPr/>
          </p:nvGrpSpPr>
          <p:grpSpPr>
            <a:xfrm>
              <a:off x="850" y="2347"/>
              <a:ext cx="17541" cy="808"/>
              <a:chOff x="2304" y="1308"/>
              <a:chExt cx="14051" cy="808"/>
            </a:xfrm>
          </p:grpSpPr>
          <p:grpSp>
            <p:nvGrpSpPr>
              <p:cNvPr id="23575" name="组合 171"/>
              <p:cNvGrpSpPr/>
              <p:nvPr/>
            </p:nvGrpSpPr>
            <p:grpSpPr>
              <a:xfrm>
                <a:off x="2304" y="1308"/>
                <a:ext cx="14051" cy="808"/>
                <a:chOff x="1001" y="1163"/>
                <a:chExt cx="14051" cy="1216"/>
              </a:xfrm>
            </p:grpSpPr>
            <p:grpSp>
              <p:nvGrpSpPr>
                <p:cNvPr id="23577" name="组合 12"/>
                <p:cNvGrpSpPr/>
                <p:nvPr/>
              </p:nvGrpSpPr>
              <p:grpSpPr>
                <a:xfrm>
                  <a:off x="1001" y="1163"/>
                  <a:ext cx="14051" cy="1216"/>
                  <a:chOff x="-7115" y="142380"/>
                  <a:chExt cx="8922515" cy="772020"/>
                </a:xfrm>
              </p:grpSpPr>
              <p:sp>
                <p:nvSpPr>
                  <p:cNvPr id="174" name="矩形 173"/>
                  <p:cNvSpPr/>
                  <p:nvPr/>
                </p:nvSpPr>
                <p:spPr>
                  <a:xfrm>
                    <a:off x="-7115" y="142380"/>
                    <a:ext cx="228600" cy="76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cxnSp>
                <p:nvCxnSpPr>
                  <p:cNvPr id="188" name="直接连接符 187"/>
                  <p:cNvCxnSpPr/>
                  <p:nvPr/>
                </p:nvCxnSpPr>
                <p:spPr>
                  <a:xfrm>
                    <a:off x="0" y="914400"/>
                    <a:ext cx="89154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28" name="矩形 227"/>
                <p:cNvSpPr/>
                <p:nvPr/>
              </p:nvSpPr>
              <p:spPr>
                <a:xfrm>
                  <a:off x="14692" y="1179"/>
                  <a:ext cx="360" cy="1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sp>
            <p:nvSpPr>
              <p:cNvPr id="23576" name="TextBox 61"/>
              <p:cNvSpPr txBox="1"/>
              <p:nvPr/>
            </p:nvSpPr>
            <p:spPr>
              <a:xfrm>
                <a:off x="2659" y="1352"/>
                <a:ext cx="13320" cy="726"/>
              </a:xfrm>
              <a:prstGeom prst="rect">
                <a:avLst/>
              </a:prstGeom>
              <a:noFill/>
              <a:ln w="9525">
                <a:noFill/>
              </a:ln>
            </p:spPr>
            <p:txBody>
              <a:bodyPr anchor="ctr" anchorCtr="0"/>
              <a:p>
                <a:pPr eaLnBrk="1" hangingPunct="1">
                  <a:buNone/>
                </a:pPr>
                <a:r>
                  <a:rPr lang="en-US" altLang="zh-CN" sz="1800" b="1" dirty="0">
                    <a:solidFill>
                      <a:srgbClr val="C00000"/>
                    </a:solidFill>
                    <a:cs typeface="Arial" panose="020B0604020202020204" pitchFamily="34" charset="0"/>
                  </a:rPr>
                  <a:t>The 1st </a:t>
                </a:r>
                <a:r>
                  <a:rPr lang="en-US" altLang="zh-CN" sz="1800" b="1" dirty="0">
                    <a:solidFill>
                      <a:srgbClr val="0F6FC6"/>
                    </a:solidFill>
                    <a:cs typeface="Arial" panose="020B0604020202020204" pitchFamily="34" charset="0"/>
                  </a:rPr>
                  <a:t>AI + RAN research project, has selected and studied 3 high-priority use cases: Network Energy Saving, Load Balancing, and Mobility Optimization. A </a:t>
                </a:r>
                <a:r>
                  <a:rPr lang="en-US" altLang="zh-CN" sz="1800" b="1" dirty="0">
                    <a:solidFill>
                      <a:srgbClr val="C00000"/>
                    </a:solidFill>
                    <a:cs typeface="Arial" panose="020B0604020202020204" pitchFamily="34" charset="0"/>
                    <a:sym typeface="+mn-ea"/>
                  </a:rPr>
                  <a:t>unified functional framework</a:t>
                </a:r>
                <a:r>
                  <a:rPr lang="en-US" altLang="zh-CN" sz="1800" b="1" dirty="0">
                    <a:solidFill>
                      <a:srgbClr val="0F6FC6"/>
                    </a:solidFill>
                    <a:cs typeface="Arial" panose="020B0604020202020204" pitchFamily="34" charset="0"/>
                  </a:rPr>
                  <a:t> has been defined and captured in </a:t>
                </a:r>
                <a:r>
                  <a:rPr lang="en-US" altLang="zh-CN" sz="1800" b="1" dirty="0">
                    <a:solidFill>
                      <a:srgbClr val="C00000"/>
                    </a:solidFill>
                    <a:cs typeface="Arial" panose="020B0604020202020204" pitchFamily="34" charset="0"/>
                  </a:rPr>
                  <a:t>TR 37.817.</a:t>
                </a:r>
                <a:endParaRPr lang="en-US" altLang="zh-CN" sz="1800" b="1" dirty="0">
                  <a:solidFill>
                    <a:srgbClr val="C00000"/>
                  </a:solidFill>
                  <a:ea typeface="微软雅黑" panose="020B0503020204020204" pitchFamily="34" charset="-122"/>
                  <a:cs typeface="Arial" panose="020B0604020202020204" pitchFamily="34" charset="0"/>
                  <a:sym typeface="+mn-ea"/>
                </a:endParaRPr>
              </a:p>
            </p:txBody>
          </p:sp>
        </p:grpSp>
        <p:cxnSp>
          <p:nvCxnSpPr>
            <p:cNvPr id="240" name="直接连接符 239"/>
            <p:cNvCxnSpPr/>
            <p:nvPr/>
          </p:nvCxnSpPr>
          <p:spPr>
            <a:xfrm>
              <a:off x="1016" y="2353"/>
              <a:ext cx="17527"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3" name="文本框 22"/>
          <p:cNvSpPr txBox="1"/>
          <p:nvPr/>
        </p:nvSpPr>
        <p:spPr>
          <a:xfrm>
            <a:off x="167640" y="4666615"/>
            <a:ext cx="5774690" cy="2101850"/>
          </a:xfrm>
          <a:prstGeom prst="rect">
            <a:avLst/>
          </a:prstGeom>
          <a:noFill/>
          <a:ln w="12700" cmpd="sng">
            <a:noFill/>
            <a:prstDash val="solid"/>
            <a:miter lim="800000"/>
          </a:ln>
        </p:spPr>
        <p:txBody>
          <a:bodyPr wrap="square">
            <a:noAutofit/>
          </a:bodyPr>
          <a:lstStyle/>
          <a:p>
            <a:pPr marR="0" algn="l" defTabSz="914400" eaLnBrk="1" hangingPunct="1">
              <a:lnSpc>
                <a:spcPts val="1600"/>
              </a:lnSpc>
              <a:spcBef>
                <a:spcPts val="0"/>
              </a:spcBef>
              <a:spcAft>
                <a:spcPts val="0"/>
              </a:spcAft>
              <a:buClrTx/>
              <a:buSzTx/>
              <a:buFontTx/>
              <a:buNone/>
              <a:defRPr/>
            </a:pPr>
            <a:r>
              <a:rPr kumimoji="0" lang="en-US" altLang="zh-CN" sz="1200" b="1" u="sng" kern="1200" cap="none" spc="0" normalizeH="0" baseline="0" noProof="0" dirty="0">
                <a:solidFill>
                  <a:schemeClr val="tx1"/>
                </a:solidFill>
                <a:ea typeface="宋体" panose="02010600030101010101" pitchFamily="2" charset="-122"/>
                <a:cs typeface="Arial" panose="020B0604020202020204" pitchFamily="34" charset="0"/>
              </a:rPr>
              <a:t>Data Collection</a:t>
            </a:r>
            <a:r>
              <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rPr>
              <a:t>: </a:t>
            </a: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rPr>
              <a:t>Provides input data to Model training and Model inference functions</a:t>
            </a:r>
            <a:br>
              <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rPr>
            </a:br>
            <a:r>
              <a:rPr kumimoji="0" lang="en-US" altLang="zh-CN" sz="1200" b="1" u="sng" kern="1200" cap="none" spc="0" normalizeH="0" baseline="0" noProof="0" dirty="0">
                <a:solidFill>
                  <a:schemeClr val="tx1"/>
                </a:solidFill>
                <a:ea typeface="宋体" panose="02010600030101010101" pitchFamily="2" charset="-122"/>
                <a:cs typeface="Arial" panose="020B0604020202020204" pitchFamily="34" charset="0"/>
              </a:rPr>
              <a:t>Model Training</a:t>
            </a:r>
            <a:r>
              <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rPr>
              <a:t>: </a:t>
            </a: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rPr>
              <a:t>Performs </a:t>
            </a:r>
            <a:r>
              <a:rPr lang="en-US" altLang="zh-CN" sz="1200" noProof="0" dirty="0">
                <a:solidFill>
                  <a:schemeClr val="tx1"/>
                </a:solidFill>
                <a:cs typeface="Arial" panose="020B0604020202020204" pitchFamily="34" charset="0"/>
                <a:sym typeface="+mn-ea"/>
              </a:rPr>
              <a:t>AI/ML </a:t>
            </a: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rPr>
              <a:t>Model training, validation and testing</a:t>
            </a:r>
            <a:br>
              <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rPr>
            </a:br>
            <a:r>
              <a:rPr kumimoji="0" lang="en-US" altLang="zh-CN" sz="1200" b="1" u="sng" kern="1200" cap="none" spc="0" normalizeH="0" baseline="0" noProof="0" dirty="0">
                <a:solidFill>
                  <a:schemeClr val="tx1"/>
                </a:solidFill>
                <a:ea typeface="宋体" panose="02010600030101010101" pitchFamily="2" charset="-122"/>
                <a:cs typeface="Arial" panose="020B0604020202020204" pitchFamily="34" charset="0"/>
              </a:rPr>
              <a:t>Model Inference</a:t>
            </a:r>
            <a:r>
              <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rPr>
              <a:t>: </a:t>
            </a: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rPr>
              <a:t>Provides AI/ML model inference output (e.g., predictions or decisions)</a:t>
            </a:r>
            <a:br>
              <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rPr>
            </a:br>
            <a:r>
              <a:rPr kumimoji="0" lang="en-US" altLang="zh-CN" sz="1200" b="1" u="sng" kern="1200" cap="none" spc="0" normalizeH="0" baseline="0" noProof="0" dirty="0">
                <a:solidFill>
                  <a:schemeClr val="tx1"/>
                </a:solidFill>
                <a:ea typeface="宋体" panose="02010600030101010101" pitchFamily="2" charset="-122"/>
                <a:cs typeface="Arial" panose="020B0604020202020204" pitchFamily="34" charset="0"/>
              </a:rPr>
              <a:t>Model Performance Feedback</a:t>
            </a:r>
            <a:r>
              <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rPr>
              <a:t>: </a:t>
            </a: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rPr>
              <a:t>Monitors the performance of the AI/ML models, when available (e.g. comparing AI/ML prediction results with real results (ground truth) to evaluate the performance of the model)</a:t>
            </a:r>
            <a:b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rPr>
            </a:br>
            <a:r>
              <a:rPr kumimoji="0" lang="en-US" altLang="zh-CN" sz="1200" b="1" u="sng" kern="1200" cap="none" spc="0" normalizeH="0" baseline="0" noProof="0" dirty="0">
                <a:solidFill>
                  <a:schemeClr val="tx1"/>
                </a:solidFill>
                <a:ea typeface="宋体" panose="02010600030101010101" pitchFamily="2" charset="-122"/>
                <a:cs typeface="Arial" panose="020B0604020202020204" pitchFamily="34" charset="0"/>
              </a:rPr>
              <a:t>Actor</a:t>
            </a:r>
            <a:r>
              <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rPr>
              <a:t>: </a:t>
            </a: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rPr>
              <a:t>Receives the output from the Model Inference function and triggers or performs corresponding actions</a:t>
            </a:r>
            <a:endPar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endParaRPr>
          </a:p>
        </p:txBody>
      </p:sp>
      <p:graphicFrame>
        <p:nvGraphicFramePr>
          <p:cNvPr id="23563" name="对象 21"/>
          <p:cNvGraphicFramePr>
            <a:graphicFrameLocks noChangeAspect="1"/>
          </p:cNvGraphicFramePr>
          <p:nvPr/>
        </p:nvGraphicFramePr>
        <p:xfrm>
          <a:off x="373063" y="2492375"/>
          <a:ext cx="5568950" cy="2189163"/>
        </p:xfrm>
        <a:graphic>
          <a:graphicData uri="http://schemas.openxmlformats.org/presentationml/2006/ole">
            <mc:AlternateContent xmlns:mc="http://schemas.openxmlformats.org/markup-compatibility/2006">
              <mc:Choice xmlns:v="urn:schemas-microsoft-com:vml" Requires="v">
                <p:oleObj spid="_x0000_s3077" name="" r:id="rId1" imgW="5642610" imgH="2222500" progId="Visio.Drawing.15">
                  <p:embed/>
                </p:oleObj>
              </mc:Choice>
              <mc:Fallback>
                <p:oleObj name="" r:id="rId1" imgW="5642610" imgH="2222500" progId="Visio.Drawing.15">
                  <p:embed/>
                  <p:pic>
                    <p:nvPicPr>
                      <p:cNvPr id="0" name="图片 3076"/>
                      <p:cNvPicPr/>
                      <p:nvPr/>
                    </p:nvPicPr>
                    <p:blipFill>
                      <a:blip r:embed="rId2"/>
                      <a:stretch>
                        <a:fillRect/>
                      </a:stretch>
                    </p:blipFill>
                    <p:spPr>
                      <a:xfrm>
                        <a:off x="373063" y="2492375"/>
                        <a:ext cx="5568950" cy="2189163"/>
                      </a:xfrm>
                      <a:prstGeom prst="rect">
                        <a:avLst/>
                      </a:prstGeom>
                      <a:noFill/>
                      <a:ln w="38100">
                        <a:noFill/>
                        <a:miter/>
                      </a:ln>
                    </p:spPr>
                  </p:pic>
                </p:oleObj>
              </mc:Fallback>
            </mc:AlternateContent>
          </a:graphicData>
        </a:graphic>
      </p:graphicFrame>
      <p:sp>
        <p:nvSpPr>
          <p:cNvPr id="24" name="文本框 23"/>
          <p:cNvSpPr txBox="1"/>
          <p:nvPr/>
        </p:nvSpPr>
        <p:spPr>
          <a:xfrm>
            <a:off x="6096000" y="2420938"/>
            <a:ext cx="6056313" cy="4400550"/>
          </a:xfrm>
          <a:prstGeom prst="rect">
            <a:avLst/>
          </a:prstGeom>
          <a:noFill/>
          <a:ln w="12700" cmpd="sng">
            <a:noFill/>
            <a:prstDash val="solid"/>
            <a:miter lim="800000"/>
          </a:ln>
        </p:spPr>
        <p:txBody>
          <a:bodyPr wrap="square">
            <a:noAutofit/>
          </a:bodyPr>
          <a:lstStyle/>
          <a:p>
            <a:pPr marR="0" defTabSz="914400" eaLnBrk="1" hangingPunct="1">
              <a:buClrTx/>
              <a:buSzTx/>
              <a:buFontTx/>
              <a:buNone/>
              <a:defRPr/>
            </a:pPr>
            <a:r>
              <a:rPr kumimoji="0" lang="en-US" altLang="zh-CN" sz="1200" b="1" u="sng" kern="1200" cap="none" spc="0" normalizeH="0" baseline="0" noProof="0" dirty="0">
                <a:solidFill>
                  <a:schemeClr val="tx1"/>
                </a:solidFill>
                <a:ea typeface="宋体" panose="02010600030101010101" pitchFamily="2" charset="-122"/>
                <a:cs typeface="Arial" panose="020B0604020202020204" pitchFamily="34" charset="0"/>
              </a:rPr>
              <a:t>Network Energy Saving</a:t>
            </a:r>
            <a:endParaRPr kumimoji="0" lang="en-US" altLang="zh-CN" sz="1200" b="1" u="sng"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defTabSz="914400" eaLnBrk="1" hangingPunct="1">
              <a:buClrTx/>
              <a:buSzTx/>
              <a:buFont typeface="Arial" panose="020B0604020202020204" pitchFamily="34" charset="0"/>
              <a:buChar char="•"/>
              <a:defRPr/>
            </a:pP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rPr>
              <a:t>Realize better cell activation/deactivation by predicting energy consumption efficiency and cell load</a:t>
            </a:r>
            <a:endPar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buClrTx/>
              <a:buSzTx/>
              <a:buFontTx/>
              <a:buNone/>
              <a:defRPr/>
            </a:pPr>
            <a:endParaRPr kumimoji="0" lang="en-US" altLang="zh-CN" sz="1200" u="sng"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defTabSz="914400" eaLnBrk="1" hangingPunct="1">
              <a:buClrTx/>
              <a:buSzTx/>
              <a:buFontTx/>
              <a:buNone/>
              <a:defRPr/>
            </a:pPr>
            <a:endParaRPr kumimoji="0" lang="en-US" altLang="zh-CN" sz="1200" u="sng"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defTabSz="914400" eaLnBrk="1" hangingPunct="1">
              <a:buClrTx/>
              <a:buSzTx/>
              <a:buFontTx/>
              <a:buNone/>
              <a:defRPr/>
            </a:pPr>
            <a:endParaRPr kumimoji="0" lang="en-US" altLang="zh-CN" sz="1200" u="sng"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defTabSz="914400" eaLnBrk="1" hangingPunct="1">
              <a:buClrTx/>
              <a:buSzTx/>
              <a:buFontTx/>
              <a:buNone/>
              <a:defRPr/>
            </a:pPr>
            <a:endParaRPr kumimoji="0" lang="en-US" altLang="zh-CN" sz="1200" u="sng"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defTabSz="914400" eaLnBrk="1" hangingPunct="1">
              <a:buClrTx/>
              <a:buSzTx/>
              <a:buFontTx/>
              <a:buNone/>
              <a:defRPr/>
            </a:pPr>
            <a:endParaRPr kumimoji="0" lang="en-US" altLang="zh-CN" sz="1200" u="sng"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defTabSz="914400" eaLnBrk="1" hangingPunct="1">
              <a:buClrTx/>
              <a:buSzTx/>
              <a:buFontTx/>
              <a:buNone/>
              <a:defRPr/>
            </a:pPr>
            <a:endParaRPr kumimoji="0" lang="en-US" altLang="zh-CN" sz="1200" u="sng"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defTabSz="914400" eaLnBrk="1" hangingPunct="1">
              <a:buClrTx/>
              <a:buSzTx/>
              <a:buFontTx/>
              <a:buNone/>
              <a:defRPr/>
            </a:pPr>
            <a:endParaRPr kumimoji="0" lang="en-US" altLang="zh-CN" sz="1200" u="sng"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defTabSz="914400" eaLnBrk="1" hangingPunct="1">
              <a:buClrTx/>
              <a:buSzTx/>
              <a:buFontTx/>
              <a:buNone/>
              <a:defRPr/>
            </a:pPr>
            <a:endParaRPr kumimoji="0" lang="en-US" altLang="zh-CN" sz="1200" u="sng"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defTabSz="914400" eaLnBrk="1" hangingPunct="1">
              <a:buClrTx/>
              <a:buSzTx/>
              <a:buFontTx/>
              <a:buNone/>
              <a:defRPr/>
            </a:pPr>
            <a:endParaRPr kumimoji="0" lang="zh-CN" altLang="en-US" sz="1200" u="sng"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defTabSz="914400" eaLnBrk="1" hangingPunct="1">
              <a:buClrTx/>
              <a:buSzTx/>
              <a:buFontTx/>
              <a:buNone/>
              <a:defRPr/>
            </a:pPr>
            <a:endParaRPr kumimoji="0" lang="zh-CN" altLang="en-US" sz="1200" u="sng"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defTabSz="914400" eaLnBrk="1" hangingPunct="1">
              <a:buClrTx/>
              <a:buSzTx/>
              <a:buFontTx/>
              <a:buNone/>
              <a:defRPr/>
            </a:pPr>
            <a:endParaRPr kumimoji="0" lang="zh-CN" altLang="en-US" sz="1200" u="sng"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defTabSz="914400" eaLnBrk="1" hangingPunct="1">
              <a:buClrTx/>
              <a:buSzTx/>
              <a:buFontTx/>
              <a:buNone/>
              <a:defRPr/>
            </a:pPr>
            <a:endParaRPr kumimoji="0" lang="zh-CN" altLang="en-US" sz="1200" u="sng"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defTabSz="914400" eaLnBrk="1" hangingPunct="1">
              <a:buClrTx/>
              <a:buSzTx/>
              <a:buFontTx/>
              <a:buNone/>
              <a:defRPr/>
            </a:pPr>
            <a:r>
              <a:rPr kumimoji="0" lang="en-US" altLang="zh-CN" sz="1200" b="1" u="sng" kern="1200" cap="none" spc="0" normalizeH="0" baseline="0" noProof="0" dirty="0">
                <a:solidFill>
                  <a:schemeClr val="tx1"/>
                </a:solidFill>
                <a:ea typeface="宋体" panose="02010600030101010101" pitchFamily="2" charset="-122"/>
                <a:cs typeface="Arial" panose="020B0604020202020204" pitchFamily="34" charset="0"/>
              </a:rPr>
              <a:t>Load balancing</a:t>
            </a:r>
            <a:endParaRPr kumimoji="0" lang="en-US" altLang="zh-CN" sz="1200" b="1" u="sng"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defTabSz="914400" eaLnBrk="1" hangingPunct="1">
              <a:buClrTx/>
              <a:buSzTx/>
              <a:buFont typeface="Arial" panose="020B0604020202020204" pitchFamily="34" charset="0"/>
              <a:buChar char="•"/>
              <a:defRPr/>
            </a:pP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rPr>
              <a:t>Predict handover schemes based on the wireless resource status information of local base stations/neighboring stations to improve load balancing performance and user experience</a:t>
            </a:r>
            <a:endParaRPr kumimoji="0" lang="en-US" altLang="zh-CN" sz="1200" b="1" u="sng"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buClrTx/>
              <a:buSzTx/>
              <a:buFontTx/>
              <a:buNone/>
              <a:defRPr/>
            </a:pPr>
            <a:r>
              <a:rPr kumimoji="0" lang="en-US" altLang="zh-CN" sz="1200" b="1" u="sng" kern="1200" cap="none" spc="0" normalizeH="0" baseline="0" noProof="0" dirty="0">
                <a:solidFill>
                  <a:schemeClr val="tx1"/>
                </a:solidFill>
                <a:ea typeface="宋体" panose="02010600030101010101" pitchFamily="2" charset="-122"/>
                <a:cs typeface="Arial" panose="020B0604020202020204" pitchFamily="34" charset="0"/>
              </a:rPr>
              <a:t>Mobility optimization</a:t>
            </a:r>
            <a:endParaRPr kumimoji="0" lang="en-US" altLang="zh-CN" sz="1200" b="1" u="sng"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defTabSz="914400" eaLnBrk="1" hangingPunct="1">
              <a:buClrTx/>
              <a:buSzTx/>
              <a:buFont typeface="Arial" panose="020B0604020202020204" pitchFamily="34" charset="0"/>
              <a:buChar char="•"/>
              <a:defRPr/>
            </a:pP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rPr>
              <a:t>Predict the movement trajectory of UE to optimize the handover strategy, in order to avoid potential problems such as too early handover, too late handover, and handover to the wrong cells</a:t>
            </a:r>
            <a:endPar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endParaRPr>
          </a:p>
          <a:p>
            <a:pPr marL="171450" marR="0" indent="-171450" defTabSz="914400" eaLnBrk="1" hangingPunct="1">
              <a:buClrTx/>
              <a:buSzTx/>
              <a:buFont typeface="Arial" panose="020B0604020202020204" pitchFamily="34" charset="0"/>
              <a:buChar char="•"/>
              <a:defRPr/>
            </a:pPr>
            <a:endParaRPr kumimoji="0" lang="en-US" altLang="zh-CN" sz="1200" u="sng"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L="171450" marR="0" indent="-171450" defTabSz="914400" eaLnBrk="1" hangingPunct="1">
              <a:buClrTx/>
              <a:buSzTx/>
              <a:buFont typeface="Arial" panose="020B0604020202020204" pitchFamily="34" charset="0"/>
              <a:buChar char="•"/>
              <a:defRPr/>
            </a:pPr>
            <a:endParaRPr kumimoji="0" lang="en-US" altLang="zh-CN" sz="1200" u="sng"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algn="just" defTabSz="914400" eaLnBrk="1" hangingPunct="1">
              <a:buClrTx/>
              <a:buSzTx/>
              <a:buFontTx/>
              <a:buNone/>
              <a:defRPr/>
            </a:pPr>
            <a:endParaRPr kumimoji="0" lang="en-US" altLang="zh-CN" sz="1200" u="sng"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algn="just" defTabSz="914400" eaLnBrk="1" hangingPunct="1">
              <a:buClrTx/>
              <a:buSzTx/>
              <a:buFontTx/>
              <a:buNone/>
              <a:defRPr/>
            </a:pPr>
            <a:endParaRPr kumimoji="0" lang="en-US" altLang="zh-CN" sz="1200" u="sng"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grpSp>
        <p:nvGrpSpPr>
          <p:cNvPr id="23565" name="组合 7"/>
          <p:cNvGrpSpPr/>
          <p:nvPr/>
        </p:nvGrpSpPr>
        <p:grpSpPr>
          <a:xfrm>
            <a:off x="6127433" y="3124200"/>
            <a:ext cx="2953384" cy="2034540"/>
            <a:chOff x="4364266" y="5419524"/>
            <a:chExt cx="1881025" cy="1033654"/>
          </a:xfrm>
        </p:grpSpPr>
        <p:pic>
          <p:nvPicPr>
            <p:cNvPr id="23571" name="图片 10"/>
            <p:cNvPicPr>
              <a:picLocks noChangeAspect="1"/>
            </p:cNvPicPr>
            <p:nvPr/>
          </p:nvPicPr>
          <p:blipFill>
            <a:blip r:embed="rId3"/>
            <a:stretch>
              <a:fillRect/>
            </a:stretch>
          </p:blipFill>
          <p:spPr>
            <a:xfrm>
              <a:off x="4409967" y="5419524"/>
              <a:ext cx="1763270" cy="872586"/>
            </a:xfrm>
            <a:prstGeom prst="rect">
              <a:avLst/>
            </a:prstGeom>
            <a:noFill/>
            <a:ln w="9525">
              <a:noFill/>
            </a:ln>
          </p:spPr>
        </p:pic>
        <p:sp>
          <p:nvSpPr>
            <p:cNvPr id="12" name="矩形 11"/>
            <p:cNvSpPr/>
            <p:nvPr/>
          </p:nvSpPr>
          <p:spPr>
            <a:xfrm>
              <a:off x="4364266" y="6328649"/>
              <a:ext cx="1881025" cy="124529"/>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0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The cell shutdown duration is increased by 90%.</a:t>
              </a:r>
              <a:endParaRPr kumimoji="0" lang="en-US" altLang="zh-CN" sz="10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endParaRPr>
            </a:p>
          </p:txBody>
        </p:sp>
      </p:grpSp>
      <p:grpSp>
        <p:nvGrpSpPr>
          <p:cNvPr id="23566" name="组合 12"/>
          <p:cNvGrpSpPr/>
          <p:nvPr/>
        </p:nvGrpSpPr>
        <p:grpSpPr>
          <a:xfrm>
            <a:off x="8923020" y="3135313"/>
            <a:ext cx="3241041" cy="2031365"/>
            <a:chOff x="6058388" y="5583194"/>
            <a:chExt cx="1731032" cy="1073680"/>
          </a:xfrm>
        </p:grpSpPr>
        <p:pic>
          <p:nvPicPr>
            <p:cNvPr id="23569" name="图片 13"/>
            <p:cNvPicPr>
              <a:picLocks noChangeAspect="1"/>
            </p:cNvPicPr>
            <p:nvPr/>
          </p:nvPicPr>
          <p:blipFill>
            <a:blip r:embed="rId4"/>
            <a:stretch>
              <a:fillRect/>
            </a:stretch>
          </p:blipFill>
          <p:spPr>
            <a:xfrm>
              <a:off x="6168274" y="5583194"/>
              <a:ext cx="1486842" cy="902509"/>
            </a:xfrm>
            <a:prstGeom prst="rect">
              <a:avLst/>
            </a:prstGeom>
            <a:noFill/>
            <a:ln w="9525">
              <a:noFill/>
            </a:ln>
          </p:spPr>
        </p:pic>
        <p:sp>
          <p:nvSpPr>
            <p:cNvPr id="15" name="矩形 14"/>
            <p:cNvSpPr/>
            <p:nvPr/>
          </p:nvSpPr>
          <p:spPr>
            <a:xfrm>
              <a:off x="6058388" y="6527321"/>
              <a:ext cx="1731032" cy="129553"/>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0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The maximum energy savings can reach 1.24 KW×H</a:t>
              </a:r>
              <a:endParaRPr kumimoji="0" lang="en-US" altLang="zh-CN" sz="10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endParaRPr>
            </a:p>
          </p:txBody>
        </p:sp>
      </p:grpSp>
      <p:sp>
        <p:nvSpPr>
          <p:cNvPr id="28" name="矩形 27"/>
          <p:cNvSpPr/>
          <p:nvPr>
            <p:custDataLst>
              <p:tags r:id="rId5"/>
            </p:custDataLst>
          </p:nvPr>
        </p:nvSpPr>
        <p:spPr>
          <a:xfrm>
            <a:off x="739775" y="2103438"/>
            <a:ext cx="4608513" cy="368300"/>
          </a:xfrm>
          <a:prstGeom prst="rect">
            <a:avLst/>
          </a:prstGeom>
          <a:solidFill>
            <a:schemeClr val="accent1">
              <a:lumMod val="20000"/>
              <a:lumOff val="80000"/>
            </a:schemeClr>
          </a:solidFill>
        </p:spPr>
        <p:txBody>
          <a:bodyPr wrap="square">
            <a:no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6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AI functional framework for wireless network</a:t>
            </a:r>
            <a:endParaRPr kumimoji="0" lang="en-US" altLang="zh-CN" sz="16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sym typeface="+mn-ea"/>
            </a:endParaRPr>
          </a:p>
        </p:txBody>
      </p:sp>
      <p:sp>
        <p:nvSpPr>
          <p:cNvPr id="29" name="矩形 28"/>
          <p:cNvSpPr/>
          <p:nvPr>
            <p:custDataLst>
              <p:tags r:id="rId6"/>
            </p:custDataLst>
          </p:nvPr>
        </p:nvSpPr>
        <p:spPr>
          <a:xfrm>
            <a:off x="8007350" y="2133600"/>
            <a:ext cx="2530475" cy="338138"/>
          </a:xfrm>
          <a:prstGeom prst="rect">
            <a:avLst/>
          </a:prstGeom>
          <a:solidFill>
            <a:schemeClr val="accent1">
              <a:lumMod val="20000"/>
              <a:lumOff val="80000"/>
            </a:schemeClr>
          </a:solidFill>
        </p:spPr>
        <p:txBody>
          <a:bodyPr wrap="square">
            <a:no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6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Three typical use cases</a:t>
            </a:r>
            <a:endParaRPr kumimoji="0" lang="en-US" altLang="zh-CN" sz="16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sym typeface="+mn-ea"/>
            </a:endParaRPr>
          </a:p>
        </p:txBody>
      </p:sp>
      <p:sp>
        <p:nvSpPr>
          <p:cNvPr id="2" name="矩形 1"/>
          <p:cNvSpPr/>
          <p:nvPr>
            <p:custDataLst>
              <p:tags r:id="rId7"/>
            </p:custDataLst>
          </p:nvPr>
        </p:nvSpPr>
        <p:spPr>
          <a:xfrm>
            <a:off x="6959600" y="123825"/>
            <a:ext cx="2966720" cy="613410"/>
          </a:xfrm>
          <a:prstGeom prst="rect">
            <a:avLst/>
          </a:prstGeom>
          <a:solidFill>
            <a:schemeClr val="accent1">
              <a:lumMod val="20000"/>
              <a:lumOff val="80000"/>
            </a:schemeClr>
          </a:solidFill>
        </p:spPr>
        <p:txBody>
          <a:bodyPr wrap="square">
            <a:noAutofit/>
          </a:bodyP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6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No direct impacts to RAN5 Just for whole RAN picture</a:t>
            </a:r>
            <a:endParaRPr kumimoji="0" lang="en-US" altLang="zh-CN" sz="16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sym typeface="+mn-ea"/>
            </a:endParaRPr>
          </a:p>
        </p:txBody>
      </p:sp>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 name="KSO_WM_DIAGRAM_VIRTUALLY_FRAME" val="{&quot;height&quot;:338,&quot;left&quot;:15.1,&quot;top&quot;:164.6,&quot;width&quot;:675.7}"/>
</p:tagLst>
</file>

<file path=ppt/tags/tag11.xml><?xml version="1.0" encoding="utf-8"?>
<p:tagLst xmlns:p="http://schemas.openxmlformats.org/presentationml/2006/main">
  <p:tag name="KSO_WM_DIAGRAM_VIRTUALLY_FRAME" val="{&quot;height&quot;:338,&quot;left&quot;:15.1,&quot;top&quot;:164.6,&quot;width&quot;:675.7}"/>
</p:tagLst>
</file>

<file path=ppt/tags/tag12.xml><?xml version="1.0" encoding="utf-8"?>
<p:tagLst xmlns:p="http://schemas.openxmlformats.org/presentationml/2006/main">
  <p:tag name="KSO_WM_DIAGRAM_VIRTUALLY_FRAME" val="{&quot;height&quot;:338,&quot;left&quot;:15.1,&quot;top&quot;:164.6,&quot;width&quot;:675.7}"/>
</p:tagLst>
</file>

<file path=ppt/tags/tag13.xml><?xml version="1.0" encoding="utf-8"?>
<p:tagLst xmlns:p="http://schemas.openxmlformats.org/presentationml/2006/main">
  <p:tag name="KSO_WM_BEAUTIFY_FLAG" val=""/>
  <p:tag name="KSO_WM_DIAGRAM_VIRTUALLY_FRAME" val="{&quot;height&quot;:338,&quot;left&quot;:15.1,&quot;top&quot;:164.6,&quot;width&quot;:675.7}"/>
</p:tagLst>
</file>

<file path=ppt/tags/tag14.xml><?xml version="1.0" encoding="utf-8"?>
<p:tagLst xmlns:p="http://schemas.openxmlformats.org/presentationml/2006/main">
  <p:tag name="KSO_WM_DIAGRAM_VIRTUALLY_FRAME" val="{&quot;height&quot;:338,&quot;left&quot;:15.1,&quot;top&quot;:164.6,&quot;width&quot;:675.7}"/>
</p:tagLst>
</file>

<file path=ppt/tags/tag15.xml><?xml version="1.0" encoding="utf-8"?>
<p:tagLst xmlns:p="http://schemas.openxmlformats.org/presentationml/2006/main">
  <p:tag name="KSO_WM_DIAGRAM_VIRTUALLY_FRAME" val="{&quot;height&quot;:338,&quot;left&quot;:15.1,&quot;top&quot;:164.6,&quot;width&quot;:675.7}"/>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DIAGRAM_VIRTUALLY_FRAME" val="{&quot;height&quot;:338,&quot;left&quot;:15.1,&quot;top&quot;:164.6,&quot;width&quot;:675.7}"/>
</p:tagLst>
</file>

<file path=ppt/tags/tag18.xml><?xml version="1.0" encoding="utf-8"?>
<p:tagLst xmlns:p="http://schemas.openxmlformats.org/presentationml/2006/main">
  <p:tag name="KSO_WM_DIAGRAM_VIRTUALLY_FRAME" val="{&quot;height&quot;:338,&quot;left&quot;:15.1,&quot;top&quot;:164.6,&quot;width&quot;:675.7}"/>
</p:tagLst>
</file>

<file path=ppt/tags/tag19.xml><?xml version="1.0" encoding="utf-8"?>
<p:tagLst xmlns:p="http://schemas.openxmlformats.org/presentationml/2006/main">
  <p:tag name="KSO_WM_BEAUTIFY_FLAG" val=""/>
  <p:tag name="KSO_WM_DIAGRAM_VIRTUALLY_FRAME" val="{&quot;height&quot;:338,&quot;left&quot;:15.1,&quot;top&quot;:164.6,&quot;width&quot;:675.7}"/>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DIAGRAM_VIRTUALLY_FRAME" val="{&quot;height&quot;:338,&quot;left&quot;:15.1,&quot;top&quot;:164.6,&quot;width&quot;:675.7}"/>
</p:tagLst>
</file>

<file path=ppt/tags/tag7.xml><?xml version="1.0" encoding="utf-8"?>
<p:tagLst xmlns:p="http://schemas.openxmlformats.org/presentationml/2006/main">
  <p:tag name="KSO_WM_DIAGRAM_VIRTUALLY_FRAME" val="{&quot;height&quot;:338,&quot;left&quot;:15.1,&quot;top&quot;:164.6,&quot;width&quot;:675.7}"/>
</p:tagLst>
</file>

<file path=ppt/tags/tag8.xml><?xml version="1.0" encoding="utf-8"?>
<p:tagLst xmlns:p="http://schemas.openxmlformats.org/presentationml/2006/main">
  <p:tag name="KSO_WM_BEAUTIFY_FLAG" val=""/>
  <p:tag name="KSO_WM_DIAGRAM_VIRTUALLY_FRAME" val="{&quot;height&quot;:338,&quot;left&quot;:15.1,&quot;top&quot;:164.6,&quot;width&quot;:675.7}"/>
</p:tagLst>
</file>

<file path=ppt/tags/tag9.xml><?xml version="1.0" encoding="utf-8"?>
<p:tagLst xmlns:p="http://schemas.openxmlformats.org/presentationml/2006/main">
  <p:tag name="KSO_WM_DIAGRAM_VIRTUALLY_FRAME" val="{&quot;height&quot;:338,&quot;left&quot;:15.1,&quot;top&quot;:164.6,&quot;width&quot;:675.7}"/>
</p:tagLst>
</file>

<file path=ppt/theme/theme1.xml><?xml version="1.0" encoding="utf-8"?>
<a:theme xmlns:a="http://schemas.openxmlformats.org/drawingml/2006/main" name="1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19493</Words>
  <Application>WPS 演示</Application>
  <PresentationFormat>宽屏</PresentationFormat>
  <Paragraphs>386</Paragraphs>
  <Slides>14</Slides>
  <Notes>8</Notes>
  <HiddenSlides>0</HiddenSlides>
  <MMClips>0</MMClips>
  <ScaleCrop>false</ScaleCrop>
  <HeadingPairs>
    <vt:vector size="8" baseType="variant">
      <vt:variant>
        <vt:lpstr>已用的字体</vt:lpstr>
      </vt:variant>
      <vt:variant>
        <vt:i4>13</vt:i4>
      </vt:variant>
      <vt:variant>
        <vt:lpstr>主题</vt:lpstr>
      </vt:variant>
      <vt:variant>
        <vt:i4>2</vt:i4>
      </vt:variant>
      <vt:variant>
        <vt:lpstr>嵌入 OLE 服务器</vt:lpstr>
      </vt:variant>
      <vt:variant>
        <vt:i4>5</vt:i4>
      </vt:variant>
      <vt:variant>
        <vt:lpstr>幻灯片标题</vt:lpstr>
      </vt:variant>
      <vt:variant>
        <vt:i4>14</vt:i4>
      </vt:variant>
    </vt:vector>
  </HeadingPairs>
  <TitlesOfParts>
    <vt:vector size="34" baseType="lpstr">
      <vt:lpstr>Arial</vt:lpstr>
      <vt:lpstr>宋体</vt:lpstr>
      <vt:lpstr>Wingdings</vt:lpstr>
      <vt:lpstr>微软雅黑</vt:lpstr>
      <vt:lpstr>Arial</vt:lpstr>
      <vt:lpstr>方正黑体简体</vt:lpstr>
      <vt:lpstr>Ericsson Capital TT</vt:lpstr>
      <vt:lpstr>NumberOnly</vt:lpstr>
      <vt:lpstr>等线</vt:lpstr>
      <vt:lpstr>Times New Roman</vt:lpstr>
      <vt:lpstr>Wingdings</vt:lpstr>
      <vt:lpstr>Calibri</vt:lpstr>
      <vt:lpstr>Arial Unicode MS</vt:lpstr>
      <vt:lpstr>1_Office 佈景主題</vt:lpstr>
      <vt:lpstr>4_Office 佈景主題</vt:lpstr>
      <vt:lpstr>Visio.Drawing.15</vt:lpstr>
      <vt:lpstr>Visio.Drawing.15</vt:lpstr>
      <vt:lpstr>Visio.Drawing.15</vt:lpstr>
      <vt:lpstr>Visio.Drawing.15</vt:lpstr>
      <vt:lpstr>Visio.Drawing.15</vt:lpstr>
      <vt:lpstr>Overview Update on AI/ML Progress in 3GPP RAN Core Groups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 you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周舟</dc:creator>
  <cp:lastModifiedBy>Danni SONG(CMCC)</cp:lastModifiedBy>
  <cp:revision>5522</cp:revision>
  <cp:lastPrinted>2020-09-04T06:35:00Z</cp:lastPrinted>
  <dcterms:created xsi:type="dcterms:W3CDTF">2017-04-04T12:46:00Z</dcterms:created>
  <dcterms:modified xsi:type="dcterms:W3CDTF">2025-02-16T19:45:45Z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2052-12.8.2.18205</vt:lpwstr>
  </property>
  <property fmtid="{D5CDD505-2E9C-101B-9397-08002B2CF9AE}" pid="3" name="ICV">
    <vt:lpwstr>1D98663413EE4050B87D3545009D84C2_13</vt:lpwstr>
  </property>
</Properties>
</file>