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90" r:id="rId2"/>
    <p:sldId id="327" r:id="rId3"/>
    <p:sldId id="336" r:id="rId4"/>
    <p:sldId id="339" r:id="rId5"/>
    <p:sldId id="340" r:id="rId6"/>
    <p:sldId id="293" r:id="rId7"/>
  </p:sldIdLst>
  <p:sldSz cx="12190413" cy="6859588"/>
  <p:notesSz cx="6858000" cy="9144000"/>
  <p:custDataLst>
    <p:tags r:id="rId9"/>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88" autoAdjust="0"/>
    <p:restoredTop sz="94103" autoAdjust="0"/>
  </p:normalViewPr>
  <p:slideViewPr>
    <p:cSldViewPr snapToGrid="0">
      <p:cViewPr varScale="1">
        <p:scale>
          <a:sx n="66" d="100"/>
          <a:sy n="66" d="100"/>
        </p:scale>
        <p:origin x="924" y="36"/>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2024/5/11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667917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218733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1018374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5</a:t>
            </a:fld>
            <a:endParaRPr lang="zh-CN" altLang="en-US"/>
          </a:p>
        </p:txBody>
      </p:sp>
    </p:spTree>
    <p:extLst>
      <p:ext uri="{BB962C8B-B14F-4D97-AF65-F5344CB8AC3E}">
        <p14:creationId xmlns:p14="http://schemas.microsoft.com/office/powerpoint/2010/main" val="37419288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5/11/2024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5/11/2024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5/11/2024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5/11/2024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5/11/2024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5/11/2024</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5/11/2024</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5/11/2024</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5/11/2024</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5/11/2024</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5/11/2024</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5/11/2024</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a:latin typeface="+mn-lt"/>
              </a:rPr>
              <a:t>Discussion on </a:t>
            </a:r>
            <a:r>
              <a:rPr lang="en-US" altLang="zh-CN" sz="2800" dirty="0" smtClean="0">
                <a:latin typeface="+mn-lt"/>
              </a:rPr>
              <a:t>spec quality related issues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#103</a:t>
            </a:r>
            <a:r>
              <a:rPr lang="en-US" altLang="en-GB" sz="2400" b="1" dirty="0" smtClean="0"/>
              <a:t>   </a:t>
            </a:r>
            <a:r>
              <a:rPr lang="en-US" sz="2400" kern="0" dirty="0" smtClean="0"/>
              <a:t> 						             </a:t>
            </a:r>
            <a:r>
              <a:rPr lang="en-US" sz="2400" b="1" dirty="0" smtClean="0"/>
              <a:t>R5-233305</a:t>
            </a:r>
            <a:r>
              <a:rPr lang="en-US" altLang="zh-CN" sz="2400" b="1" dirty="0" smtClean="0"/>
              <a:t> </a:t>
            </a:r>
            <a:r>
              <a:rPr lang="en-GB" altLang="zh-CN" sz="2400" b="1" dirty="0"/>
              <a:t>F</a:t>
            </a:r>
            <a:r>
              <a:rPr lang="en-US" altLang="zh-CN" sz="2400" b="1" dirty="0" err="1" smtClean="0"/>
              <a:t>ukuoka</a:t>
            </a:r>
            <a:r>
              <a:rPr lang="en-US" altLang="zh-CN" sz="2400" b="1" dirty="0" smtClean="0"/>
              <a:t> City</a:t>
            </a:r>
            <a:r>
              <a:rPr lang="en-GB" altLang="zh-CN" sz="2400" b="1" dirty="0" smtClean="0"/>
              <a:t>, Fukuoka, Japan, May</a:t>
            </a:r>
            <a:r>
              <a:rPr lang="en-US" altLang="en-GB" sz="2400" b="1" dirty="0" smtClean="0"/>
              <a:t> 20</a:t>
            </a:r>
            <a:r>
              <a:rPr lang="en-GB" altLang="zh-CN" sz="2400" b="1" dirty="0" smtClean="0"/>
              <a:t>– 24</a:t>
            </a:r>
            <a:r>
              <a:rPr lang="en-US" altLang="en-GB" sz="2400" b="1" dirty="0" smtClean="0"/>
              <a:t>,</a:t>
            </a:r>
            <a:r>
              <a:rPr lang="en-GB" altLang="zh-CN" sz="2400" b="1" dirty="0" smtClean="0"/>
              <a:t> 2024</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Spec quality related issues tasked by RAN</a:t>
            </a:r>
          </a:p>
        </p:txBody>
      </p:sp>
      <p:sp>
        <p:nvSpPr>
          <p:cNvPr id="2" name="文本框 1"/>
          <p:cNvSpPr txBox="1"/>
          <p:nvPr/>
        </p:nvSpPr>
        <p:spPr>
          <a:xfrm>
            <a:off x="300673" y="548998"/>
            <a:ext cx="11889740" cy="1692771"/>
          </a:xfrm>
          <a:prstGeom prst="rect">
            <a:avLst/>
          </a:prstGeom>
          <a:noFill/>
        </p:spPr>
        <p:txBody>
          <a:bodyPr wrap="square" rtlCol="0" anchor="t">
            <a:spAutoFit/>
          </a:bodyPr>
          <a:lstStyle/>
          <a:p>
            <a:pPr algn="l" eaLnBrk="1" latinLnBrk="0" hangingPunct="1">
              <a:spcBef>
                <a:spcPts val="0"/>
              </a:spcBef>
              <a:buClrTx/>
              <a:buSzTx/>
            </a:pPr>
            <a:r>
              <a:rPr lang="en-US" altLang="zh-CN" sz="2400" b="1" dirty="0" smtClean="0">
                <a:solidFill>
                  <a:schemeClr val="tx1"/>
                </a:solidFill>
                <a:latin typeface="+mn-lt"/>
                <a:sym typeface="+mn-ea"/>
              </a:rPr>
              <a:t>Background</a:t>
            </a:r>
            <a:r>
              <a:rPr lang="en-US" altLang="zh-CN" sz="2400" dirty="0" smtClean="0">
                <a:latin typeface="+mn-lt"/>
                <a:sym typeface="+mn-ea"/>
              </a:rPr>
              <a:t>: </a:t>
            </a:r>
          </a:p>
          <a:p>
            <a:pPr algn="l" eaLnBrk="1" latinLnBrk="0" hangingPunct="1">
              <a:spcBef>
                <a:spcPts val="0"/>
              </a:spcBef>
              <a:buClrTx/>
              <a:buSzTx/>
            </a:pPr>
            <a:endParaRPr lang="en-US" altLang="zh-CN" sz="1000" dirty="0">
              <a:latin typeface="+mn-lt"/>
              <a:sym typeface="+mn-ea"/>
            </a:endParaRPr>
          </a:p>
          <a:p>
            <a:pPr>
              <a:spcBef>
                <a:spcPts val="0"/>
              </a:spcBef>
            </a:pPr>
            <a:r>
              <a:rPr lang="en-US" altLang="zh-CN" sz="1400" dirty="0" smtClean="0"/>
              <a:t>Currently, there are quite a lot spec quality related issues raised. For band combination related content, due to the explosive number of band combinations introduced into the spec, the spec has now become more and more complex for people to handle. Although great efforts have been done during the past RAN4 meetings, there is still room for the spec to be further improved. During the last RAN plenary meeting, the RAN4 spec quality were discussed and a WF was approved as below.</a:t>
            </a:r>
            <a:endParaRPr lang="en-US" altLang="zh-CN" sz="1400" dirty="0"/>
          </a:p>
          <a:p>
            <a:pPr algn="l" eaLnBrk="1" latinLnBrk="0" hangingPunct="1">
              <a:spcBef>
                <a:spcPts val="0"/>
              </a:spcBef>
              <a:buClrTx/>
              <a:buSzTx/>
            </a:pPr>
            <a:endParaRPr lang="en-US" altLang="zh-CN" sz="1400" dirty="0" smtClean="0">
              <a:latin typeface="+mn-lt"/>
              <a:sym typeface="+mn-ea"/>
            </a:endParaRPr>
          </a:p>
        </p:txBody>
      </p:sp>
      <p:sp>
        <p:nvSpPr>
          <p:cNvPr id="6" name="文本框 2"/>
          <p:cNvSpPr txBox="1">
            <a:spLocks noChangeArrowheads="1"/>
          </p:cNvSpPr>
          <p:nvPr/>
        </p:nvSpPr>
        <p:spPr bwMode="auto">
          <a:xfrm>
            <a:off x="371474" y="2026326"/>
            <a:ext cx="11284719" cy="305581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171450" indent="-171450">
              <a:spcBef>
                <a:spcPts val="1400"/>
              </a:spcBef>
              <a:spcAft>
                <a:spcPts val="180"/>
              </a:spcAft>
              <a:buFont typeface="Wingdings" panose="05000000000000000000" pitchFamily="2" charset="2"/>
              <a:buChar char="Ø"/>
            </a:pPr>
            <a:r>
              <a:rPr lang="en-US" sz="1200" i="1" dirty="0"/>
              <a:t>The RAN4 Rel-19 specifications are expected to be available by December 2024.</a:t>
            </a:r>
            <a:endParaRPr lang="zh-CN" sz="1200" i="1" dirty="0"/>
          </a:p>
          <a:p>
            <a:pPr marL="171450" indent="-171450">
              <a:spcBef>
                <a:spcPts val="0"/>
              </a:spcBef>
              <a:spcAft>
                <a:spcPts val="0"/>
              </a:spcAft>
              <a:buFont typeface="Wingdings" panose="05000000000000000000" pitchFamily="2" charset="2"/>
              <a:buChar char="Ø"/>
            </a:pPr>
            <a:r>
              <a:rPr lang="en-US" sz="1200" i="1" dirty="0">
                <a:effectLst/>
                <a:ea typeface="宋体" panose="02010600030101010101" pitchFamily="2" charset="-122"/>
              </a:rPr>
              <a:t>RAN4 will organize the discussions for improving the specifications in Q2 and Q3 2024 in RAN4 meeting(s), and report to RAN#104 and </a:t>
            </a:r>
            <a:r>
              <a:rPr lang="en-US" sz="1200" i="1" dirty="0" smtClean="0">
                <a:effectLst/>
                <a:ea typeface="宋体" panose="02010600030101010101" pitchFamily="2" charset="-122"/>
              </a:rPr>
              <a:t>RAN#105</a:t>
            </a:r>
            <a:endParaRPr lang="en-US" sz="1200" dirty="0">
              <a:latin typeface="Times New Roman" panose="02020603050405020304" pitchFamily="18" charset="0"/>
            </a:endParaRPr>
          </a:p>
          <a:p>
            <a:pPr marL="779780" lvl="1" indent="-171450">
              <a:spcBef>
                <a:spcPts val="0"/>
              </a:spcBef>
              <a:spcAft>
                <a:spcPts val="0"/>
              </a:spcAft>
              <a:buFont typeface="Arial" panose="020B0604020202020204" pitchFamily="34" charset="0"/>
              <a:buChar char="•"/>
            </a:pPr>
            <a:r>
              <a:rPr lang="en-US" sz="1200" dirty="0" smtClean="0">
                <a:effectLst/>
                <a:ea typeface="宋体" panose="02010600030101010101" pitchFamily="2" charset="-122"/>
              </a:rPr>
              <a:t>Focus </a:t>
            </a:r>
            <a:r>
              <a:rPr lang="en-US" sz="1200" dirty="0">
                <a:effectLst/>
                <a:ea typeface="宋体" panose="02010600030101010101" pitchFamily="2" charset="-122"/>
              </a:rPr>
              <a:t>on 38.133 and 38.101-1/38.101-2/38.101-3, not covering other specifications in this RAN </a:t>
            </a:r>
            <a:r>
              <a:rPr lang="en-US" sz="1200" dirty="0" smtClean="0">
                <a:effectLst/>
                <a:ea typeface="宋体" panose="02010600030101010101" pitchFamily="2" charset="-122"/>
              </a:rPr>
              <a:t>task</a:t>
            </a:r>
          </a:p>
          <a:p>
            <a:pPr marL="779780" lvl="1" indent="-171450">
              <a:spcBef>
                <a:spcPts val="0"/>
              </a:spcBef>
              <a:spcAft>
                <a:spcPts val="0"/>
              </a:spcAft>
              <a:buFont typeface="Arial" panose="020B0604020202020204" pitchFamily="34" charset="0"/>
              <a:buChar char="•"/>
            </a:pPr>
            <a:r>
              <a:rPr lang="en-US" altLang="zh-CN" sz="1200" dirty="0"/>
              <a:t>Motivation of the work:</a:t>
            </a:r>
            <a:endParaRPr lang="zh-CN" altLang="zh-CN" sz="1200" dirty="0">
              <a:latin typeface="Times New Roman" panose="02020603050405020304" pitchFamily="18" charset="0"/>
            </a:endParaRPr>
          </a:p>
          <a:p>
            <a:pPr marL="1239520" lvl="1" indent="-213360">
              <a:spcBef>
                <a:spcPts val="0"/>
              </a:spcBef>
              <a:spcAft>
                <a:spcPts val="0"/>
              </a:spcAft>
            </a:pPr>
            <a:r>
              <a:rPr lang="en-US" sz="1200" i="1" dirty="0" smtClean="0">
                <a:effectLst/>
                <a:ea typeface="宋体" panose="02010600030101010101" pitchFamily="2" charset="-122"/>
              </a:rPr>
              <a:t>-  Try </a:t>
            </a:r>
            <a:r>
              <a:rPr lang="en-US" sz="1200" i="1" dirty="0">
                <a:effectLst/>
                <a:ea typeface="宋体" panose="02010600030101010101" pitchFamily="2" charset="-122"/>
              </a:rPr>
              <a:t>to improve the above specifications for Rel-19 for 5G in the short term</a:t>
            </a:r>
            <a:endParaRPr lang="zh-CN" sz="1200" dirty="0">
              <a:effectLst/>
              <a:latin typeface="Times New Roman" panose="02020603050405020304" pitchFamily="18" charset="0"/>
              <a:ea typeface="宋体" panose="02010600030101010101" pitchFamily="2" charset="-122"/>
            </a:endParaRPr>
          </a:p>
          <a:p>
            <a:pPr marL="1230630" lvl="1" indent="-213360">
              <a:spcBef>
                <a:spcPts val="0"/>
              </a:spcBef>
              <a:spcAft>
                <a:spcPts val="0"/>
              </a:spcAft>
            </a:pPr>
            <a:r>
              <a:rPr lang="en-US" sz="1200" i="1" dirty="0" smtClean="0">
                <a:effectLst/>
                <a:ea typeface="宋体" panose="02010600030101010101" pitchFamily="2" charset="-122"/>
              </a:rPr>
              <a:t>-  Try </a:t>
            </a:r>
            <a:r>
              <a:rPr lang="en-US" sz="1200" i="1" dirty="0">
                <a:effectLst/>
                <a:ea typeface="宋体" panose="02010600030101010101" pitchFamily="2" charset="-122"/>
              </a:rPr>
              <a:t>to conclude on guidance including the structure, drafting rule to ensure the quality of specifications for UE RF and RRM.</a:t>
            </a:r>
            <a:endParaRPr lang="zh-CN" sz="1200" dirty="0">
              <a:effectLst/>
              <a:latin typeface="Times New Roman" panose="02020603050405020304" pitchFamily="18" charset="0"/>
              <a:ea typeface="宋体" panose="02010600030101010101" pitchFamily="2" charset="-122"/>
            </a:endParaRPr>
          </a:p>
          <a:p>
            <a:pPr marL="779780" lvl="1" indent="-171450">
              <a:spcBef>
                <a:spcPts val="0"/>
              </a:spcBef>
              <a:spcAft>
                <a:spcPts val="0"/>
              </a:spcAft>
              <a:buFont typeface="Arial" panose="020B0604020202020204" pitchFamily="34" charset="0"/>
              <a:buChar char="•"/>
            </a:pPr>
            <a:r>
              <a:rPr lang="en-US" altLang="zh-CN" sz="1200" dirty="0" smtClean="0"/>
              <a:t>Set </a:t>
            </a:r>
            <a:r>
              <a:rPr lang="en-US" altLang="zh-CN" sz="1200" dirty="0"/>
              <a:t>up one dedicated agenda to collect the input from companies for specification improvement</a:t>
            </a:r>
            <a:endParaRPr lang="zh-CN" altLang="zh-CN" sz="1200" dirty="0">
              <a:latin typeface="Times New Roman" panose="02020603050405020304" pitchFamily="18" charset="0"/>
            </a:endParaRPr>
          </a:p>
          <a:p>
            <a:pPr marL="1239520" lvl="1" indent="-213360">
              <a:spcBef>
                <a:spcPts val="0"/>
              </a:spcBef>
              <a:spcAft>
                <a:spcPts val="0"/>
              </a:spcAft>
            </a:pPr>
            <a:r>
              <a:rPr lang="en-US" altLang="zh-CN" sz="1200" i="1" dirty="0" smtClean="0"/>
              <a:t>-  Companies </a:t>
            </a:r>
            <a:r>
              <a:rPr lang="en-US" altLang="zh-CN" sz="1200" i="1" dirty="0"/>
              <a:t>are expected to point out the key issues and also provide the concrete </a:t>
            </a:r>
            <a:r>
              <a:rPr lang="en-US" altLang="zh-CN" sz="1200" i="1" dirty="0" smtClean="0"/>
              <a:t>solutions.</a:t>
            </a:r>
            <a:endParaRPr lang="zh-CN" altLang="zh-CN" sz="1200" dirty="0" smtClean="0">
              <a:latin typeface="Times New Roman" panose="02020603050405020304" pitchFamily="18" charset="0"/>
            </a:endParaRPr>
          </a:p>
          <a:p>
            <a:pPr marL="1230630" lvl="1" indent="-213360">
              <a:spcBef>
                <a:spcPts val="0"/>
              </a:spcBef>
              <a:spcAft>
                <a:spcPts val="0"/>
              </a:spcAft>
            </a:pPr>
            <a:r>
              <a:rPr lang="en-US" altLang="zh-CN" sz="1200" i="1" dirty="0" smtClean="0"/>
              <a:t>-  No </a:t>
            </a:r>
            <a:r>
              <a:rPr lang="en-US" altLang="zh-CN" sz="1200" i="1" dirty="0"/>
              <a:t>corresponding CR is expected before September</a:t>
            </a:r>
            <a:endParaRPr lang="zh-CN" altLang="zh-CN" sz="1200" dirty="0">
              <a:latin typeface="Times New Roman" panose="02020603050405020304" pitchFamily="18" charset="0"/>
            </a:endParaRPr>
          </a:p>
          <a:p>
            <a:pPr marL="779780" lvl="1" indent="-171450">
              <a:spcBef>
                <a:spcPts val="0"/>
              </a:spcBef>
              <a:spcAft>
                <a:spcPts val="0"/>
              </a:spcAft>
              <a:buFont typeface="Arial" panose="020B0604020202020204" pitchFamily="34" charset="0"/>
              <a:buChar char="•"/>
            </a:pPr>
            <a:r>
              <a:rPr lang="en-US" altLang="zh-CN" sz="1200" dirty="0" smtClean="0"/>
              <a:t>Schedule </a:t>
            </a:r>
            <a:r>
              <a:rPr lang="en-US" altLang="zh-CN" sz="1200" dirty="0"/>
              <a:t>the specific time slot for the single discussions on the specification improvement in RAN4 main session starting from </a:t>
            </a:r>
            <a:r>
              <a:rPr lang="en-US" altLang="zh-CN" sz="1200" dirty="0" smtClean="0"/>
              <a:t>April</a:t>
            </a:r>
            <a:endParaRPr lang="zh-CN" altLang="zh-CN" sz="1200" dirty="0" smtClean="0">
              <a:latin typeface="Times New Roman" panose="02020603050405020304" pitchFamily="18" charset="0"/>
            </a:endParaRPr>
          </a:p>
          <a:p>
            <a:pPr marL="1239520" lvl="1" indent="-213360">
              <a:spcBef>
                <a:spcPts val="0"/>
              </a:spcBef>
              <a:spcAft>
                <a:spcPts val="0"/>
              </a:spcAft>
            </a:pPr>
            <a:r>
              <a:rPr lang="en-US" altLang="zh-CN" sz="1200" i="1" dirty="0" smtClean="0"/>
              <a:t>-  Identify </a:t>
            </a:r>
            <a:r>
              <a:rPr lang="en-US" altLang="zh-CN" sz="1200" i="1" dirty="0"/>
              <a:t>the key issues and root reasons behind</a:t>
            </a:r>
            <a:endParaRPr lang="zh-CN" altLang="zh-CN" sz="1200" dirty="0">
              <a:latin typeface="Times New Roman" panose="02020603050405020304" pitchFamily="18" charset="0"/>
            </a:endParaRPr>
          </a:p>
          <a:p>
            <a:pPr marL="1230630" lvl="1" indent="-213360">
              <a:spcBef>
                <a:spcPts val="0"/>
              </a:spcBef>
              <a:spcAft>
                <a:spcPts val="0"/>
              </a:spcAft>
            </a:pPr>
            <a:r>
              <a:rPr lang="en-US" altLang="zh-CN" sz="1200" i="1" dirty="0" smtClean="0"/>
              <a:t>-  Summarize </a:t>
            </a:r>
            <a:r>
              <a:rPr lang="en-US" altLang="zh-CN" sz="1200" i="1" dirty="0"/>
              <a:t>the candidate solutions for the next </a:t>
            </a:r>
            <a:r>
              <a:rPr lang="en-US" altLang="zh-CN" sz="1200" i="1" dirty="0" smtClean="0"/>
              <a:t>action</a:t>
            </a:r>
            <a:endParaRPr lang="zh-CN" altLang="zh-CN" sz="1200" dirty="0">
              <a:latin typeface="Times New Roman" panose="02020603050405020304" pitchFamily="18" charset="0"/>
            </a:endParaRPr>
          </a:p>
          <a:p>
            <a:pPr marL="779780" lvl="1" indent="-171450">
              <a:spcBef>
                <a:spcPts val="0"/>
              </a:spcBef>
              <a:spcAft>
                <a:spcPts val="0"/>
              </a:spcAft>
              <a:buFont typeface="Arial" panose="020B0604020202020204" pitchFamily="34" charset="0"/>
              <a:buChar char="•"/>
            </a:pPr>
            <a:r>
              <a:rPr lang="en-US" altLang="zh-CN" sz="1200" dirty="0"/>
              <a:t>Further discuss and decide how to capture the outcome of this RAN task in </a:t>
            </a:r>
            <a:r>
              <a:rPr lang="en-US" altLang="zh-CN" sz="1200" dirty="0" smtClean="0"/>
              <a:t>RAN#105.</a:t>
            </a:r>
          </a:p>
          <a:p>
            <a:pPr marL="779780" lvl="1" indent="-171450">
              <a:spcBef>
                <a:spcPts val="0"/>
              </a:spcBef>
              <a:spcAft>
                <a:spcPts val="0"/>
              </a:spcAft>
              <a:buFont typeface="Arial" panose="020B0604020202020204" pitchFamily="34" charset="0"/>
              <a:buChar char="•"/>
            </a:pPr>
            <a:endParaRPr lang="en-US" altLang="zh-CN" sz="1200" dirty="0" smtClean="0">
              <a:latin typeface="Times New Roman" panose="02020603050405020304" pitchFamily="18" charset="0"/>
            </a:endParaRPr>
          </a:p>
          <a:p>
            <a:pPr marL="779780" lvl="1" indent="-171450">
              <a:spcBef>
                <a:spcPts val="0"/>
              </a:spcBef>
              <a:spcAft>
                <a:spcPts val="0"/>
              </a:spcAft>
              <a:buFont typeface="Arial" panose="020B0604020202020204" pitchFamily="34" charset="0"/>
              <a:buChar char="•"/>
            </a:pPr>
            <a:endParaRPr lang="en-US" altLang="zh-CN" sz="1200" dirty="0">
              <a:latin typeface="Times New Roman" panose="02020603050405020304" pitchFamily="18" charset="0"/>
            </a:endParaRPr>
          </a:p>
          <a:p>
            <a:pPr lvl="0">
              <a:spcBef>
                <a:spcPts val="0"/>
              </a:spcBef>
              <a:spcAft>
                <a:spcPts val="0"/>
              </a:spcAft>
            </a:pPr>
            <a:r>
              <a:rPr lang="en-GB" altLang="zh-CN" sz="1200" dirty="0" smtClean="0">
                <a:latin typeface="Arial Unicode MS" panose="020B0604020202020204" pitchFamily="34" charset="-122"/>
                <a:ea typeface="Arial Unicode MS" panose="020B0604020202020204" pitchFamily="34" charset="-122"/>
                <a:cs typeface="Arial Unicode MS" panose="020B0604020202020204" pitchFamily="34" charset="-122"/>
              </a:rPr>
              <a:t>[1]  RP-240782</a:t>
            </a:r>
            <a:r>
              <a:rPr lang="en-GB"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 Moderator’s summary on RAN4 spec quality, RAN4 </a:t>
            </a:r>
            <a:r>
              <a:rPr lang="en-GB" altLang="zh-CN" sz="1200" dirty="0" smtClean="0">
                <a:latin typeface="Arial Unicode MS" panose="020B0604020202020204" pitchFamily="34" charset="-122"/>
                <a:ea typeface="Arial Unicode MS" panose="020B0604020202020204" pitchFamily="34" charset="-122"/>
                <a:cs typeface="Arial Unicode MS" panose="020B0604020202020204" pitchFamily="34" charset="-122"/>
              </a:rPr>
              <a:t>Chair, </a:t>
            </a:r>
            <a:r>
              <a:rPr lang="en-GB"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RAN#103</a:t>
            </a:r>
            <a:endParaRPr lang="zh-CN" altLang="zh-CN" sz="1200" dirty="0">
              <a:latin typeface="Arial Unicode MS" panose="020B0604020202020204" pitchFamily="34" charset="-122"/>
              <a:ea typeface="Arial Unicode MS" panose="020B0604020202020204" pitchFamily="34" charset="-122"/>
              <a:cs typeface="Arial Unicode MS" panose="020B0604020202020204" pitchFamily="34" charset="-122"/>
            </a:endParaRPr>
          </a:p>
          <a:p>
            <a:pPr>
              <a:spcBef>
                <a:spcPts val="0"/>
              </a:spcBef>
              <a:spcAft>
                <a:spcPts val="0"/>
              </a:spcAft>
            </a:pPr>
            <a:endParaRPr lang="en-US" altLang="zh-CN" sz="1200" dirty="0">
              <a:latin typeface="Times New Roman" panose="02020603050405020304" pitchFamily="18" charset="0"/>
            </a:endParaRPr>
          </a:p>
        </p:txBody>
      </p:sp>
    </p:spTree>
    <p:custDataLst>
      <p:tags r:id="rId1"/>
    </p:custDataLst>
    <p:extLst>
      <p:ext uri="{BB962C8B-B14F-4D97-AF65-F5344CB8AC3E}">
        <p14:creationId xmlns:p14="http://schemas.microsoft.com/office/powerpoint/2010/main" val="2963439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Spec quality related issues also apply to RAN5 (1)</a:t>
            </a:r>
          </a:p>
        </p:txBody>
      </p:sp>
      <p:sp>
        <p:nvSpPr>
          <p:cNvPr id="2" name="文本框 1"/>
          <p:cNvSpPr txBox="1"/>
          <p:nvPr/>
        </p:nvSpPr>
        <p:spPr>
          <a:xfrm>
            <a:off x="300673" y="818504"/>
            <a:ext cx="11889740" cy="3385542"/>
          </a:xfrm>
          <a:prstGeom prst="rect">
            <a:avLst/>
          </a:prstGeom>
          <a:noFill/>
        </p:spPr>
        <p:txBody>
          <a:bodyPr wrap="square" rtlCol="0" anchor="t">
            <a:spAutoFit/>
          </a:bodyPr>
          <a:lstStyle/>
          <a:p>
            <a:pPr algn="l" eaLnBrk="1" latinLnBrk="0" hangingPunct="1">
              <a:spcBef>
                <a:spcPts val="0"/>
              </a:spcBef>
              <a:buClrTx/>
              <a:buSzTx/>
            </a:pPr>
            <a:r>
              <a:rPr lang="en-US" altLang="zh-CN" sz="1400" dirty="0" smtClean="0">
                <a:sym typeface="+mn-ea"/>
              </a:rPr>
              <a:t>If we look at RAN5 spec, we will find in general, RAN5 spec has much larger size than RAN4 spec due to the fact that each aspect will be extended to a corresponding RAN5 test case. Thus spec quality related issues are also important </a:t>
            </a:r>
            <a:r>
              <a:rPr lang="en-US" altLang="zh-CN" sz="1400" dirty="0" smtClean="0">
                <a:sym typeface="+mn-ea"/>
              </a:rPr>
              <a:t>for</a:t>
            </a:r>
            <a:r>
              <a:rPr lang="en-US" altLang="zh-CN" sz="1400" dirty="0" smtClean="0">
                <a:sym typeface="+mn-ea"/>
              </a:rPr>
              <a:t> </a:t>
            </a:r>
            <a:r>
              <a:rPr lang="en-US" altLang="zh-CN" sz="1400" dirty="0" smtClean="0">
                <a:sym typeface="+mn-ea"/>
              </a:rPr>
              <a:t>RAN5. For example,</a:t>
            </a:r>
          </a:p>
          <a:p>
            <a:pPr marL="894080" lvl="1" indent="-285750">
              <a:spcBef>
                <a:spcPts val="600"/>
              </a:spcBef>
              <a:buFont typeface="Arial" panose="020B0604020202020204" pitchFamily="34" charset="0"/>
              <a:buChar char="•"/>
            </a:pPr>
            <a:r>
              <a:rPr lang="en-US" altLang="zh-CN" sz="1200" dirty="0" smtClean="0"/>
              <a:t>For band combination, the main RF requirements include maximum output power, spurious emission for UE coexistence, REFSENS and REFSENS exceptions due to harmonic/harmonic mixing/IMD interference/cross band isolation. Obviously, RF requirements for different </a:t>
            </a:r>
            <a:r>
              <a:rPr lang="en-US" altLang="zh-CN" sz="1200" dirty="0" smtClean="0"/>
              <a:t>features </a:t>
            </a:r>
            <a:r>
              <a:rPr lang="en-US" altLang="zh-CN" sz="1200" dirty="0" smtClean="0"/>
              <a:t>on the same band combination have some similarities and dependency</a:t>
            </a:r>
            <a:r>
              <a:rPr lang="en-US" altLang="zh-CN" sz="1200" dirty="0" smtClean="0"/>
              <a:t>. However, in current RAN5 spec the corresponding test cases are independent.</a:t>
            </a:r>
            <a:endParaRPr lang="en-US" altLang="zh-CN" sz="1200" dirty="0" smtClean="0"/>
          </a:p>
          <a:p>
            <a:pPr marL="894080" lvl="1" indent="-285750">
              <a:spcBef>
                <a:spcPts val="600"/>
              </a:spcBef>
              <a:buFont typeface="Arial" panose="020B0604020202020204" pitchFamily="34" charset="0"/>
              <a:buChar char="•"/>
            </a:pPr>
            <a:r>
              <a:rPr lang="en-US" altLang="zh-CN" sz="1200" dirty="0" smtClean="0"/>
              <a:t>From test point of view, there is no need to repeat the similar </a:t>
            </a:r>
            <a:r>
              <a:rPr lang="en-US" altLang="zh-CN" sz="1200" dirty="0" smtClean="0"/>
              <a:t>tests. </a:t>
            </a:r>
            <a:r>
              <a:rPr lang="en-US" altLang="zh-CN" sz="1200" dirty="0"/>
              <a:t>I</a:t>
            </a:r>
            <a:r>
              <a:rPr lang="en-US" altLang="zh-CN" sz="1200" dirty="0" smtClean="0"/>
              <a:t>t is meaningful to study the similarity and dependency of RF requirements for different features on the same frequency band combination.</a:t>
            </a:r>
          </a:p>
          <a:p>
            <a:pPr marL="1503680" lvl="2" indent="-285750">
              <a:spcBef>
                <a:spcPts val="600"/>
              </a:spcBef>
              <a:buFont typeface="Wingdings" panose="05000000000000000000" pitchFamily="2" charset="2"/>
              <a:buChar char="ü"/>
            </a:pPr>
            <a:r>
              <a:rPr lang="en-US" altLang="zh-CN" sz="1200" dirty="0" err="1" smtClean="0"/>
              <a:t>CA_nA-nB</a:t>
            </a:r>
            <a:r>
              <a:rPr lang="en-US" altLang="zh-CN" sz="1200" dirty="0" smtClean="0"/>
              <a:t> (NR CA)</a:t>
            </a:r>
          </a:p>
          <a:p>
            <a:pPr marL="1503680" lvl="2" indent="-285750">
              <a:spcBef>
                <a:spcPts val="600"/>
              </a:spcBef>
              <a:buFont typeface="Wingdings" panose="05000000000000000000" pitchFamily="2" charset="2"/>
              <a:buChar char="ü"/>
            </a:pPr>
            <a:r>
              <a:rPr lang="en-US" altLang="zh-CN" sz="1200" dirty="0" err="1" smtClean="0"/>
              <a:t>DC_nA-nB</a:t>
            </a:r>
            <a:r>
              <a:rPr lang="en-US" altLang="zh-CN" sz="1200" dirty="0" smtClean="0"/>
              <a:t> (NR DC)</a:t>
            </a:r>
          </a:p>
          <a:p>
            <a:pPr marL="1503680" lvl="2" indent="-285750">
              <a:spcBef>
                <a:spcPts val="600"/>
              </a:spcBef>
              <a:buFont typeface="Wingdings" panose="05000000000000000000" pitchFamily="2" charset="2"/>
              <a:buChar char="ü"/>
            </a:pPr>
            <a:r>
              <a:rPr lang="en-US" altLang="zh-CN" sz="1200" dirty="0" err="1" smtClean="0"/>
              <a:t>DC_A_nB</a:t>
            </a:r>
            <a:r>
              <a:rPr lang="en-US" altLang="zh-CN" sz="1200" dirty="0" smtClean="0"/>
              <a:t> (EN-DC), </a:t>
            </a:r>
            <a:r>
              <a:rPr lang="en-US" altLang="zh-CN" sz="1200" dirty="0" err="1" smtClean="0"/>
              <a:t>DC_B_nA</a:t>
            </a:r>
            <a:r>
              <a:rPr lang="en-US" altLang="zh-CN" sz="1200" dirty="0" smtClean="0"/>
              <a:t> </a:t>
            </a:r>
            <a:r>
              <a:rPr lang="zh-CN" altLang="en-US" sz="1200" dirty="0"/>
              <a:t> </a:t>
            </a:r>
            <a:r>
              <a:rPr lang="en-US" altLang="zh-CN" sz="1200" dirty="0"/>
              <a:t>(</a:t>
            </a:r>
            <a:r>
              <a:rPr lang="en-US" altLang="zh-CN" sz="1200" dirty="0" smtClean="0"/>
              <a:t>EN-DC)</a:t>
            </a:r>
          </a:p>
          <a:p>
            <a:pPr marL="1503680" lvl="2" indent="-285750">
              <a:spcBef>
                <a:spcPts val="600"/>
              </a:spcBef>
              <a:buFont typeface="Wingdings" panose="05000000000000000000" pitchFamily="2" charset="2"/>
              <a:buChar char="ü"/>
            </a:pPr>
            <a:r>
              <a:rPr lang="en-US" altLang="zh-CN" sz="1200" dirty="0" err="1" smtClean="0"/>
              <a:t>DC_nB_A</a:t>
            </a:r>
            <a:r>
              <a:rPr lang="en-US" altLang="zh-CN" sz="1200" dirty="0" smtClean="0"/>
              <a:t> (NE-DC), </a:t>
            </a:r>
            <a:r>
              <a:rPr lang="en-US" altLang="zh-CN" sz="1200" dirty="0" err="1" smtClean="0"/>
              <a:t>DC_nA_B</a:t>
            </a:r>
            <a:r>
              <a:rPr lang="en-US" altLang="zh-CN" sz="1200" dirty="0" smtClean="0"/>
              <a:t> (NE-DC)</a:t>
            </a:r>
          </a:p>
          <a:p>
            <a:pPr marL="1503680" lvl="2" indent="-285750">
              <a:spcBef>
                <a:spcPts val="600"/>
              </a:spcBef>
              <a:buFont typeface="Wingdings" panose="05000000000000000000" pitchFamily="2" charset="2"/>
              <a:buChar char="ü"/>
            </a:pPr>
            <a:endParaRPr lang="en-US" altLang="zh-CN" sz="1200" dirty="0" smtClean="0"/>
          </a:p>
          <a:p>
            <a:pPr>
              <a:spcBef>
                <a:spcPts val="600"/>
              </a:spcBef>
            </a:pPr>
            <a:r>
              <a:rPr lang="en-US" altLang="zh-CN" sz="1400" b="1" u="sng" dirty="0"/>
              <a:t>Proposal 1. </a:t>
            </a:r>
            <a:r>
              <a:rPr lang="en-US" altLang="zh-CN" sz="1400" dirty="0"/>
              <a:t>  </a:t>
            </a:r>
            <a:r>
              <a:rPr lang="en-US" altLang="zh-CN" sz="1400" dirty="0" smtClean="0"/>
              <a:t>RAN5 to consider if </a:t>
            </a:r>
            <a:r>
              <a:rPr lang="en-US" altLang="zh-CN" sz="1400" dirty="0"/>
              <a:t>there is </a:t>
            </a:r>
            <a:r>
              <a:rPr lang="en-US" altLang="zh-CN" sz="1400" dirty="0" smtClean="0"/>
              <a:t>a need </a:t>
            </a:r>
            <a:r>
              <a:rPr lang="en-US" altLang="zh-CN" sz="1400" dirty="0" smtClean="0"/>
              <a:t>to </a:t>
            </a:r>
            <a:r>
              <a:rPr lang="en-US" altLang="zh-CN" sz="1400" dirty="0" smtClean="0"/>
              <a:t>develop a common test method for different features with the same frequency band combination.</a:t>
            </a:r>
          </a:p>
          <a:p>
            <a:pPr algn="l" eaLnBrk="1" latinLnBrk="0" hangingPunct="1">
              <a:spcBef>
                <a:spcPts val="0"/>
              </a:spcBef>
              <a:buClrTx/>
              <a:buSzTx/>
            </a:pPr>
            <a:endParaRPr lang="en-US" altLang="zh-CN" sz="1200" dirty="0">
              <a:sym typeface="+mn-ea"/>
            </a:endParaRPr>
          </a:p>
        </p:txBody>
      </p:sp>
    </p:spTree>
    <p:custDataLst>
      <p:tags r:id="rId1"/>
    </p:custDataLst>
    <p:extLst>
      <p:ext uri="{BB962C8B-B14F-4D97-AF65-F5344CB8AC3E}">
        <p14:creationId xmlns:p14="http://schemas.microsoft.com/office/powerpoint/2010/main" val="40182058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Spec quality related issues also apply to RAN5 (2)</a:t>
            </a:r>
          </a:p>
        </p:txBody>
      </p:sp>
      <p:sp>
        <p:nvSpPr>
          <p:cNvPr id="2" name="文本框 1"/>
          <p:cNvSpPr txBox="1"/>
          <p:nvPr/>
        </p:nvSpPr>
        <p:spPr>
          <a:xfrm>
            <a:off x="300673" y="818504"/>
            <a:ext cx="11889740" cy="3554819"/>
          </a:xfrm>
          <a:prstGeom prst="rect">
            <a:avLst/>
          </a:prstGeom>
          <a:noFill/>
        </p:spPr>
        <p:txBody>
          <a:bodyPr wrap="square" rtlCol="0" anchor="t">
            <a:spAutoFit/>
          </a:bodyPr>
          <a:lstStyle/>
          <a:p>
            <a:pPr algn="l" eaLnBrk="1" latinLnBrk="0" hangingPunct="1">
              <a:spcBef>
                <a:spcPts val="0"/>
              </a:spcBef>
              <a:buClrTx/>
              <a:buSzTx/>
            </a:pPr>
            <a:r>
              <a:rPr lang="en-US" altLang="zh-CN" sz="1400" dirty="0" smtClean="0">
                <a:sym typeface="+mn-ea"/>
              </a:rPr>
              <a:t>If we look at RAN5 spec, we find some previous optimizations in core spec not yet been applied to RAN5. For example,</a:t>
            </a: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200" dirty="0" smtClean="0"/>
          </a:p>
          <a:p>
            <a:pPr>
              <a:spcBef>
                <a:spcPts val="600"/>
              </a:spcBef>
            </a:pPr>
            <a:r>
              <a:rPr lang="en-US" altLang="zh-CN" sz="1400" b="1" u="sng" dirty="0"/>
              <a:t>Proposal </a:t>
            </a:r>
            <a:r>
              <a:rPr lang="en-US" altLang="zh-CN" sz="1400" b="1" u="sng" dirty="0" smtClean="0"/>
              <a:t>2. </a:t>
            </a:r>
            <a:r>
              <a:rPr lang="en-US" altLang="zh-CN" sz="1400" dirty="0" smtClean="0"/>
              <a:t>  It is suggested to review RAN5 spec if previous optimizations in core spec could also be applied to RAN5.</a:t>
            </a:r>
          </a:p>
          <a:p>
            <a:pPr algn="l" eaLnBrk="1" latinLnBrk="0" hangingPunct="1">
              <a:spcBef>
                <a:spcPts val="0"/>
              </a:spcBef>
              <a:buClrTx/>
              <a:buSzTx/>
            </a:pPr>
            <a:endParaRPr lang="en-US" altLang="zh-CN" sz="1200" dirty="0">
              <a:sym typeface="+mn-ea"/>
            </a:endParaRPr>
          </a:p>
        </p:txBody>
      </p:sp>
      <p:pic>
        <p:nvPicPr>
          <p:cNvPr id="3" name="图片 2"/>
          <p:cNvPicPr>
            <a:picLocks noChangeAspect="1"/>
          </p:cNvPicPr>
          <p:nvPr/>
        </p:nvPicPr>
        <p:blipFill>
          <a:blip r:embed="rId4"/>
          <a:stretch>
            <a:fillRect/>
          </a:stretch>
        </p:blipFill>
        <p:spPr>
          <a:xfrm>
            <a:off x="231085" y="1092075"/>
            <a:ext cx="5067560" cy="2419474"/>
          </a:xfrm>
          <a:prstGeom prst="rect">
            <a:avLst/>
          </a:prstGeom>
        </p:spPr>
      </p:pic>
      <p:pic>
        <p:nvPicPr>
          <p:cNvPr id="5" name="图片 4"/>
          <p:cNvPicPr>
            <a:picLocks noChangeAspect="1"/>
          </p:cNvPicPr>
          <p:nvPr/>
        </p:nvPicPr>
        <p:blipFill>
          <a:blip r:embed="rId5"/>
          <a:stretch>
            <a:fillRect/>
          </a:stretch>
        </p:blipFill>
        <p:spPr>
          <a:xfrm>
            <a:off x="6160452" y="1215555"/>
            <a:ext cx="4896102" cy="2368672"/>
          </a:xfrm>
          <a:prstGeom prst="rect">
            <a:avLst/>
          </a:prstGeom>
        </p:spPr>
      </p:pic>
    </p:spTree>
    <p:custDataLst>
      <p:tags r:id="rId1"/>
    </p:custDataLst>
    <p:extLst>
      <p:ext uri="{BB962C8B-B14F-4D97-AF65-F5344CB8AC3E}">
        <p14:creationId xmlns:p14="http://schemas.microsoft.com/office/powerpoint/2010/main" val="11259971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Spec quality related issues also apply to RAN5 (3)</a:t>
            </a:r>
          </a:p>
        </p:txBody>
      </p:sp>
      <p:sp>
        <p:nvSpPr>
          <p:cNvPr id="2" name="文本框 1"/>
          <p:cNvSpPr txBox="1"/>
          <p:nvPr/>
        </p:nvSpPr>
        <p:spPr>
          <a:xfrm>
            <a:off x="300673" y="818504"/>
            <a:ext cx="11889740" cy="4939814"/>
          </a:xfrm>
          <a:prstGeom prst="rect">
            <a:avLst/>
          </a:prstGeom>
          <a:noFill/>
        </p:spPr>
        <p:txBody>
          <a:bodyPr wrap="square" rtlCol="0" anchor="t">
            <a:spAutoFit/>
          </a:bodyPr>
          <a:lstStyle/>
          <a:p>
            <a:pPr algn="l" eaLnBrk="1" latinLnBrk="0" hangingPunct="1">
              <a:spcBef>
                <a:spcPts val="0"/>
              </a:spcBef>
              <a:buClrTx/>
              <a:buSzTx/>
            </a:pPr>
            <a:r>
              <a:rPr lang="en-US" altLang="zh-CN" sz="1400" dirty="0" smtClean="0">
                <a:sym typeface="+mn-ea"/>
              </a:rPr>
              <a:t>If we look at RAN5 spec, we also notice some tables could be further optimized at least from editorial point of views, for example the column of </a:t>
            </a:r>
            <a:r>
              <a:rPr lang="en-US" altLang="zh-CN" sz="1400" dirty="0" smtClean="0">
                <a:sym typeface="+mn-ea"/>
              </a:rPr>
              <a:t>“40MHz” in the </a:t>
            </a:r>
            <a:r>
              <a:rPr lang="en-US" altLang="zh-CN" sz="1400" dirty="0" smtClean="0">
                <a:sym typeface="+mn-ea"/>
              </a:rPr>
              <a:t>following table could be re-sized and the </a:t>
            </a:r>
            <a:r>
              <a:rPr lang="en-US" altLang="zh-CN" sz="1400" dirty="0" smtClean="0">
                <a:sym typeface="+mn-ea"/>
              </a:rPr>
              <a:t>table row </a:t>
            </a:r>
            <a:r>
              <a:rPr lang="en-US" altLang="zh-CN" sz="1400" dirty="0" smtClean="0">
                <a:sym typeface="+mn-ea"/>
              </a:rPr>
              <a:t>height will be decreased for the better readability.</a:t>
            </a: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200" dirty="0" smtClean="0"/>
          </a:p>
          <a:p>
            <a:pPr>
              <a:spcBef>
                <a:spcPts val="600"/>
              </a:spcBef>
            </a:pPr>
            <a:endParaRPr lang="en-US" altLang="zh-CN" sz="1400" b="1" u="sng" dirty="0" smtClean="0"/>
          </a:p>
          <a:p>
            <a:pPr>
              <a:spcBef>
                <a:spcPts val="600"/>
              </a:spcBef>
            </a:pPr>
            <a:endParaRPr lang="en-US" altLang="zh-CN" sz="1400" b="1" u="sng" dirty="0"/>
          </a:p>
          <a:p>
            <a:pPr>
              <a:spcBef>
                <a:spcPts val="600"/>
              </a:spcBef>
            </a:pPr>
            <a:endParaRPr lang="en-US" altLang="zh-CN" sz="1400" b="1" u="sng" dirty="0" smtClean="0"/>
          </a:p>
          <a:p>
            <a:pPr>
              <a:spcBef>
                <a:spcPts val="600"/>
              </a:spcBef>
            </a:pPr>
            <a:endParaRPr lang="en-US" altLang="zh-CN" sz="1400" b="1" u="sng" dirty="0"/>
          </a:p>
          <a:p>
            <a:pPr>
              <a:spcBef>
                <a:spcPts val="600"/>
              </a:spcBef>
            </a:pPr>
            <a:r>
              <a:rPr lang="en-US" altLang="zh-CN" sz="1400" b="1" u="sng" dirty="0" smtClean="0"/>
              <a:t>Proposal </a:t>
            </a:r>
            <a:r>
              <a:rPr lang="en-US" altLang="zh-CN" sz="1400" b="1" u="sng" dirty="0"/>
              <a:t>3</a:t>
            </a:r>
            <a:r>
              <a:rPr lang="en-US" altLang="zh-CN" sz="1400" b="1" u="sng" dirty="0" smtClean="0"/>
              <a:t>. </a:t>
            </a:r>
            <a:r>
              <a:rPr lang="en-US" altLang="zh-CN" sz="1400" dirty="0" smtClean="0"/>
              <a:t>  It is suggested to review RAN5 spec if some tables could be optimized </a:t>
            </a:r>
            <a:r>
              <a:rPr lang="en-US" altLang="zh-CN" sz="1400" dirty="0" smtClean="0"/>
              <a:t>at least from </a:t>
            </a:r>
            <a:r>
              <a:rPr lang="en-US" altLang="zh-CN" sz="1400" dirty="0" smtClean="0"/>
              <a:t>editorial views.</a:t>
            </a:r>
          </a:p>
          <a:p>
            <a:pPr algn="l" eaLnBrk="1" latinLnBrk="0" hangingPunct="1">
              <a:spcBef>
                <a:spcPts val="0"/>
              </a:spcBef>
              <a:buClrTx/>
              <a:buSzTx/>
            </a:pPr>
            <a:endParaRPr lang="en-US" altLang="zh-CN" sz="1200" dirty="0">
              <a:sym typeface="+mn-ea"/>
            </a:endParaRPr>
          </a:p>
        </p:txBody>
      </p:sp>
      <p:pic>
        <p:nvPicPr>
          <p:cNvPr id="4" name="图片 3"/>
          <p:cNvPicPr>
            <a:picLocks noChangeAspect="1"/>
          </p:cNvPicPr>
          <p:nvPr/>
        </p:nvPicPr>
        <p:blipFill>
          <a:blip r:embed="rId4"/>
          <a:stretch>
            <a:fillRect/>
          </a:stretch>
        </p:blipFill>
        <p:spPr>
          <a:xfrm>
            <a:off x="2245711" y="1347668"/>
            <a:ext cx="7513584" cy="3724846"/>
          </a:xfrm>
          <a:prstGeom prst="rect">
            <a:avLst/>
          </a:prstGeom>
        </p:spPr>
      </p:pic>
    </p:spTree>
    <p:custDataLst>
      <p:tags r:id="rId1"/>
    </p:custDataLst>
    <p:extLst>
      <p:ext uri="{BB962C8B-B14F-4D97-AF65-F5344CB8AC3E}">
        <p14:creationId xmlns:p14="http://schemas.microsoft.com/office/powerpoint/2010/main" val="27458155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3062</TotalTime>
  <Words>686</Words>
  <Application>Microsoft Office PowerPoint</Application>
  <PresentationFormat>自定义</PresentationFormat>
  <Paragraphs>75</Paragraphs>
  <Slides>6</Slides>
  <Notes>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vt:i4>
      </vt:variant>
    </vt:vector>
  </HeadingPairs>
  <TitlesOfParts>
    <vt:vector size="14" baseType="lpstr">
      <vt:lpstr>Arial Unicode MS</vt:lpstr>
      <vt:lpstr>宋体</vt:lpstr>
      <vt:lpstr>Arial</vt:lpstr>
      <vt:lpstr>Calibri</vt:lpstr>
      <vt:lpstr>Calibri Light</vt:lpstr>
      <vt:lpstr>Times New Roman</vt:lpstr>
      <vt:lpstr>Wingdings</vt:lpstr>
      <vt:lpstr>Office 主题</vt:lpstr>
      <vt:lpstr>Discussion on spec quality related issues</vt:lpstr>
      <vt:lpstr>Spec quality related issues tasked by RAN</vt:lpstr>
      <vt:lpstr>Spec quality related issues also apply to RAN5 (1)</vt:lpstr>
      <vt:lpstr>Spec quality related issues also apply to RAN5 (2)</vt:lpstr>
      <vt:lpstr>Spec quality related issues also apply to RAN5 (3)</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1227</cp:revision>
  <dcterms:created xsi:type="dcterms:W3CDTF">2018-09-20T03:53:00Z</dcterms:created>
  <dcterms:modified xsi:type="dcterms:W3CDTF">2024-05-11T08:27:12Z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