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48" r:id="rId5"/>
    <p:sldId id="347" r:id="rId6"/>
    <p:sldId id="353" r:id="rId7"/>
    <p:sldId id="357" r:id="rId8"/>
    <p:sldId id="349" r:id="rId9"/>
    <p:sldId id="361" r:id="rId10"/>
    <p:sldId id="346" r:id="rId11"/>
    <p:sldId id="293" r:id="rId12"/>
  </p:sldIdLst>
  <p:sldSz cx="12190095" cy="6859270"/>
  <p:notesSz cx="6858000" cy="9144000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>
        <p:scale>
          <a:sx n="75" d="100"/>
          <a:sy n="75" d="100"/>
        </p:scale>
        <p:origin x="1080" y="43"/>
      </p:cViewPr>
      <p:guideLst>
        <p:guide orient="horz" pos="2116"/>
        <p:guide pos="38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PRD21 v160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China Telecom, </a:t>
            </a:r>
            <a:r>
              <a:rPr lang="en-US" altLang="zh-CN" sz="2800" dirty="0"/>
              <a:t>Huawei, Ericsson</a:t>
            </a:r>
            <a:endParaRPr lang="en-US" altLang="zh-CN" sz="28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100</a:t>
            </a:r>
            <a:r>
              <a:rPr lang="en-US" sz="2400" kern="0" dirty="0"/>
              <a:t> 						      </a:t>
            </a:r>
            <a:r>
              <a:rPr lang="en-US" altLang="zh-CN" sz="2400" b="1" dirty="0">
                <a:solidFill>
                  <a:schemeClr val="tx1"/>
                </a:solidFill>
              </a:rPr>
              <a:t>R5-235448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US" sz="2400" b="1" dirty="0">
                <a:sym typeface="+mn-ea"/>
              </a:rPr>
              <a:t>Toulouse</a:t>
            </a:r>
            <a:r>
              <a:rPr sz="2400" b="1" dirty="0">
                <a:sym typeface="+mn-ea"/>
              </a:rPr>
              <a:t>, </a:t>
            </a:r>
            <a:r>
              <a:rPr lang="en-US" sz="2400" b="1" dirty="0">
                <a:sym typeface="+mn-ea"/>
              </a:rPr>
              <a:t>France</a:t>
            </a:r>
            <a:r>
              <a:rPr sz="2400" b="1" dirty="0">
                <a:sym typeface="+mn-ea"/>
              </a:rPr>
              <a:t>, </a:t>
            </a:r>
            <a:r>
              <a:rPr lang="en-US" sz="2400" b="1" dirty="0">
                <a:sym typeface="+mn-ea"/>
              </a:rPr>
              <a:t>Aug</a:t>
            </a:r>
            <a:r>
              <a:rPr sz="2400" b="1" dirty="0">
                <a:sym typeface="+mn-ea"/>
              </a:rPr>
              <a:t> 2</a:t>
            </a:r>
            <a:r>
              <a:rPr lang="en-US" sz="2400" b="1" dirty="0">
                <a:sym typeface="+mn-ea"/>
              </a:rPr>
              <a:t>1st</a:t>
            </a:r>
            <a:r>
              <a:rPr sz="2400" b="1" dirty="0">
                <a:sym typeface="+mn-ea"/>
              </a:rPr>
              <a:t> </a:t>
            </a:r>
            <a:r>
              <a:rPr lang="en-US" altLang="zh-CN" sz="2400" b="1" dirty="0">
                <a:sym typeface="+mn-ea"/>
              </a:rPr>
              <a:t>–</a:t>
            </a:r>
            <a:r>
              <a:rPr sz="2400" b="1" dirty="0">
                <a:sym typeface="+mn-ea"/>
              </a:rPr>
              <a:t> </a:t>
            </a:r>
            <a:r>
              <a:rPr lang="en-US" sz="2400" b="1" dirty="0">
                <a:sym typeface="+mn-ea"/>
              </a:rPr>
              <a:t>25th</a:t>
            </a:r>
            <a:r>
              <a:rPr sz="2400" b="1" dirty="0">
                <a:sym typeface="+mn-ea"/>
              </a:rPr>
              <a:t>, 2023</a:t>
            </a:r>
            <a:endParaRPr lang="en-US" altLang="en-GB" sz="2400" b="1" dirty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-97155" y="68580"/>
            <a:ext cx="130257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Some R18 High power CA/DC</a:t>
            </a: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</a:rPr>
              <a:t>configs</a:t>
            </a: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</a:rPr>
              <a:t>are put into RAN4 R17 WI incorrectly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8" name="文本框 7"/>
          <p:cNvSpPr txBox="1"/>
          <p:nvPr/>
        </p:nvSpPr>
        <p:spPr>
          <a:xfrm>
            <a:off x="282214" y="5413160"/>
            <a:ext cx="11972492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CN" sz="2400" b="1" dirty="0">
                <a:latin typeface="+mn-lt"/>
                <a:sym typeface="+mn-ea"/>
              </a:rPr>
              <a:t>Observation 1 </a:t>
            </a:r>
            <a:r>
              <a:rPr lang="en-US" altLang="zh-CN" sz="2400" b="1" dirty="0">
                <a:latin typeface="+mn-lt"/>
              </a:rPr>
              <a:t>: </a:t>
            </a:r>
            <a:r>
              <a:rPr lang="en-US" altLang="zh-CN" sz="2400" kern="100" dirty="0">
                <a:effectLst/>
                <a:latin typeface="+mn-lt"/>
                <a:ea typeface="等线" panose="02010600030101010101" pitchFamily="2" charset="-122"/>
              </a:rPr>
              <a:t>Based on the approved WF R4-2217119[1] and CR R4-2303706[2], many higher order PC2/PC1.5 configs which are requested in Rel-18 HPUE WI, have already been </a:t>
            </a:r>
            <a:r>
              <a:rPr lang="en-US" altLang="zh-CN" sz="2400" b="1" kern="100" dirty="0">
                <a:effectLst/>
                <a:latin typeface="+mn-lt"/>
                <a:ea typeface="等线" panose="02010600030101010101" pitchFamily="2" charset="-122"/>
              </a:rPr>
              <a:t>incorrectly added in RAN4 Rel-17 specifications under RAN4 Rel-17 WIs</a:t>
            </a:r>
            <a:r>
              <a:rPr lang="en-US" altLang="zh-CN" sz="2400" kern="100" dirty="0">
                <a:effectLst/>
                <a:latin typeface="+mn-lt"/>
                <a:ea typeface="等线" panose="02010600030101010101" pitchFamily="2" charset="-122"/>
              </a:rPr>
              <a:t>. </a:t>
            </a:r>
            <a:endParaRPr lang="en-US" altLang="zh-CN" sz="2400" kern="100" dirty="0">
              <a:effectLst/>
              <a:latin typeface="+mn-lt"/>
              <a:ea typeface="等线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4" y="747851"/>
            <a:ext cx="5149371" cy="46149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3280" y="693420"/>
            <a:ext cx="4385310" cy="47237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19685" y="144780"/>
            <a:ext cx="12312015" cy="727710"/>
          </a:xfrm>
        </p:spPr>
        <p:txBody>
          <a:bodyPr/>
          <a:lstStyle/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These R18 High power CA/DC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configs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have already been introduced in RAN5 R17 WI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-36" y="2977335"/>
            <a:ext cx="12114884" cy="37204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b="1" dirty="0">
                <a:latin typeface="+mn-lt"/>
                <a:sym typeface="+mn-ea"/>
              </a:rPr>
              <a:t>Observation 2</a:t>
            </a:r>
            <a:r>
              <a:rPr lang="en-US" altLang="zh-CN" sz="2000" dirty="0">
                <a:latin typeface="+mn-lt"/>
                <a:sym typeface="+mn-ea"/>
              </a:rPr>
              <a:t>: When importing these 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sym typeface="+mn-ea"/>
              </a:rPr>
              <a:t>four</a:t>
            </a:r>
            <a:r>
              <a:rPr lang="en-US" altLang="zh-CN" sz="2000" dirty="0">
                <a:latin typeface="+mn-lt"/>
                <a:sym typeface="+mn-ea"/>
              </a:rPr>
              <a:t> RAN4 completed R18 CADC Configs into PRD21 list (including: </a:t>
            </a:r>
            <a:r>
              <a:rPr lang="pt-BR" altLang="zh-CN" sz="2000" dirty="0">
                <a:latin typeface="+mn-lt"/>
                <a:sym typeface="+mn-ea"/>
              </a:rPr>
              <a:t>CA_n77(3A) with UL n77 PC2, CA_n77C with UL CA_n77C PC2, DC_13A-48A-66A_n77A with UL DC_13A_n77A, DC_13A-48A-66A_n77A with UL DC_66A_n77A</a:t>
            </a:r>
            <a:r>
              <a:rPr lang="en-US" altLang="zh-CN" sz="2000" dirty="0">
                <a:latin typeface="+mn-lt"/>
                <a:sym typeface="+mn-ea"/>
              </a:rPr>
              <a:t>)</a:t>
            </a:r>
            <a:r>
              <a:rPr lang="pt-BR" altLang="zh-CN" sz="2000" dirty="0">
                <a:latin typeface="+mn-lt"/>
                <a:sym typeface="+mn-ea"/>
              </a:rPr>
              <a:t>,  it </a:t>
            </a:r>
            <a:r>
              <a:rPr lang="en-US" altLang="pt-BR" sz="2000" dirty="0">
                <a:latin typeface="+mn-lt"/>
                <a:sym typeface="+mn-ea"/>
              </a:rPr>
              <a:t>turns out</a:t>
            </a:r>
            <a:r>
              <a:rPr lang="pt-BR" altLang="zh-CN" sz="2000" dirty="0">
                <a:latin typeface="+mn-lt"/>
                <a:sym typeface="+mn-ea"/>
              </a:rPr>
              <a:t> </a:t>
            </a:r>
            <a:r>
              <a:rPr lang="pt-BR" altLang="zh-CN" sz="2000" b="1" dirty="0">
                <a:latin typeface="+mn-lt"/>
                <a:sym typeface="+mn-ea"/>
              </a:rPr>
              <a:t>these </a:t>
            </a:r>
            <a:r>
              <a:rPr lang="en-US" altLang="pt-BR" sz="2000" b="1" dirty="0">
                <a:latin typeface="+mn-lt"/>
                <a:sym typeface="+mn-ea"/>
              </a:rPr>
              <a:t>4 R18 high power CADC </a:t>
            </a:r>
            <a:r>
              <a:rPr lang="pt-BR" altLang="zh-CN" sz="2000" b="1" dirty="0">
                <a:latin typeface="+mn-lt"/>
                <a:sym typeface="+mn-ea"/>
              </a:rPr>
              <a:t>configs </a:t>
            </a:r>
            <a:r>
              <a:rPr lang="en-US" altLang="pt-BR" sz="2000" b="1" dirty="0">
                <a:latin typeface="+mn-lt"/>
                <a:sym typeface="+mn-ea"/>
              </a:rPr>
              <a:t>were</a:t>
            </a:r>
            <a:r>
              <a:rPr lang="pt-BR" altLang="zh-CN" sz="2000" b="1" dirty="0">
                <a:latin typeface="+mn-lt"/>
                <a:sym typeface="+mn-ea"/>
              </a:rPr>
              <a:t> already introduced into RAN5 R17</a:t>
            </a:r>
            <a:r>
              <a:rPr lang="en-US" altLang="pt-BR" sz="2000" b="1" dirty="0">
                <a:latin typeface="+mn-lt"/>
                <a:sym typeface="+mn-ea"/>
              </a:rPr>
              <a:t> WIs following RAN4 WI layout</a:t>
            </a:r>
            <a:r>
              <a:rPr lang="pt-BR" altLang="zh-CN" sz="2000" b="1" dirty="0">
                <a:latin typeface="+mn-lt"/>
                <a:sym typeface="+mn-ea"/>
              </a:rPr>
              <a:t>.</a:t>
            </a:r>
            <a:endParaRPr lang="pt-BR" altLang="zh-CN" sz="2000" b="1" dirty="0">
              <a:latin typeface="+mn-lt"/>
              <a:sym typeface="+mn-ea"/>
            </a:endParaRPr>
          </a:p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dirty="0">
                <a:latin typeface="+mn-lt"/>
                <a:sym typeface="+mn-ea"/>
              </a:rPr>
              <a:t>As per Observation 1, these</a:t>
            </a:r>
            <a:r>
              <a:rPr lang="en-US" altLang="zh-CN" sz="2000" dirty="0">
                <a:latin typeface="+mn-lt"/>
              </a:rPr>
              <a:t> 4 R18 High power CA/DC</a:t>
            </a:r>
            <a:r>
              <a:rPr lang="zh-CN" altLang="en-US" sz="2000" dirty="0">
                <a:latin typeface="+mn-lt"/>
              </a:rPr>
              <a:t> </a:t>
            </a:r>
            <a:r>
              <a:rPr lang="en-US" altLang="zh-CN" sz="2000" dirty="0">
                <a:latin typeface="+mn-lt"/>
              </a:rPr>
              <a:t>configs</a:t>
            </a:r>
            <a:r>
              <a:rPr lang="zh-CN" altLang="en-US" sz="2000" dirty="0">
                <a:latin typeface="+mn-lt"/>
              </a:rPr>
              <a:t> </a:t>
            </a:r>
            <a:r>
              <a:rPr lang="en-US" altLang="zh-CN" sz="2000" dirty="0">
                <a:latin typeface="+mn-lt"/>
              </a:rPr>
              <a:t>are put into RAN4 R17 WIs and RAN4 Specs incorrectly.</a:t>
            </a:r>
            <a:r>
              <a:rPr lang="en-US" altLang="zh-CN" sz="2000" dirty="0">
                <a:latin typeface="+mn-lt"/>
                <a:sym typeface="+mn-ea"/>
              </a:rPr>
              <a:t> As a result, RAN5 introduced these configs into RAN5 R17 WIs accordingly. Later on RAN4 reintroduced these R18 configs into R18 specs under R18 WIs again. </a:t>
            </a:r>
            <a:r>
              <a:rPr lang="en-US" altLang="zh-CN" sz="2000" b="1" dirty="0">
                <a:latin typeface="+mn-lt"/>
                <a:sym typeface="+mn-ea"/>
              </a:rPr>
              <a:t>However, these four configs had already been introduced into PRD21 list by RAN5 Rel-17</a:t>
            </a:r>
            <a:r>
              <a:rPr lang="en-US" altLang="zh-CN" sz="2000" b="1" dirty="0">
                <a:latin typeface="+mn-lt"/>
                <a:sym typeface="+mn-ea"/>
              </a:rPr>
              <a:t> WIs.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/>
          <a:srcRect t="1" r="8505" b="3043"/>
          <a:stretch>
            <a:fillRect/>
          </a:stretch>
        </p:blipFill>
        <p:spPr>
          <a:xfrm>
            <a:off x="0" y="2280285"/>
            <a:ext cx="6003925" cy="57531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2"/>
          <a:srcRect r="11391" b="-1362"/>
          <a:stretch>
            <a:fillRect/>
          </a:stretch>
        </p:blipFill>
        <p:spPr>
          <a:xfrm>
            <a:off x="6066155" y="1294130"/>
            <a:ext cx="6123940" cy="1443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" y="1139825"/>
            <a:ext cx="5879465" cy="1140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37465" y="5477510"/>
            <a:ext cx="12115165" cy="13817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Observation 3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endParaRPr lang="en-US" altLang="zh-CN" sz="1600" dirty="0">
              <a:solidFill>
                <a:schemeClr val="tx1"/>
              </a:solidFill>
              <a:latin typeface="+mn-lt"/>
              <a:sym typeface="+mn-ea"/>
            </a:endParaRPr>
          </a:p>
          <a:p>
            <a:pPr marL="285750" indent="-285750" algn="just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 CA_n77(3A) with UL n77 PC2  and  CA_n77C with UL CA_n77C PC2 are in both RAN4 R17 Spec(38.101-1 ha0) and R18 Spec(38.101-1 i20);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endParaRPr lang="en-US" altLang="zh-CN" sz="1600" dirty="0">
              <a:solidFill>
                <a:schemeClr val="tx1"/>
              </a:solidFill>
              <a:latin typeface="+mn-lt"/>
              <a:sym typeface="+mn-ea"/>
            </a:endParaRPr>
          </a:p>
          <a:p>
            <a:pPr marL="285750" indent="-285750" algn="just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Configs DC_13A-48A-66A_n77A with UL DC_13A_n77A PC2 and with UL DC_66A_n77A PC2 have been moved from RAN4 R17 Spec to R18 Spec(38.101-3 i20);</a:t>
            </a:r>
            <a:endParaRPr lang="en-US" altLang="zh-CN" sz="16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4" name="标题 1"/>
          <p:cNvSpPr>
            <a:spLocks noGrp="1" noChangeArrowheads="1"/>
          </p:cNvSpPr>
          <p:nvPr/>
        </p:nvSpPr>
        <p:spPr>
          <a:xfrm>
            <a:off x="37465" y="42545"/>
            <a:ext cx="12312015" cy="727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609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1219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2438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These R18 High power CA/DC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configs’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status in R17 and R18 RAN4 Spec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30335" r="1417" b="39877"/>
          <a:stretch>
            <a:fillRect/>
          </a:stretch>
        </p:blipFill>
        <p:spPr>
          <a:xfrm>
            <a:off x="149860" y="1429385"/>
            <a:ext cx="3178175" cy="898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36041" r="-1377" b="19793"/>
          <a:stretch>
            <a:fillRect/>
          </a:stretch>
        </p:blipFill>
        <p:spPr>
          <a:xfrm>
            <a:off x="3391535" y="1343660"/>
            <a:ext cx="2477770" cy="1028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51125" r="-1212" b="8485"/>
          <a:stretch>
            <a:fillRect/>
          </a:stretch>
        </p:blipFill>
        <p:spPr>
          <a:xfrm>
            <a:off x="7042150" y="1384935"/>
            <a:ext cx="4508500" cy="946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t="43805" r="-1573"/>
          <a:stretch>
            <a:fillRect/>
          </a:stretch>
        </p:blipFill>
        <p:spPr>
          <a:xfrm>
            <a:off x="255905" y="3866515"/>
            <a:ext cx="5330825" cy="10915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56995" y="2372360"/>
            <a:ext cx="37966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>
                <a:solidFill>
                  <a:schemeClr val="tx1"/>
                </a:solidFill>
              </a:rPr>
              <a:t>Figure 1 </a:t>
            </a:r>
            <a:r>
              <a:rPr lang="en-US" sz="1400" b="1" dirty="0">
                <a:solidFill>
                  <a:schemeClr val="tx1"/>
                </a:solidFill>
                <a:latin typeface="+mn-lt"/>
                <a:sym typeface="+mn-ea"/>
              </a:rPr>
              <a:t>CA_n77(3A) with UL n77 PC2</a:t>
            </a:r>
            <a:endParaRPr lang="en-US" altLang="zh-CN" sz="14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61405" y="2372360"/>
            <a:ext cx="59213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>
                <a:solidFill>
                  <a:schemeClr val="tx1"/>
                </a:solidFill>
              </a:rPr>
              <a:t>Figure 2 </a:t>
            </a:r>
            <a:r>
              <a:rPr lang="en-US" sz="1400" b="1" dirty="0">
                <a:latin typeface="+mn-lt"/>
                <a:sym typeface="+mn-ea"/>
              </a:rPr>
              <a:t>DC_13A-48A-66A_n77A with UL DC_13A_n77A/DC_66A_n77A PC2</a:t>
            </a:r>
            <a:endParaRPr lang="en-US" altLang="zh-CN" sz="14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96060" y="5068570"/>
            <a:ext cx="59213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>
                <a:solidFill>
                  <a:schemeClr val="tx1"/>
                </a:solidFill>
              </a:rPr>
              <a:t>Figure 3 </a:t>
            </a:r>
            <a:r>
              <a:rPr lang="en-US" sz="1400" b="1" dirty="0">
                <a:latin typeface="+mn-lt"/>
                <a:sym typeface="+mn-ea"/>
              </a:rPr>
              <a:t>CA_n77(3A) with UL n77 PC2</a:t>
            </a:r>
            <a:endParaRPr lang="en-US" altLang="zh-CN" sz="14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graphicFrame>
        <p:nvGraphicFramePr>
          <p:cNvPr id="16" name="表格 15"/>
          <p:cNvGraphicFramePr/>
          <p:nvPr>
            <p:custDataLst>
              <p:tags r:id="rId5"/>
            </p:custDataLst>
          </p:nvPr>
        </p:nvGraphicFramePr>
        <p:xfrm>
          <a:off x="5869305" y="3023235"/>
          <a:ext cx="6055360" cy="2644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7645"/>
                <a:gridCol w="1669415"/>
                <a:gridCol w="1638300"/>
              </a:tblGrid>
              <a:tr h="3448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Configs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in RAN4 Rel-17 Spec?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in RAN4 Rel-18 Spec?</a:t>
                      </a:r>
                      <a:endParaRPr lang="zh-CN" altLang="en-US" sz="1200"/>
                    </a:p>
                  </a:txBody>
                  <a:tcPr/>
                </a:tc>
              </a:tr>
              <a:tr h="57467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CA_n77(3A) with UL n77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</a:tr>
              <a:tr h="5753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CA_n77C with UL CA_n77C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/>
                </a:tc>
              </a:tr>
              <a:tr h="57467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 DC_13A-48A-66A_n77A with UL DC_13A_n77A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No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</a:tr>
              <a:tr h="5753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 DC_13A-48A-66A_n77A with UL DC_66A_n77A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No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55905" y="302323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</a:rPr>
              <a:t>TS 38.101-1 V17.10.0 (2023-06)</a:t>
            </a:r>
            <a:endParaRPr lang="en-US" altLang="zh-CN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5995" y="77025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</a:rPr>
              <a:t>TS 38.101-1 V18.2.0 (2023-06)</a:t>
            </a:r>
            <a:endParaRPr lang="en-US" altLang="zh-CN" b="1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45755" y="73977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</a:rPr>
              <a:t>TS 38.101-3 V18.2.0 (2023-06)</a:t>
            </a:r>
            <a:endParaRPr lang="en-US" altLang="zh-CN" b="1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8035" y="299529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</a:rPr>
              <a:t>TS 38.101-1 V18.2.0 (2023-06)</a:t>
            </a:r>
            <a:endParaRPr lang="en-US" altLang="zh-CN" b="1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6710" y="73977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</a:rPr>
              <a:t>TS 38.101-1 V17.10.0 (2023-06)</a:t>
            </a:r>
            <a:endParaRPr lang="en-US" altLang="zh-CN" b="1">
              <a:solidFill>
                <a:srgbClr val="C00000"/>
              </a:solidFill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19685" y="144780"/>
            <a:ext cx="12312015" cy="727710"/>
          </a:xfrm>
        </p:spPr>
        <p:txBody>
          <a:bodyPr/>
          <a:lstStyle/>
          <a:p>
            <a:pPr eaLnBrk="1" hangingPunct="1"/>
            <a:r>
              <a:rPr lang="en-US" sz="2800" b="1" dirty="0">
                <a:solidFill>
                  <a:schemeClr val="tx1"/>
                </a:solidFill>
              </a:rPr>
              <a:t>PRD21 guideline for importing new </a:t>
            </a:r>
            <a:r>
              <a:rPr lang="en-US" sz="2800" dirty="0">
                <a:latin typeface="+mn-lt"/>
                <a:sym typeface="+mn-ea"/>
              </a:rPr>
              <a:t>configs/bands/BWs</a:t>
            </a:r>
            <a:endParaRPr lang="en-US" sz="28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62829" y="4096840"/>
            <a:ext cx="12114884" cy="1925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b="1" dirty="0">
                <a:solidFill>
                  <a:schemeClr val="tx1"/>
                </a:solidFill>
                <a:latin typeface="+mn-lt"/>
                <a:sym typeface="+mn-ea"/>
              </a:rPr>
              <a:t>Observation 4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sz="2000" dirty="0">
                <a:solidFill>
                  <a:schemeClr val="tx1"/>
                </a:solidFill>
                <a:latin typeface="+mn-lt"/>
                <a:sym typeface="+mn-ea"/>
              </a:rPr>
              <a:t>As per PRD21[3] guideline Section 4.1 Point 13, no new configs/new bands/new BWs shall be introduced into Chapter 5 of TS 38.521-1/2/3, unless they have already been completed in RAN4. </a:t>
            </a:r>
            <a:endParaRPr lang="pt-BR" altLang="zh-CN" sz="2000" b="1" dirty="0">
              <a:solidFill>
                <a:schemeClr val="tx1"/>
              </a:solidFill>
              <a:latin typeface="+mn-lt"/>
              <a:sym typeface="+mn-ea"/>
            </a:endParaRPr>
          </a:p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b="1" dirty="0">
                <a:solidFill>
                  <a:schemeClr val="tx1"/>
                </a:solidFill>
                <a:latin typeface="+mn-lt"/>
                <a:sym typeface="+mn-ea"/>
              </a:rPr>
              <a:t>Proposal 1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sym typeface="+mn-ea"/>
              </a:rPr>
              <a:t>:</a:t>
            </a:r>
            <a:r>
              <a:rPr lang="en-US" altLang="zh-CN" sz="20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+mn-lt"/>
                <a:sym typeface="+mn-ea"/>
              </a:rPr>
              <a:t>PRD21 list only imports RAN4 completed configs which have already been introduced in RAN4 specs (38.101-1/2/3). </a:t>
            </a:r>
            <a:endParaRPr lang="en-US" altLang="zh-CN" sz="20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" y="1176655"/>
            <a:ext cx="12047220" cy="24949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0" y="3726815"/>
            <a:ext cx="12072620" cy="31375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eaLnBrk="1" latinLnBrk="0" hangingPunct="1">
              <a:lnSpc>
                <a:spcPts val="3200"/>
              </a:lnSpc>
              <a:spcBef>
                <a:spcPts val="3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Propos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al 2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1600" dirty="0">
                <a:solidFill>
                  <a:schemeClr val="tx1"/>
                </a:solidFill>
                <a:latin typeface="+mn-lt"/>
              </a:rPr>
              <a:t>In PRD21, f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or R18 HP CADC </a:t>
            </a: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Configs in  both RAN4 R17 and R18 specs, 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to add "</a:t>
            </a:r>
            <a:r>
              <a:rPr lang="en-US" altLang="zh-CN" sz="1600" strike="sngStrike" dirty="0">
                <a:solidFill>
                  <a:schemeClr val="tx1"/>
                </a:solidFill>
                <a:uFillTx/>
                <a:latin typeface="+mn-lt"/>
                <a:sym typeface="+mn-ea"/>
              </a:rPr>
              <a:t>Rel-17, 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Rel-18" into "Release" Column, to add RAN5 </a:t>
            </a:r>
            <a:r>
              <a:rPr lang="en-US" altLang="zh-CN" sz="1600" dirty="0">
                <a:solidFill>
                  <a:schemeClr val="tx1"/>
                </a:solidFill>
                <a:uFillTx/>
                <a:latin typeface="+mn-lt"/>
                <a:sym typeface="+mn-ea"/>
              </a:rPr>
              <a:t>R17 and 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R18 high power WIC </a:t>
            </a:r>
            <a:r>
              <a:rPr lang="en-US" altLang="zh-CN" sz="1600" dirty="0">
                <a:latin typeface="+mn-lt"/>
                <a:sym typeface="+mn-ea"/>
              </a:rPr>
              <a:t> </a:t>
            </a:r>
            <a:r>
              <a:rPr lang="en-US" altLang="zh-CN" sz="16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“HPUE_NR_CADC_NR_LTE_DC_R17-UEConTest” and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 “HPUE_NR_CADC_NR_LTE_DC_R18-UEConTest” into "WIC" Column, and to add corresponding descriptions in “Comments” Column.</a:t>
            </a:r>
            <a:endParaRPr lang="en-US" altLang="zh-CN" sz="1600" dirty="0">
              <a:solidFill>
                <a:schemeClr val="tx1"/>
              </a:solidFill>
              <a:latin typeface="+mn-lt"/>
            </a:endParaRPr>
          </a:p>
          <a:p>
            <a:pPr marL="0" indent="0" eaLnBrk="1" latinLnBrk="0" hangingPunct="1">
              <a:lnSpc>
                <a:spcPts val="3200"/>
              </a:lnSpc>
              <a:spcBef>
                <a:spcPts val="3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Proposal 3: 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In PRD21, for R18 HP CADC </a:t>
            </a: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Configs removed from RAN4 R17 spec to R18 spec, to repalce 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“Rel-17” with "Rel-18" in "Release" Column, and to replace RAN5 R17 HP WIC with R18 HP WIC “HPUE_NR_CADC_NR_LTE_DC_R18-UEConTest” into "WIC" Column.</a:t>
            </a:r>
            <a:endParaRPr lang="en-US" sz="1600" dirty="0">
              <a:solidFill>
                <a:schemeClr val="tx1"/>
              </a:solidFill>
              <a:latin typeface="+mn-lt"/>
              <a:sym typeface="+mn-ea"/>
            </a:endParaRPr>
          </a:p>
          <a:p>
            <a:pPr marL="0" indent="0" eaLnBrk="1" latinLnBrk="0" hangingPunct="1">
              <a:lnSpc>
                <a:spcPts val="3200"/>
              </a:lnSpc>
              <a:spcBef>
                <a:spcPts val="300"/>
              </a:spcBef>
            </a:pPr>
            <a:r>
              <a:rPr lang="en-US" altLang="zh-CN" sz="1600" b="1" dirty="0">
                <a:latin typeface="+mn-lt"/>
              </a:rPr>
              <a:t>Propos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al 4: </a:t>
            </a:r>
            <a:r>
              <a:rPr lang="en-US" altLang="zh-CN" sz="1600" dirty="0">
                <a:solidFill>
                  <a:schemeClr val="tx1"/>
                </a:solidFill>
                <a:latin typeface="+mn-lt"/>
              </a:rPr>
              <a:t>Fo</a:t>
            </a:r>
            <a:r>
              <a:rPr lang="en-US" altLang="zh-CN" sz="1600" dirty="0">
                <a:latin typeface="+mn-lt"/>
              </a:rPr>
              <a:t>r further RAN4 newly completed R18 high power configs which share the similar situation above, Proposa</a:t>
            </a:r>
            <a:r>
              <a:rPr lang="en-US" altLang="zh-CN" sz="1600" dirty="0">
                <a:solidFill>
                  <a:schemeClr val="tx1"/>
                </a:solidFill>
                <a:latin typeface="+mn-lt"/>
              </a:rPr>
              <a:t>l 2-3</a:t>
            </a:r>
            <a:r>
              <a:rPr lang="en-US" altLang="zh-CN" sz="1600" dirty="0">
                <a:latin typeface="+mn-lt"/>
              </a:rPr>
              <a:t> also are to be applied.</a:t>
            </a:r>
            <a:endParaRPr lang="en-US" altLang="zh-CN" sz="1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-36830" y="84455"/>
            <a:ext cx="12263120" cy="727710"/>
          </a:xfrm>
        </p:spPr>
        <p:txBody>
          <a:bodyPr/>
          <a:lstStyle/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To update </a:t>
            </a:r>
            <a:r>
              <a:rPr lang="en-US" altLang="zh-CN" sz="2800" dirty="0">
                <a:latin typeface="+mn-lt"/>
                <a:sym typeface="+mn-ea"/>
              </a:rPr>
              <a:t>PRD21 list for </a:t>
            </a:r>
            <a:r>
              <a:rPr lang="en-US" altLang="zh-CN" sz="2800" b="1" dirty="0">
                <a:solidFill>
                  <a:schemeClr val="tx1"/>
                </a:solidFill>
              </a:rPr>
              <a:t>these R18 High power CA/DC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configs 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245" y="812165"/>
            <a:ext cx="11749405" cy="30060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9333230" y="3839845"/>
            <a:ext cx="2856865" cy="1384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eaLnBrk="1" latinLnBrk="0" hangingPunct="1">
              <a:lnSpc>
                <a:spcPts val="3200"/>
              </a:lnSpc>
              <a:spcBef>
                <a:spcPts val="300"/>
              </a:spcBef>
            </a:pPr>
            <a:r>
              <a:rPr lang="en-US" altLang="zh-CN" sz="1800" b="1" dirty="0">
                <a:solidFill>
                  <a:schemeClr val="tx1"/>
                </a:solidFill>
                <a:latin typeface="+mn-lt"/>
              </a:rPr>
              <a:t>Propos</a:t>
            </a:r>
            <a:r>
              <a:rPr lang="en-US" altLang="zh-CN" sz="1800" b="1" dirty="0">
                <a:solidFill>
                  <a:schemeClr val="tx1"/>
                </a:solidFill>
                <a:latin typeface="+mn-lt"/>
                <a:sym typeface="+mn-ea"/>
              </a:rPr>
              <a:t>al 5</a:t>
            </a:r>
            <a:r>
              <a:rPr lang="en-US" altLang="zh-CN" sz="18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To update Point 14 of PRD21 Section 4.1 as shown in the snapshot. </a:t>
            </a:r>
            <a:endParaRPr lang="en-US" altLang="zh-CN" sz="1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-36830" y="84455"/>
            <a:ext cx="12492990" cy="727710"/>
          </a:xfrm>
        </p:spPr>
        <p:txBody>
          <a:bodyPr/>
          <a:lstStyle/>
          <a:p>
            <a:pPr eaLnBrk="1" hangingPunct="1"/>
            <a:r>
              <a:rPr lang="en-US" altLang="zh-CN" sz="2700" b="1" dirty="0">
                <a:solidFill>
                  <a:schemeClr val="tx1"/>
                </a:solidFill>
              </a:rPr>
              <a:t>Clarifications on how to handle Inter-Band EN-DC configuration including FR2 NR CC(s) </a:t>
            </a:r>
            <a:endParaRPr lang="en-US" altLang="zh-CN" sz="27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55" y="648335"/>
            <a:ext cx="12072620" cy="1301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eaLnBrk="1" latinLnBrk="0" hangingPunct="1">
              <a:lnSpc>
                <a:spcPts val="2400"/>
              </a:lnSpc>
              <a:spcBef>
                <a:spcPts val="300"/>
              </a:spcBef>
            </a:pPr>
            <a:r>
              <a:rPr lang="en-US" altLang="zh-CN" sz="1800" b="1" dirty="0">
                <a:solidFill>
                  <a:schemeClr val="tx1"/>
                </a:solidFill>
                <a:latin typeface="+mn-lt"/>
                <a:sym typeface="+mn-ea"/>
              </a:rPr>
              <a:t>Observation 5</a:t>
            </a:r>
            <a:r>
              <a:rPr lang="en-US" altLang="zh-CN" sz="18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For the LTE anchor agnostic inter-band EN-DC configurations including FR2 NR CC(s), if there are no corresponding FR2 test cases defined in TS 38.521-2, the inter-band EN-DC configuration including FR2 </a:t>
            </a:r>
            <a:r>
              <a:rPr lang="en-US" altLang="zh-CN" sz="1800" dirty="0">
                <a:latin typeface="+mn-lt"/>
                <a:sym typeface="+mn-ea"/>
              </a:rPr>
              <a:t>NR CC(s) 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can not be tested at all. So it is meaningless to add them into TS 38.521-3 Section 5 without any applicable/testable test cases defined in </a:t>
            </a:r>
            <a:r>
              <a:rPr lang="en-US" altLang="zh-CN" sz="1800" dirty="0">
                <a:latin typeface="+mn-lt"/>
                <a:sym typeface="+mn-ea"/>
              </a:rPr>
              <a:t>RAN5 specs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. Only when there is at least 1 corresponding NR CC(s) FR2 Tx/Rx test case defined in TS 38.521-2, the corresponding inter-band EN-DC configurations including FR2 NR CC(s)configurations can be introduced into TS 38.521-3 Section5.</a:t>
            </a:r>
            <a:endParaRPr lang="en-US" altLang="zh-CN" sz="1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855" y="2353945"/>
            <a:ext cx="8832850" cy="44577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02375" y="2696845"/>
            <a:ext cx="235331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PRD21 Section 4.1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9050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Reference 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066165"/>
            <a:ext cx="11749405" cy="2412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[1] </a:t>
            </a:r>
            <a:r>
              <a:rPr lang="en-US" altLang="zh-CN" sz="2400" dirty="0">
                <a:latin typeface="+mn-lt"/>
                <a:sym typeface="+mn-ea"/>
              </a:rPr>
              <a:t>R4-2217119, WF on </a:t>
            </a:r>
            <a:r>
              <a:rPr lang="en-US" altLang="zh-CN" sz="2400" dirty="0" err="1">
                <a:latin typeface="+mn-lt"/>
                <a:sym typeface="+mn-ea"/>
              </a:rPr>
              <a:t>HPUE_Basket_Intra</a:t>
            </a:r>
            <a:r>
              <a:rPr lang="en-US" altLang="zh-CN" sz="2400" dirty="0">
                <a:latin typeface="+mn-lt"/>
                <a:sym typeface="+mn-ea"/>
              </a:rPr>
              <a:t>-CA_TDD; 3GPP TSG-RAN4 Meeting #104-bis-e, </a:t>
            </a:r>
            <a:r>
              <a:rPr lang="en-US" altLang="zh-CN" sz="2400" dirty="0" err="1">
                <a:latin typeface="+mn-lt"/>
                <a:sym typeface="+mn-ea"/>
              </a:rPr>
              <a:t>Emeeting</a:t>
            </a:r>
            <a:r>
              <a:rPr lang="en-US" altLang="zh-CN" sz="2400" dirty="0">
                <a:latin typeface="+mn-lt"/>
                <a:sym typeface="+mn-ea"/>
              </a:rPr>
              <a:t>, 10– 19 October 2022</a:t>
            </a:r>
            <a:endParaRPr lang="en-US" altLang="zh-CN" sz="2400" dirty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[2] R4-2303706, CR on R17 TS38.101-1 Modification on the PC2 and PC1.5 note on the CA configuration with UL single carrier</a:t>
            </a:r>
            <a:endParaRPr lang="en-US" altLang="zh-CN" sz="2400" dirty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[3] R5-232824, PRD21 on NR bands and 5G NR CADC config handling v1.5.0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  <a:endParaRPr lang="en-US" altLang="zh-CN" sz="600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ID" val="0"/>
  <p:tag name="RS_CLASSIFICATION" val="UNRESTRICTED"/>
</p:tagLst>
</file>

<file path=ppt/tags/tag11.xml><?xml version="1.0" encoding="utf-8"?>
<p:tagLst xmlns:p="http://schemas.openxmlformats.org/presentationml/2006/main">
  <p:tag name="RS_CLASSIFICATION_RESETFORMATTING" val="True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TABLE_ENDDRAG_ORIGIN_RECT" val="476*208"/>
  <p:tag name="TABLE_ENDDRAG_RECT" val="462*238*476*208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4377</Words>
  <Application>WPS 演示</Application>
  <PresentationFormat>自定义</PresentationFormat>
  <Paragraphs>102</Paragraphs>
  <Slides>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等线</vt:lpstr>
      <vt:lpstr>微软雅黑</vt:lpstr>
      <vt:lpstr>Arial Unicode MS</vt:lpstr>
      <vt:lpstr>Office 主题</vt:lpstr>
      <vt:lpstr>Discussion on handling of PRD21 v160</vt:lpstr>
      <vt:lpstr>Some R18 High power CA/DC configs are put into RAN4 R17 WI incorrectly</vt:lpstr>
      <vt:lpstr>These R18 High power CA/DC configs have already been introduced in RAN5 R17 WI</vt:lpstr>
      <vt:lpstr>PowerPoint 演示文稿</vt:lpstr>
      <vt:lpstr>PRD21 guideline for importing new configs/bands/BWs</vt:lpstr>
      <vt:lpstr>To update PRD21 list for these R18 High power CA/DC configs </vt:lpstr>
      <vt:lpstr>Clarifications on how to handle Inter-Band EN-DC configuration including FR2 NR CC(s) </vt:lpstr>
      <vt:lpstr>Reference 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1263</cp:revision>
  <dcterms:created xsi:type="dcterms:W3CDTF">2018-09-20T03:53:00Z</dcterms:created>
  <dcterms:modified xsi:type="dcterms:W3CDTF">2023-08-25T13:24:00Z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01058F27A4E84209BF30DCC0F45DB900</vt:lpwstr>
  </property>
</Properties>
</file>