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90" r:id="rId3"/>
    <p:sldId id="348" r:id="rId5"/>
    <p:sldId id="347" r:id="rId6"/>
    <p:sldId id="353" r:id="rId7"/>
    <p:sldId id="357" r:id="rId8"/>
    <p:sldId id="349" r:id="rId9"/>
    <p:sldId id="346" r:id="rId10"/>
    <p:sldId id="293" r:id="rId11"/>
  </p:sldIdLst>
  <p:sldSz cx="12190095" cy="6859270"/>
  <p:notesSz cx="6858000" cy="9144000"/>
  <p:custDataLst>
    <p:tags r:id="rId15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08330" indent="-1511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17930" indent="-3035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27530" indent="-4559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37130" indent="-6083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288" autoAdjust="0"/>
    <p:restoredTop sz="94103" autoAdjust="0"/>
  </p:normalViewPr>
  <p:slideViewPr>
    <p:cSldViewPr snapToGrid="0">
      <p:cViewPr>
        <p:scale>
          <a:sx n="75" d="100"/>
          <a:sy n="75" d="100"/>
        </p:scale>
        <p:origin x="1080" y="43"/>
      </p:cViewPr>
      <p:guideLst>
        <p:guide orient="horz" pos="2116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0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C6BEBE5-1D2E-4BBB-B5B5-B5B0DDA0484F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54E9BCF5-12D1-4D51-BB26-20A5554EDFD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83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9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75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1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endParaRPr lang="en-US" altLang="zh-CN" u="none" dirty="0"/>
          </a:p>
        </p:txBody>
      </p:sp>
      <p:sp>
        <p:nvSpPr>
          <p:cNvPr id="512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1255B2E5-2FCE-436A-B4A8-B33C8ED88E6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>
              <a:sym typeface="+mn-ea"/>
            </a:endParaRPr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>
              <a:sym typeface="+mn-ea"/>
            </a:endParaRPr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>
              <a:sym typeface="+mn-ea"/>
            </a:endParaRPr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>
              <a:sym typeface="+mn-ea"/>
            </a:endParaRPr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>
              <a:sym typeface="+mn-ea"/>
            </a:endParaRPr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>
              <a:sym typeface="+mn-ea"/>
            </a:endParaRPr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2"/>
            <a:ext cx="9142810" cy="2388153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1"/>
            <a:ext cx="9142810" cy="1656146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700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00"/>
            </a:lvl4pPr>
            <a:lvl5pPr marL="2438400" indent="0" algn="ctr">
              <a:buNone/>
              <a:defRPr sz="2100"/>
            </a:lvl5pPr>
            <a:lvl6pPr marL="3048000" indent="0" algn="ctr">
              <a:buNone/>
              <a:defRPr sz="2100"/>
            </a:lvl6pPr>
            <a:lvl7pPr marL="3657600" indent="0" algn="ctr">
              <a:buNone/>
              <a:defRPr sz="2100"/>
            </a:lvl7pPr>
            <a:lvl8pPr marL="4267200" indent="0" algn="ctr">
              <a:buNone/>
              <a:defRPr sz="2100"/>
            </a:lvl8pPr>
            <a:lvl9pPr marL="4876800" indent="0" algn="ctr">
              <a:buNone/>
              <a:defRPr sz="2100"/>
            </a:lvl9pPr>
          </a:lstStyle>
          <a:p>
            <a:r>
              <a:rPr lang="zh-CN" altLang="en-US" noProof="1"/>
              <a:t>单击此处编辑母版副标题样式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2F29BB-4B58-48F0-8816-507D728BD8A0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E2109C-B8F2-45FB-BCEC-95E3A0D8993E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6" y="365211"/>
            <a:ext cx="2628558" cy="5813184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3" y="365211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B6885C-24B6-4E1E-8492-16D36C584FA6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9802C2-E10E-49A8-8A3E-31E7DD595A64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5" y="1710135"/>
            <a:ext cx="10514231" cy="2853398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5" y="4590528"/>
            <a:ext cx="10514231" cy="150053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9D7B6F-1070-41B6-A8A6-1C1D30145B6C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2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8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F7804F-C22F-4105-B851-BB69C5DFCE82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1" y="365210"/>
            <a:ext cx="10514231" cy="132587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80" y="1681552"/>
            <a:ext cx="5157115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80" y="2505657"/>
            <a:ext cx="5157115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403" y="1681552"/>
            <a:ext cx="5182513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403" y="2505657"/>
            <a:ext cx="5182513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E04E12-DEE3-41B9-AD38-8CF39C660169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221EFE-4BC2-495B-900A-501AA63EF991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5DF91A-2561-4F59-AF99-6D7034613CDA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8" y="987655"/>
            <a:ext cx="6171398" cy="4874754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537606-E014-4704-BCFA-F34B12E08119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8" y="987655"/>
            <a:ext cx="6171398" cy="4874754"/>
          </a:xfrm>
        </p:spPr>
        <p:txBody>
          <a:bodyPr rtlCol="0">
            <a:normAutofit/>
          </a:bodyPr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pPr lvl="0"/>
            <a:endParaRPr 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295A0F-A7F1-4B44-83DC-2C3B4A18B875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4013" cy="4352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ctr"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r">
              <a:defRPr sz="16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F129759E-47CE-4A4C-B3CD-32BD4A364F0F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303530" indent="-303530" algn="l" rtl="0" eaLnBrk="0" fontAlgn="base" hangingPunct="0">
        <a:lnSpc>
          <a:spcPct val="90000"/>
        </a:lnSpc>
        <a:spcBef>
          <a:spcPts val="1340"/>
        </a:spcBef>
        <a:spcAft>
          <a:spcPct val="0"/>
        </a:spcAft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31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7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3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19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2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6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7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1395730" y="1885950"/>
            <a:ext cx="9335135" cy="2337435"/>
          </a:xfrm>
        </p:spPr>
        <p:txBody>
          <a:bodyPr anchor="ctr"/>
          <a:lstStyle/>
          <a:p>
            <a:pPr eaLnBrk="1" hangingPunct="1">
              <a:lnSpc>
                <a:spcPts val="6280"/>
              </a:lnSpc>
              <a:defRPr/>
            </a:pPr>
            <a:r>
              <a:rPr lang="en-US" altLang="zh-CN" sz="2800" dirty="0">
                <a:latin typeface="+mn-lt"/>
              </a:rPr>
              <a:t>Discussion on handling of PRD21 v160</a:t>
            </a:r>
            <a:endParaRPr lang="en-US" altLang="zh-CN" sz="2800" dirty="0">
              <a:latin typeface="+mn-lt"/>
            </a:endParaRPr>
          </a:p>
        </p:txBody>
      </p:sp>
      <p:sp>
        <p:nvSpPr>
          <p:cNvPr id="4098" name="副标题 2"/>
          <p:cNvSpPr>
            <a:spLocks noGrp="1" noChangeArrowheads="1"/>
          </p:cNvSpPr>
          <p:nvPr>
            <p:ph type="subTitle" idx="1"/>
          </p:nvPr>
        </p:nvSpPr>
        <p:spPr>
          <a:xfrm>
            <a:off x="215900" y="4736465"/>
            <a:ext cx="11703050" cy="1524635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dirty="0"/>
              <a:t>CMCC, China Telecom, [Huawei], [Ericsson]</a:t>
            </a:r>
            <a:endParaRPr lang="en-US" altLang="zh-CN" sz="2800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4099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3" name="Subtitle 4"/>
          <p:cNvSpPr txBox="1"/>
          <p:nvPr/>
        </p:nvSpPr>
        <p:spPr bwMode="auto">
          <a:xfrm>
            <a:off x="195263" y="88900"/>
            <a:ext cx="11757025" cy="1109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2000" tIns="0" rIns="72000" bIns="0" anchor="ctr"/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panose="020B0604020202020204" pitchFamily="34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7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85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8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20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92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4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6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00000"/>
              </a:lnSpc>
              <a:defRPr/>
            </a:pPr>
            <a:r>
              <a:rPr lang="en-GB" altLang="zh-CN" sz="2400" b="1" dirty="0"/>
              <a:t>3GPP TSG-RAN5 Meeting #</a:t>
            </a:r>
            <a:r>
              <a:rPr lang="en-US" altLang="en-GB" sz="2400" b="1" dirty="0"/>
              <a:t>100</a:t>
            </a:r>
            <a:r>
              <a:rPr lang="en-US" sz="2400" kern="0" dirty="0"/>
              <a:t> 						      </a:t>
            </a:r>
            <a:r>
              <a:rPr lang="en-US" altLang="zh-CN" sz="2400" b="1" dirty="0">
                <a:solidFill>
                  <a:schemeClr val="tx1"/>
                </a:solidFill>
              </a:rPr>
              <a:t>R5-234772</a:t>
            </a:r>
            <a:endParaRPr lang="en-US" altLang="zh-CN" sz="2400" b="1" dirty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  <a:defRPr/>
            </a:pPr>
            <a:r>
              <a:rPr lang="en-US" sz="2400" b="1" dirty="0">
                <a:sym typeface="+mn-ea"/>
              </a:rPr>
              <a:t>Toulouse</a:t>
            </a:r>
            <a:r>
              <a:rPr sz="2400" b="1" dirty="0">
                <a:sym typeface="+mn-ea"/>
              </a:rPr>
              <a:t>, </a:t>
            </a:r>
            <a:r>
              <a:rPr lang="en-US" sz="2400" b="1" dirty="0">
                <a:sym typeface="+mn-ea"/>
              </a:rPr>
              <a:t>France</a:t>
            </a:r>
            <a:r>
              <a:rPr sz="2400" b="1" dirty="0">
                <a:sym typeface="+mn-ea"/>
              </a:rPr>
              <a:t>, </a:t>
            </a:r>
            <a:r>
              <a:rPr lang="en-US" sz="2400" b="1" dirty="0">
                <a:sym typeface="+mn-ea"/>
              </a:rPr>
              <a:t>Aug</a:t>
            </a:r>
            <a:r>
              <a:rPr sz="2400" b="1" dirty="0">
                <a:sym typeface="+mn-ea"/>
              </a:rPr>
              <a:t> 2</a:t>
            </a:r>
            <a:r>
              <a:rPr lang="en-US" sz="2400" b="1" dirty="0">
                <a:sym typeface="+mn-ea"/>
              </a:rPr>
              <a:t>1st</a:t>
            </a:r>
            <a:r>
              <a:rPr sz="2400" b="1" dirty="0">
                <a:sym typeface="+mn-ea"/>
              </a:rPr>
              <a:t> </a:t>
            </a:r>
            <a:r>
              <a:rPr lang="en-US" altLang="zh-CN" sz="2400" b="1" dirty="0">
                <a:sym typeface="+mn-ea"/>
              </a:rPr>
              <a:t>–</a:t>
            </a:r>
            <a:r>
              <a:rPr sz="2400" b="1" dirty="0">
                <a:sym typeface="+mn-ea"/>
              </a:rPr>
              <a:t> </a:t>
            </a:r>
            <a:r>
              <a:rPr lang="en-US" sz="2400" b="1" dirty="0">
                <a:sym typeface="+mn-ea"/>
              </a:rPr>
              <a:t>25th</a:t>
            </a:r>
            <a:r>
              <a:rPr sz="2400" b="1" dirty="0">
                <a:sym typeface="+mn-ea"/>
              </a:rPr>
              <a:t>, 2023</a:t>
            </a:r>
            <a:endParaRPr lang="en-US" altLang="en-GB" sz="2400" b="1" dirty="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-97155" y="68580"/>
            <a:ext cx="130257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>
                <a:solidFill>
                  <a:schemeClr val="tx1"/>
                </a:solidFill>
              </a:rPr>
              <a:t>Some R18 High power CA/DC</a:t>
            </a:r>
            <a:r>
              <a:rPr lang="zh-CN" altLang="en-US" sz="3200" b="1" dirty="0">
                <a:solidFill>
                  <a:schemeClr val="tx1"/>
                </a:solidFill>
              </a:rPr>
              <a:t> </a:t>
            </a:r>
            <a:r>
              <a:rPr lang="en-US" altLang="zh-CN" sz="3200" b="1" dirty="0">
                <a:solidFill>
                  <a:schemeClr val="tx1"/>
                </a:solidFill>
              </a:rPr>
              <a:t>configs</a:t>
            </a:r>
            <a:r>
              <a:rPr lang="zh-CN" altLang="en-US" sz="3200" b="1" dirty="0">
                <a:solidFill>
                  <a:schemeClr val="tx1"/>
                </a:solidFill>
              </a:rPr>
              <a:t> </a:t>
            </a:r>
            <a:r>
              <a:rPr lang="en-US" altLang="zh-CN" sz="3200" b="1" dirty="0">
                <a:solidFill>
                  <a:schemeClr val="tx1"/>
                </a:solidFill>
              </a:rPr>
              <a:t>are put into RAN4 R17 WI incorrectly</a:t>
            </a:r>
            <a:endParaRPr lang="en-US" altLang="zh-CN" sz="3200" b="1" dirty="0">
              <a:solidFill>
                <a:schemeClr val="tx1"/>
              </a:solidFill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/>
          </a:p>
        </p:txBody>
      </p:sp>
      <p:sp>
        <p:nvSpPr>
          <p:cNvPr id="8" name="文本框 7"/>
          <p:cNvSpPr txBox="1"/>
          <p:nvPr/>
        </p:nvSpPr>
        <p:spPr>
          <a:xfrm>
            <a:off x="282214" y="5413160"/>
            <a:ext cx="11972492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ts val="300"/>
              </a:spcBef>
            </a:pPr>
            <a:r>
              <a:rPr lang="en-US" altLang="zh-CN" sz="2400" b="1" dirty="0">
                <a:latin typeface="+mn-lt"/>
                <a:sym typeface="+mn-ea"/>
              </a:rPr>
              <a:t>Observation 1 </a:t>
            </a:r>
            <a:r>
              <a:rPr lang="en-US" altLang="zh-CN" sz="2400" b="1" dirty="0">
                <a:latin typeface="+mn-lt"/>
              </a:rPr>
              <a:t>: </a:t>
            </a:r>
            <a:r>
              <a:rPr lang="en-US" altLang="zh-CN" sz="2400" kern="100" dirty="0">
                <a:effectLst/>
                <a:latin typeface="+mn-lt"/>
                <a:ea typeface="等线" panose="02010600030101010101" pitchFamily="2" charset="-122"/>
              </a:rPr>
              <a:t>Based on the approved WF R4-2217119[1] and CR R4-2303706[2], many higher order PC2/PC1.5 configs which are requested in Rel-18 HPUE WI, have already been </a:t>
            </a:r>
            <a:r>
              <a:rPr lang="en-US" altLang="zh-CN" sz="2400" b="1" kern="100" dirty="0">
                <a:effectLst/>
                <a:latin typeface="+mn-lt"/>
                <a:ea typeface="等线" panose="02010600030101010101" pitchFamily="2" charset="-122"/>
              </a:rPr>
              <a:t>incorrectly added in the Rel-17 specification under Rel-17 WI</a:t>
            </a:r>
            <a:r>
              <a:rPr lang="en-US" altLang="zh-CN" sz="2400" kern="100" dirty="0">
                <a:effectLst/>
                <a:latin typeface="+mn-lt"/>
                <a:ea typeface="等线" panose="02010600030101010101" pitchFamily="2" charset="-122"/>
              </a:rPr>
              <a:t>. </a:t>
            </a:r>
            <a:endParaRPr lang="en-US" altLang="zh-CN" sz="2400" kern="100" dirty="0">
              <a:effectLst/>
              <a:latin typeface="+mn-lt"/>
              <a:ea typeface="等线" panose="02010600030101010101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5504" y="747851"/>
            <a:ext cx="5149371" cy="461493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3280" y="693420"/>
            <a:ext cx="4385310" cy="472376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19685" y="144780"/>
            <a:ext cx="12312015" cy="727710"/>
          </a:xfrm>
        </p:spPr>
        <p:txBody>
          <a:bodyPr/>
          <a:lstStyle/>
          <a:p>
            <a:pPr eaLnBrk="1" hangingPunct="1"/>
            <a:r>
              <a:rPr lang="en-US" altLang="zh-CN" sz="2800" b="1" dirty="0">
                <a:solidFill>
                  <a:schemeClr val="tx1"/>
                </a:solidFill>
              </a:rPr>
              <a:t>These R18 High power CA/DC</a:t>
            </a:r>
            <a:r>
              <a:rPr lang="zh-CN" altLang="en-US" sz="2800" b="1" dirty="0">
                <a:solidFill>
                  <a:schemeClr val="tx1"/>
                </a:solidFill>
              </a:rPr>
              <a:t> </a:t>
            </a:r>
            <a:r>
              <a:rPr lang="en-US" altLang="zh-CN" sz="2800" b="1" dirty="0">
                <a:solidFill>
                  <a:schemeClr val="tx1"/>
                </a:solidFill>
              </a:rPr>
              <a:t>configs</a:t>
            </a:r>
            <a:r>
              <a:rPr lang="zh-CN" altLang="en-US" sz="2800" b="1" dirty="0">
                <a:solidFill>
                  <a:schemeClr val="tx1"/>
                </a:solidFill>
              </a:rPr>
              <a:t> </a:t>
            </a:r>
            <a:r>
              <a:rPr lang="en-US" altLang="zh-CN" sz="2800" b="1" dirty="0">
                <a:solidFill>
                  <a:schemeClr val="tx1"/>
                </a:solidFill>
              </a:rPr>
              <a:t>have already been introduced in RAN5 R17 WI</a:t>
            </a:r>
            <a:endParaRPr lang="en-US" altLang="zh-CN" sz="2800" b="1" dirty="0">
              <a:solidFill>
                <a:schemeClr val="tx1"/>
              </a:solidFill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/>
          </a:p>
        </p:txBody>
      </p:sp>
      <p:sp>
        <p:nvSpPr>
          <p:cNvPr id="19" name="文本框 18"/>
          <p:cNvSpPr txBox="1"/>
          <p:nvPr/>
        </p:nvSpPr>
        <p:spPr>
          <a:xfrm>
            <a:off x="-36" y="3139260"/>
            <a:ext cx="12114884" cy="37204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ts val="3500"/>
              </a:lnSpc>
              <a:spcBef>
                <a:spcPts val="300"/>
              </a:spcBef>
            </a:pPr>
            <a:r>
              <a:rPr lang="en-US" altLang="zh-CN" sz="2000" b="1" dirty="0">
                <a:latin typeface="+mn-lt"/>
                <a:sym typeface="+mn-ea"/>
              </a:rPr>
              <a:t>Observation 2</a:t>
            </a:r>
            <a:r>
              <a:rPr lang="en-US" altLang="zh-CN" sz="2000" dirty="0">
                <a:latin typeface="+mn-lt"/>
                <a:sym typeface="+mn-ea"/>
              </a:rPr>
              <a:t>: When importing these </a:t>
            </a:r>
            <a:r>
              <a:rPr lang="en-US" altLang="zh-CN" sz="2000" strike="sngStrike" dirty="0">
                <a:solidFill>
                  <a:schemeClr val="tx1"/>
                </a:solidFill>
                <a:uFillTx/>
                <a:latin typeface="+mn-lt"/>
                <a:sym typeface="+mn-ea"/>
              </a:rPr>
              <a:t>five</a:t>
            </a:r>
            <a:r>
              <a:rPr lang="en-US" altLang="zh-CN" sz="2000" dirty="0">
                <a:solidFill>
                  <a:srgbClr val="FF0000"/>
                </a:solidFill>
                <a:latin typeface="+mn-lt"/>
                <a:sym typeface="+mn-ea"/>
              </a:rPr>
              <a:t>four</a:t>
            </a:r>
            <a:r>
              <a:rPr lang="en-US" altLang="zh-CN" sz="2000" dirty="0">
                <a:latin typeface="+mn-lt"/>
                <a:sym typeface="+mn-ea"/>
              </a:rPr>
              <a:t> RAN4 completed R18 CADC Configs into PRD21 list  (including: </a:t>
            </a:r>
            <a:r>
              <a:rPr lang="pt-BR" altLang="zh-CN" sz="2000" strike="sngStrike" dirty="0">
                <a:solidFill>
                  <a:schemeClr val="tx1"/>
                </a:solidFill>
                <a:uFillTx/>
                <a:latin typeface="+mn-lt"/>
                <a:sym typeface="+mn-ea"/>
              </a:rPr>
              <a:t>CA_n78(2A)  with UL n78 PC2, </a:t>
            </a:r>
            <a:r>
              <a:rPr lang="pt-BR" altLang="zh-CN" sz="2000" dirty="0">
                <a:latin typeface="+mn-lt"/>
                <a:sym typeface="+mn-ea"/>
              </a:rPr>
              <a:t>CA_n77(3A) with UL n77 PC2, CA_n77C with UL CA_n77C PC2, DC_13A-48A-66A_n77A with UL DC_13A_n77A, DC_13A-48A-66A_n77A with UL DC_66A_n77A</a:t>
            </a:r>
            <a:r>
              <a:rPr lang="en-US" altLang="zh-CN" sz="2000" dirty="0">
                <a:latin typeface="+mn-lt"/>
                <a:sym typeface="+mn-ea"/>
              </a:rPr>
              <a:t>)</a:t>
            </a:r>
            <a:r>
              <a:rPr lang="pt-BR" altLang="zh-CN" sz="2000" dirty="0">
                <a:latin typeface="+mn-lt"/>
                <a:sym typeface="+mn-ea"/>
              </a:rPr>
              <a:t>,  it is found </a:t>
            </a:r>
            <a:r>
              <a:rPr lang="pt-BR" altLang="zh-CN" sz="2000" b="1" dirty="0">
                <a:latin typeface="+mn-lt"/>
                <a:sym typeface="+mn-ea"/>
              </a:rPr>
              <a:t>these </a:t>
            </a:r>
            <a:r>
              <a:rPr lang="en-US" altLang="pt-BR" sz="2000" b="1" dirty="0">
                <a:latin typeface="+mn-lt"/>
                <a:sym typeface="+mn-ea"/>
              </a:rPr>
              <a:t>R18 high power CADC </a:t>
            </a:r>
            <a:r>
              <a:rPr lang="pt-BR" altLang="zh-CN" sz="2000" b="1" dirty="0">
                <a:latin typeface="+mn-lt"/>
                <a:sym typeface="+mn-ea"/>
              </a:rPr>
              <a:t>configs had already been introduced into RAN5 in R17.</a:t>
            </a:r>
            <a:endParaRPr lang="pt-BR" altLang="zh-CN" sz="2000" b="1" dirty="0">
              <a:latin typeface="+mn-lt"/>
              <a:sym typeface="+mn-ea"/>
            </a:endParaRPr>
          </a:p>
          <a:p>
            <a:pPr algn="just">
              <a:lnSpc>
                <a:spcPts val="3500"/>
              </a:lnSpc>
              <a:spcBef>
                <a:spcPts val="300"/>
              </a:spcBef>
            </a:pPr>
            <a:r>
              <a:rPr lang="en-US" altLang="zh-CN" sz="2000" dirty="0">
                <a:latin typeface="+mn-lt"/>
                <a:sym typeface="+mn-ea"/>
              </a:rPr>
              <a:t>As per Observation 1, these</a:t>
            </a:r>
            <a:r>
              <a:rPr lang="en-US" altLang="zh-CN" sz="2000" dirty="0">
                <a:latin typeface="+mn-lt"/>
              </a:rPr>
              <a:t> R18 High power CA/DC</a:t>
            </a:r>
            <a:r>
              <a:rPr lang="zh-CN" altLang="en-US" sz="2000" dirty="0">
                <a:latin typeface="+mn-lt"/>
              </a:rPr>
              <a:t> </a:t>
            </a:r>
            <a:r>
              <a:rPr lang="en-US" altLang="zh-CN" sz="2000" dirty="0">
                <a:latin typeface="+mn-lt"/>
              </a:rPr>
              <a:t>configs</a:t>
            </a:r>
            <a:r>
              <a:rPr lang="zh-CN" altLang="en-US" sz="2000" dirty="0">
                <a:latin typeface="+mn-lt"/>
              </a:rPr>
              <a:t> </a:t>
            </a:r>
            <a:r>
              <a:rPr lang="en-US" altLang="zh-CN" sz="2000" dirty="0">
                <a:latin typeface="+mn-lt"/>
              </a:rPr>
              <a:t>are put into RAN4 R17 WI and Spec incorrectly.</a:t>
            </a:r>
            <a:r>
              <a:rPr lang="en-US" altLang="zh-CN" sz="2000" dirty="0">
                <a:latin typeface="+mn-lt"/>
                <a:sym typeface="+mn-ea"/>
              </a:rPr>
              <a:t> As a result, RAN5 introduced these configs into RAN5 R17 WI accordingly. Later on RAN4 introduced these R18 configs into R18 spec under R18 WI again. </a:t>
            </a:r>
            <a:r>
              <a:rPr lang="en-US" altLang="zh-CN" sz="2000" b="1" dirty="0">
                <a:latin typeface="+mn-lt"/>
                <a:sym typeface="+mn-ea"/>
              </a:rPr>
              <a:t>However, these five configs had already been introduced into PRD21 list in Rel-17.</a:t>
            </a:r>
            <a:endParaRPr lang="en-US" altLang="zh-CN" sz="2000" b="1" dirty="0">
              <a:latin typeface="+mn-lt"/>
              <a:sym typeface="+mn-ea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1"/>
          <a:srcRect t="1" r="8505" b="3043"/>
          <a:stretch>
            <a:fillRect/>
          </a:stretch>
        </p:blipFill>
        <p:spPr>
          <a:xfrm>
            <a:off x="0" y="2280285"/>
            <a:ext cx="6003925" cy="575310"/>
          </a:xfrm>
          <a:prstGeom prst="rect">
            <a:avLst/>
          </a:prstGeom>
        </p:spPr>
      </p:pic>
      <p:pic>
        <p:nvPicPr>
          <p:cNvPr id="3" name="图片 2"/>
          <p:cNvPicPr/>
          <p:nvPr/>
        </p:nvPicPr>
        <p:blipFill>
          <a:blip r:embed="rId2"/>
          <a:srcRect r="11391" b="-1362"/>
          <a:stretch>
            <a:fillRect/>
          </a:stretch>
        </p:blipFill>
        <p:spPr>
          <a:xfrm>
            <a:off x="6066155" y="1140460"/>
            <a:ext cx="6123940" cy="17310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" y="1139825"/>
            <a:ext cx="5879465" cy="114046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/>
          </a:p>
        </p:txBody>
      </p:sp>
      <p:sp>
        <p:nvSpPr>
          <p:cNvPr id="19" name="文本框 18"/>
          <p:cNvSpPr txBox="1"/>
          <p:nvPr/>
        </p:nvSpPr>
        <p:spPr>
          <a:xfrm>
            <a:off x="37465" y="5477510"/>
            <a:ext cx="12115165" cy="13817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just">
              <a:lnSpc>
                <a:spcPct val="100000"/>
              </a:lnSpc>
              <a:spcBef>
                <a:spcPts val="300"/>
              </a:spcBef>
            </a:pPr>
            <a:r>
              <a:rPr lang="en-US" altLang="zh-CN" sz="1600" b="1" dirty="0">
                <a:solidFill>
                  <a:schemeClr val="tx1"/>
                </a:solidFill>
                <a:latin typeface="+mn-lt"/>
                <a:sym typeface="+mn-ea"/>
              </a:rPr>
              <a:t>Observation 3</a:t>
            </a:r>
            <a:r>
              <a:rPr lang="en-US" altLang="zh-CN" sz="1600" dirty="0">
                <a:solidFill>
                  <a:schemeClr val="tx1"/>
                </a:solidFill>
                <a:latin typeface="+mn-lt"/>
                <a:sym typeface="+mn-ea"/>
              </a:rPr>
              <a:t>: </a:t>
            </a:r>
            <a:endParaRPr lang="en-US" altLang="zh-CN" sz="1600" dirty="0">
              <a:solidFill>
                <a:schemeClr val="tx1"/>
              </a:solidFill>
              <a:latin typeface="+mn-lt"/>
              <a:sym typeface="+mn-ea"/>
            </a:endParaRPr>
          </a:p>
          <a:p>
            <a:pPr marL="285750" indent="-285750" algn="just">
              <a:lnSpc>
                <a:spcPct val="10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+mn-lt"/>
                <a:sym typeface="+mn-ea"/>
              </a:rPr>
              <a:t>Config CA_n77(3A) with UL n77 PC2  and  CA_n77C with UL CA_n77C PC2 are in both RAN4 R17 Spec(38.101-1 ha0) and R18 Spec(38.101-1 i20);</a:t>
            </a:r>
            <a:r>
              <a:rPr lang="en-US" altLang="zh-CN" sz="1600" dirty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endParaRPr lang="en-US" altLang="zh-CN" sz="1600" dirty="0">
              <a:solidFill>
                <a:schemeClr val="tx1"/>
              </a:solidFill>
              <a:latin typeface="+mn-lt"/>
              <a:sym typeface="+mn-ea"/>
            </a:endParaRPr>
          </a:p>
          <a:p>
            <a:pPr marL="285750" indent="-285750" algn="just">
              <a:lnSpc>
                <a:spcPct val="10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+mn-lt"/>
                <a:sym typeface="+mn-ea"/>
              </a:rPr>
              <a:t>Configs DC_13A-48A-66A_n77A with UL DC_13A_n77A PC2 and with UL DC_66A_n77A PC2 have been moved from RAN4 R17 Spec to R18 Spec(38.101-3 i20);</a:t>
            </a:r>
            <a:endParaRPr lang="en-US" altLang="zh-CN" sz="1600" b="1" dirty="0">
              <a:solidFill>
                <a:schemeClr val="tx1"/>
              </a:solidFill>
              <a:latin typeface="+mn-lt"/>
              <a:sym typeface="+mn-ea"/>
            </a:endParaRPr>
          </a:p>
        </p:txBody>
      </p:sp>
      <p:sp>
        <p:nvSpPr>
          <p:cNvPr id="4" name="标题 1"/>
          <p:cNvSpPr>
            <a:spLocks noGrp="1" noChangeArrowheads="1"/>
          </p:cNvSpPr>
          <p:nvPr/>
        </p:nvSpPr>
        <p:spPr>
          <a:xfrm>
            <a:off x="37465" y="42545"/>
            <a:ext cx="12312015" cy="7277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ctr" anchorCtr="0" compatLnSpc="1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609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1219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2438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chemeClr val="tx1"/>
                </a:solidFill>
              </a:rPr>
              <a:t>These R18 High power CA/DC</a:t>
            </a:r>
            <a:r>
              <a:rPr lang="zh-CN" altLang="en-US" sz="2800" b="1" dirty="0">
                <a:solidFill>
                  <a:schemeClr val="tx1"/>
                </a:solidFill>
              </a:rPr>
              <a:t> </a:t>
            </a:r>
            <a:r>
              <a:rPr lang="en-US" altLang="zh-CN" sz="2800" b="1" dirty="0">
                <a:solidFill>
                  <a:schemeClr val="tx1"/>
                </a:solidFill>
              </a:rPr>
              <a:t>configs</a:t>
            </a:r>
            <a:r>
              <a:rPr lang="zh-CN" altLang="en-US" sz="2800" b="1" dirty="0">
                <a:solidFill>
                  <a:schemeClr val="tx1"/>
                </a:solidFill>
              </a:rPr>
              <a:t> </a:t>
            </a:r>
            <a:r>
              <a:rPr lang="en-US" altLang="zh-CN" sz="2800" b="1" dirty="0">
                <a:solidFill>
                  <a:schemeClr val="tx1"/>
                </a:solidFill>
              </a:rPr>
              <a:t>status in</a:t>
            </a:r>
            <a:r>
              <a:rPr lang="en-US" altLang="zh-CN" sz="2800" b="1" dirty="0">
                <a:solidFill>
                  <a:schemeClr val="tx1"/>
                </a:solidFill>
              </a:rPr>
              <a:t> R17 and R18 RAN4 Spec</a:t>
            </a:r>
            <a:endParaRPr lang="en-US" altLang="zh-CN" sz="2800" b="1" dirty="0">
              <a:solidFill>
                <a:schemeClr val="tx1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rcRect t="30335" r="1417" b="39877"/>
          <a:stretch>
            <a:fillRect/>
          </a:stretch>
        </p:blipFill>
        <p:spPr>
          <a:xfrm>
            <a:off x="149860" y="1429385"/>
            <a:ext cx="3178175" cy="8985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t="36041" r="-1377" b="19793"/>
          <a:stretch>
            <a:fillRect/>
          </a:stretch>
        </p:blipFill>
        <p:spPr>
          <a:xfrm>
            <a:off x="3391535" y="1343660"/>
            <a:ext cx="2477770" cy="10287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 t="51125" r="-1212" b="8485"/>
          <a:stretch>
            <a:fillRect/>
          </a:stretch>
        </p:blipFill>
        <p:spPr>
          <a:xfrm>
            <a:off x="7042150" y="1384935"/>
            <a:ext cx="4508500" cy="9461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rcRect t="43805" r="-1573"/>
          <a:stretch>
            <a:fillRect/>
          </a:stretch>
        </p:blipFill>
        <p:spPr>
          <a:xfrm>
            <a:off x="255905" y="3866515"/>
            <a:ext cx="5330825" cy="109156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356995" y="2372360"/>
            <a:ext cx="379666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 b="1">
                <a:solidFill>
                  <a:schemeClr val="tx1"/>
                </a:solidFill>
              </a:rPr>
              <a:t>Figure 1 </a:t>
            </a:r>
            <a:r>
              <a:rPr lang="en-US" sz="1400" b="1" dirty="0">
                <a:solidFill>
                  <a:schemeClr val="tx1"/>
                </a:solidFill>
                <a:latin typeface="+mn-lt"/>
                <a:sym typeface="+mn-ea"/>
              </a:rPr>
              <a:t>CA_n77(3A) with UL n77 PC2</a:t>
            </a:r>
            <a:endParaRPr lang="en-US" altLang="zh-CN" sz="1400" b="1" dirty="0">
              <a:solidFill>
                <a:schemeClr val="tx1"/>
              </a:solidFill>
              <a:latin typeface="+mn-lt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161405" y="2372360"/>
            <a:ext cx="592137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 b="1">
                <a:solidFill>
                  <a:schemeClr val="tx1"/>
                </a:solidFill>
              </a:rPr>
              <a:t>Figure 2 </a:t>
            </a:r>
            <a:r>
              <a:rPr lang="en-US" sz="1400" b="1" dirty="0">
                <a:latin typeface="+mn-lt"/>
                <a:sym typeface="+mn-ea"/>
              </a:rPr>
              <a:t>DC_13A-48A-66A_n77A with UL DC_13A_n77A/DC_66A_n77A PC2</a:t>
            </a:r>
            <a:endParaRPr lang="en-US" altLang="zh-CN" sz="1400" b="1" dirty="0">
              <a:solidFill>
                <a:schemeClr val="tx1"/>
              </a:solidFill>
              <a:latin typeface="+mn-lt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496060" y="5068570"/>
            <a:ext cx="592137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 b="1">
                <a:solidFill>
                  <a:schemeClr val="tx1"/>
                </a:solidFill>
              </a:rPr>
              <a:t>Figure 3 </a:t>
            </a:r>
            <a:r>
              <a:rPr lang="en-US" sz="1400" b="1" dirty="0">
                <a:latin typeface="+mn-lt"/>
                <a:sym typeface="+mn-ea"/>
              </a:rPr>
              <a:t>CA_n77(3A) with UL n77 PC2</a:t>
            </a:r>
            <a:endParaRPr lang="en-US" altLang="zh-CN" sz="1400" b="1" dirty="0">
              <a:solidFill>
                <a:schemeClr val="tx1"/>
              </a:solidFill>
              <a:latin typeface="+mn-lt"/>
              <a:sym typeface="+mn-ea"/>
            </a:endParaRPr>
          </a:p>
        </p:txBody>
      </p:sp>
      <p:graphicFrame>
        <p:nvGraphicFramePr>
          <p:cNvPr id="16" name="表格 15"/>
          <p:cNvGraphicFramePr/>
          <p:nvPr>
            <p:custDataLst>
              <p:tags r:id="rId5"/>
            </p:custDataLst>
          </p:nvPr>
        </p:nvGraphicFramePr>
        <p:xfrm>
          <a:off x="5869305" y="3023235"/>
          <a:ext cx="6055360" cy="26447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7645"/>
                <a:gridCol w="1669415"/>
                <a:gridCol w="1638300"/>
              </a:tblGrid>
              <a:tr h="344805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/>
                        <a:t>Configs</a:t>
                      </a:r>
                      <a:endParaRPr lang="en-US" altLang="zh-CN" sz="12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/>
                        <a:t>in RAN4 Rel-17 Spec?</a:t>
                      </a:r>
                      <a:endParaRPr lang="en-US" altLang="zh-CN" sz="12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>
                          <a:sym typeface="+mn-ea"/>
                        </a:rPr>
                        <a:t>in RAN4 Rel-18 Spec?</a:t>
                      </a:r>
                      <a:endParaRPr lang="zh-CN" altLang="en-US" sz="1200"/>
                    </a:p>
                  </a:txBody>
                  <a:tcPr/>
                </a:tc>
              </a:tr>
              <a:tr h="574675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400" dirty="0">
                          <a:sym typeface="+mn-ea"/>
                        </a:rPr>
                        <a:t>CA_n77(3A) with UL n77 PC2</a:t>
                      </a:r>
                      <a:endParaRPr lang="en-US" altLang="en-US" sz="1400" dirty="0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Yes</a:t>
                      </a:r>
                      <a:endParaRPr lang="en-US" altLang="zh-CN" sz="1400"/>
                    </a:p>
                    <a:p>
                      <a:pPr algn="ctr">
                        <a:buNone/>
                      </a:pPr>
                      <a:endParaRPr lang="en-US" altLang="zh-CN" sz="1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Yes</a:t>
                      </a:r>
                      <a:endParaRPr lang="en-US" altLang="zh-CN" sz="1400"/>
                    </a:p>
                    <a:p>
                      <a:pPr algn="ctr">
                        <a:buNone/>
                      </a:pPr>
                      <a:endParaRPr lang="en-US" altLang="zh-CN" sz="1400"/>
                    </a:p>
                  </a:txBody>
                  <a:tcPr/>
                </a:tc>
              </a:tr>
              <a:tr h="57531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400" dirty="0">
                          <a:sym typeface="+mn-ea"/>
                        </a:rPr>
                        <a:t>CA_n77C with UL CA_n77C PC2</a:t>
                      </a:r>
                      <a:endParaRPr lang="en-US" altLang="en-US" sz="1400" dirty="0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Yes</a:t>
                      </a:r>
                      <a:endParaRPr lang="en-US" altLang="zh-CN" sz="1400"/>
                    </a:p>
                    <a:p>
                      <a:pPr algn="ctr">
                        <a:buNone/>
                      </a:pPr>
                      <a:endParaRPr lang="en-US" altLang="zh-CN" sz="1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Yes</a:t>
                      </a:r>
                      <a:endParaRPr lang="en-US" altLang="zh-CN" sz="1400">
                        <a:sym typeface="+mn-ea"/>
                      </a:endParaRPr>
                    </a:p>
                  </a:txBody>
                  <a:tcPr/>
                </a:tc>
              </a:tr>
              <a:tr h="574675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400" dirty="0">
                          <a:sym typeface="+mn-ea"/>
                        </a:rPr>
                        <a:t> DC_13A-48A-66A_n77A with UL DC_13A_n77A PC2</a:t>
                      </a:r>
                      <a:endParaRPr lang="en-US" altLang="en-US" sz="1400" dirty="0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No</a:t>
                      </a:r>
                      <a:endParaRPr lang="en-US" altLang="zh-CN" sz="1400"/>
                    </a:p>
                    <a:p>
                      <a:pPr algn="ctr">
                        <a:buNone/>
                      </a:pPr>
                      <a:endParaRPr lang="en-US" altLang="zh-CN" sz="1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Yes</a:t>
                      </a:r>
                      <a:endParaRPr lang="en-US" altLang="zh-CN" sz="1400"/>
                    </a:p>
                    <a:p>
                      <a:pPr algn="ctr">
                        <a:buNone/>
                      </a:pPr>
                      <a:endParaRPr lang="en-US" altLang="zh-CN" sz="1400"/>
                    </a:p>
                  </a:txBody>
                  <a:tcPr/>
                </a:tc>
              </a:tr>
              <a:tr h="57531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400" dirty="0">
                          <a:sym typeface="+mn-ea"/>
                        </a:rPr>
                        <a:t> DC_13A-48A-66A_n77A with UL DC_66A_n77A PC2</a:t>
                      </a:r>
                      <a:endParaRPr lang="en-US" altLang="en-US" sz="1400" dirty="0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No</a:t>
                      </a:r>
                      <a:endParaRPr lang="en-US" altLang="zh-CN" sz="1400"/>
                    </a:p>
                    <a:p>
                      <a:pPr algn="ctr">
                        <a:buNone/>
                      </a:pPr>
                      <a:endParaRPr lang="en-US" altLang="zh-CN" sz="1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Yes</a:t>
                      </a:r>
                      <a:endParaRPr lang="en-US" altLang="zh-CN" sz="1400"/>
                    </a:p>
                    <a:p>
                      <a:pPr algn="ctr">
                        <a:buNone/>
                      </a:pPr>
                      <a:endParaRPr lang="en-US" altLang="zh-CN" sz="140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255905" y="3023235"/>
            <a:ext cx="2353310" cy="64516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TS 38.101-1 V17.10.0 (2023-06)</a:t>
            </a:r>
            <a:endParaRPr lang="en-US" altLang="zh-CN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15995" y="770255"/>
            <a:ext cx="2353310" cy="64516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TS 38.101-1 V18.2.0 (2023-06)</a:t>
            </a:r>
            <a:endParaRPr lang="en-US" altLang="zh-CN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945755" y="739775"/>
            <a:ext cx="2353310" cy="64516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TS 38.101-3 V18.2.0 (2023-06)</a:t>
            </a:r>
            <a:endParaRPr lang="en-US" altLang="zh-CN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28035" y="2995295"/>
            <a:ext cx="2353310" cy="64516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TS 38.101-1 V18.2.0 (2023-06)</a:t>
            </a:r>
            <a:endParaRPr lang="en-US" altLang="zh-CN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46710" y="739775"/>
            <a:ext cx="2353310" cy="64516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TS 38.101-1 V17.10.0 (2023-06)</a:t>
            </a:r>
            <a:endParaRPr lang="en-US" altLang="zh-CN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19685" y="144780"/>
            <a:ext cx="12312015" cy="727710"/>
          </a:xfrm>
        </p:spPr>
        <p:txBody>
          <a:bodyPr/>
          <a:lstStyle/>
          <a:p>
            <a:pPr eaLnBrk="1" hangingPunct="1"/>
            <a:r>
              <a:rPr lang="en-US" sz="2800" b="1" dirty="0">
                <a:solidFill>
                  <a:schemeClr val="tx1"/>
                </a:solidFill>
              </a:rPr>
              <a:t>PRD21 guideline for importing new </a:t>
            </a:r>
            <a:r>
              <a:rPr lang="en-US" sz="2800" dirty="0">
                <a:latin typeface="+mn-lt"/>
                <a:sym typeface="+mn-ea"/>
              </a:rPr>
              <a:t>configs/bands/BWs</a:t>
            </a:r>
            <a:endParaRPr lang="en-US" sz="2800" b="1" dirty="0">
              <a:solidFill>
                <a:schemeClr val="tx1"/>
              </a:solidFill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/>
          </a:p>
        </p:txBody>
      </p:sp>
      <p:sp>
        <p:nvSpPr>
          <p:cNvPr id="19" name="文本框 18"/>
          <p:cNvSpPr txBox="1"/>
          <p:nvPr/>
        </p:nvSpPr>
        <p:spPr>
          <a:xfrm>
            <a:off x="62829" y="4096840"/>
            <a:ext cx="12114884" cy="1925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ts val="3500"/>
              </a:lnSpc>
              <a:spcBef>
                <a:spcPts val="300"/>
              </a:spcBef>
            </a:pPr>
            <a:r>
              <a:rPr lang="en-US" altLang="zh-CN" sz="2000" b="1" dirty="0">
                <a:solidFill>
                  <a:schemeClr val="tx1"/>
                </a:solidFill>
                <a:latin typeface="+mn-lt"/>
                <a:sym typeface="+mn-ea"/>
              </a:rPr>
              <a:t>Observation 4</a:t>
            </a:r>
            <a:r>
              <a:rPr lang="en-US" altLang="zh-CN" sz="2000" dirty="0">
                <a:solidFill>
                  <a:schemeClr val="tx1"/>
                </a:solidFill>
                <a:latin typeface="+mn-lt"/>
                <a:sym typeface="+mn-ea"/>
              </a:rPr>
              <a:t>: </a:t>
            </a:r>
            <a:r>
              <a:rPr lang="en-US" sz="2000" dirty="0">
                <a:solidFill>
                  <a:schemeClr val="tx1"/>
                </a:solidFill>
                <a:latin typeface="+mn-lt"/>
                <a:sym typeface="+mn-ea"/>
              </a:rPr>
              <a:t>As per PRD21[3] guideline Section 4.1 Point 13, No new configs/new bands/new BWs shall be introduced into Chapter 5 of TS 38.521-1/2/3, unless they have already been introduced in RAN4. </a:t>
            </a:r>
            <a:endParaRPr lang="pt-BR" altLang="zh-CN" sz="2000" b="1" dirty="0">
              <a:solidFill>
                <a:schemeClr val="tx1"/>
              </a:solidFill>
              <a:latin typeface="+mn-lt"/>
              <a:sym typeface="+mn-ea"/>
            </a:endParaRPr>
          </a:p>
          <a:p>
            <a:pPr algn="just">
              <a:lnSpc>
                <a:spcPts val="3500"/>
              </a:lnSpc>
              <a:spcBef>
                <a:spcPts val="300"/>
              </a:spcBef>
            </a:pPr>
            <a:r>
              <a:rPr lang="en-US" altLang="zh-CN" sz="2000" b="1" dirty="0">
                <a:solidFill>
                  <a:schemeClr val="tx1"/>
                </a:solidFill>
                <a:latin typeface="+mn-lt"/>
                <a:sym typeface="+mn-ea"/>
              </a:rPr>
              <a:t>Proposal 1</a:t>
            </a:r>
            <a:r>
              <a:rPr lang="en-US" altLang="zh-CN" sz="2000" dirty="0">
                <a:solidFill>
                  <a:schemeClr val="tx1"/>
                </a:solidFill>
                <a:latin typeface="+mn-lt"/>
                <a:sym typeface="+mn-ea"/>
              </a:rPr>
              <a:t>:</a:t>
            </a:r>
            <a:r>
              <a:rPr lang="en-US" altLang="zh-CN" sz="2000" b="1" dirty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r>
              <a:rPr lang="en-US" sz="2000" b="1" dirty="0">
                <a:solidFill>
                  <a:schemeClr val="tx1"/>
                </a:solidFill>
                <a:latin typeface="+mn-lt"/>
                <a:sym typeface="+mn-ea"/>
              </a:rPr>
              <a:t>PRD21 list only imports RAN4 completed configs which have already been introduced in RAN4 spec(38.101-1/2/3). </a:t>
            </a:r>
            <a:endParaRPr lang="en-US" altLang="zh-CN" sz="2000" b="1" dirty="0">
              <a:solidFill>
                <a:schemeClr val="tx1"/>
              </a:solidFill>
              <a:latin typeface="+mn-lt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120" y="1176655"/>
            <a:ext cx="12047220" cy="249491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/>
          </a:p>
        </p:txBody>
      </p:sp>
      <p:sp>
        <p:nvSpPr>
          <p:cNvPr id="19" name="文本框 18"/>
          <p:cNvSpPr txBox="1"/>
          <p:nvPr/>
        </p:nvSpPr>
        <p:spPr>
          <a:xfrm>
            <a:off x="0" y="3803015"/>
            <a:ext cx="12072620" cy="313753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>
              <a:lnSpc>
                <a:spcPts val="3500"/>
              </a:lnSpc>
              <a:spcBef>
                <a:spcPts val="300"/>
              </a:spcBef>
            </a:pPr>
            <a:r>
              <a:rPr lang="en-US" altLang="zh-CN" sz="1600" b="1" dirty="0">
                <a:solidFill>
                  <a:schemeClr val="tx1"/>
                </a:solidFill>
                <a:latin typeface="+mn-lt"/>
              </a:rPr>
              <a:t>Propos</a:t>
            </a:r>
            <a:r>
              <a:rPr lang="en-US" altLang="zh-CN" sz="1600" b="1" dirty="0">
                <a:solidFill>
                  <a:schemeClr val="tx1"/>
                </a:solidFill>
                <a:latin typeface="+mn-lt"/>
                <a:sym typeface="+mn-ea"/>
              </a:rPr>
              <a:t>al 2</a:t>
            </a:r>
            <a:r>
              <a:rPr lang="en-US" altLang="zh-CN" sz="1600" b="1" dirty="0">
                <a:solidFill>
                  <a:schemeClr val="tx1"/>
                </a:solidFill>
                <a:latin typeface="+mn-lt"/>
              </a:rPr>
              <a:t>: </a:t>
            </a:r>
            <a:r>
              <a:rPr lang="en-US" altLang="zh-CN" sz="1600" b="1" dirty="0">
                <a:solidFill>
                  <a:schemeClr val="tx1"/>
                </a:solidFill>
                <a:latin typeface="+mn-lt"/>
                <a:sym typeface="+mn-ea"/>
              </a:rPr>
              <a:t>For R18 HP CADC </a:t>
            </a:r>
            <a:r>
              <a:rPr lang="en-US" sz="1600" b="1" dirty="0">
                <a:solidFill>
                  <a:schemeClr val="tx1"/>
                </a:solidFill>
                <a:latin typeface="+mn-lt"/>
                <a:sym typeface="+mn-ea"/>
              </a:rPr>
              <a:t>Configs in  both RAN4 R17 and R18 spec, </a:t>
            </a:r>
            <a:r>
              <a:rPr lang="en-US" altLang="zh-CN" sz="1600" b="1" dirty="0">
                <a:solidFill>
                  <a:schemeClr val="tx1"/>
                </a:solidFill>
                <a:latin typeface="+mn-lt"/>
                <a:sym typeface="+mn-ea"/>
              </a:rPr>
              <a:t>to add "Rel-17, Rel-18" into "Release" Column, to add RAN5 R17 and R18 high power WIC “HPUE_NR_CADC_NR_LTE_DC_R18-UEConTest” into "WIC" Column, and to add corresponding comment for guidance.</a:t>
            </a:r>
            <a:endParaRPr lang="en-US" altLang="zh-CN" sz="1600" b="1" dirty="0">
              <a:solidFill>
                <a:schemeClr val="tx1"/>
              </a:solidFill>
              <a:latin typeface="+mn-lt"/>
            </a:endParaRPr>
          </a:p>
          <a:p>
            <a:pPr>
              <a:lnSpc>
                <a:spcPts val="3500"/>
              </a:lnSpc>
              <a:spcBef>
                <a:spcPts val="300"/>
              </a:spcBef>
            </a:pPr>
            <a:r>
              <a:rPr lang="en-US" altLang="zh-CN" sz="1600" b="1" dirty="0">
                <a:solidFill>
                  <a:schemeClr val="tx1"/>
                </a:solidFill>
                <a:latin typeface="+mn-lt"/>
                <a:sym typeface="+mn-ea"/>
              </a:rPr>
              <a:t>Proposal 3: For R18 HP CADC </a:t>
            </a:r>
            <a:r>
              <a:rPr lang="en-US" sz="1600" b="1" dirty="0">
                <a:solidFill>
                  <a:schemeClr val="tx1"/>
                </a:solidFill>
                <a:latin typeface="+mn-lt"/>
                <a:sym typeface="+mn-ea"/>
              </a:rPr>
              <a:t>Configs removed from RAN4 R17 spec to R18 spec, to repalce </a:t>
            </a:r>
            <a:r>
              <a:rPr lang="en-US" altLang="zh-CN" sz="1600" b="1" dirty="0">
                <a:solidFill>
                  <a:schemeClr val="tx1"/>
                </a:solidFill>
                <a:latin typeface="+mn-lt"/>
                <a:sym typeface="+mn-ea"/>
              </a:rPr>
              <a:t>“Rel-17” with "Rel-18" in "Release" Column, and to replace RAN5 R17 HP WIC with R18 HP WIC “HPUE_NR_CADC_NR_LTE_DC_R18-UEConTest” into "WIC" Column.</a:t>
            </a:r>
            <a:endParaRPr lang="en-US" sz="1600" b="1" dirty="0">
              <a:solidFill>
                <a:schemeClr val="tx1"/>
              </a:solidFill>
              <a:latin typeface="+mn-lt"/>
              <a:sym typeface="+mn-ea"/>
            </a:endParaRPr>
          </a:p>
          <a:p>
            <a:pPr>
              <a:lnSpc>
                <a:spcPts val="3500"/>
              </a:lnSpc>
              <a:spcBef>
                <a:spcPts val="300"/>
              </a:spcBef>
            </a:pPr>
            <a:r>
              <a:rPr lang="en-US" altLang="zh-CN" sz="1600" b="1" dirty="0">
                <a:latin typeface="+mn-lt"/>
              </a:rPr>
              <a:t>Propos</a:t>
            </a:r>
            <a:r>
              <a:rPr lang="en-US" altLang="zh-CN" sz="1600" b="1" dirty="0">
                <a:solidFill>
                  <a:schemeClr val="tx1"/>
                </a:solidFill>
                <a:latin typeface="+mn-lt"/>
              </a:rPr>
              <a:t>al 4: Fo</a:t>
            </a:r>
            <a:r>
              <a:rPr lang="en-US" altLang="zh-CN" sz="1600" b="1" dirty="0">
                <a:latin typeface="+mn-lt"/>
              </a:rPr>
              <a:t>r further RAN4 newly completed R18 high power configs which share the similar situation above, Proposa</a:t>
            </a:r>
            <a:r>
              <a:rPr lang="en-US" altLang="zh-CN" sz="1600" b="1" dirty="0">
                <a:solidFill>
                  <a:schemeClr val="tx1"/>
                </a:solidFill>
                <a:latin typeface="+mn-lt"/>
              </a:rPr>
              <a:t>l 2-3</a:t>
            </a:r>
            <a:r>
              <a:rPr lang="en-US" altLang="zh-CN" sz="1600" b="1" dirty="0">
                <a:latin typeface="+mn-lt"/>
              </a:rPr>
              <a:t> also are to be applied.</a:t>
            </a:r>
            <a:endParaRPr lang="en-US" altLang="zh-CN" sz="16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" name="标题 1"/>
          <p:cNvSpPr>
            <a:spLocks noGrp="1" noChangeArrowheads="1"/>
          </p:cNvSpPr>
          <p:nvPr>
            <p:ph type="title"/>
          </p:nvPr>
        </p:nvSpPr>
        <p:spPr>
          <a:xfrm>
            <a:off x="-36830" y="84455"/>
            <a:ext cx="12263120" cy="727710"/>
          </a:xfrm>
        </p:spPr>
        <p:txBody>
          <a:bodyPr/>
          <a:lstStyle/>
          <a:p>
            <a:pPr eaLnBrk="1" hangingPunct="1"/>
            <a:r>
              <a:rPr lang="en-US" altLang="zh-CN" sz="2800" b="1" dirty="0">
                <a:solidFill>
                  <a:schemeClr val="tx1"/>
                </a:solidFill>
              </a:rPr>
              <a:t>To update </a:t>
            </a:r>
            <a:r>
              <a:rPr lang="en-US" altLang="zh-CN" sz="2800" dirty="0">
                <a:latin typeface="+mn-lt"/>
                <a:sym typeface="+mn-ea"/>
              </a:rPr>
              <a:t>PRD21 list  for </a:t>
            </a:r>
            <a:r>
              <a:rPr lang="en-US" altLang="zh-CN" sz="2800" b="1" dirty="0">
                <a:solidFill>
                  <a:schemeClr val="tx1"/>
                </a:solidFill>
              </a:rPr>
              <a:t>these R18 High power CA/DC</a:t>
            </a:r>
            <a:r>
              <a:rPr lang="zh-CN" altLang="en-US" sz="2800" b="1" dirty="0">
                <a:solidFill>
                  <a:schemeClr val="tx1"/>
                </a:solidFill>
              </a:rPr>
              <a:t> </a:t>
            </a:r>
            <a:r>
              <a:rPr lang="en-US" altLang="zh-CN" sz="2800" b="1" dirty="0">
                <a:solidFill>
                  <a:schemeClr val="tx1"/>
                </a:solidFill>
              </a:rPr>
              <a:t>configs </a:t>
            </a:r>
            <a:endParaRPr lang="en-US" altLang="zh-CN" sz="2800" b="1" dirty="0">
              <a:solidFill>
                <a:schemeClr val="tx1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015" y="1085215"/>
            <a:ext cx="11578590" cy="261429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19050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>
                <a:solidFill>
                  <a:schemeClr val="tx1"/>
                </a:solidFill>
              </a:rPr>
              <a:t>Reference </a:t>
            </a:r>
            <a:endParaRPr lang="en-US" altLang="zh-CN" sz="3200" b="1" dirty="0">
              <a:solidFill>
                <a:schemeClr val="tx1"/>
              </a:solidFill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0025" y="1066165"/>
            <a:ext cx="11749405" cy="2412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1" latinLnBrk="0" hangingPunct="1">
              <a:lnSpc>
                <a:spcPts val="35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[1] </a:t>
            </a:r>
            <a:r>
              <a:rPr lang="en-US" altLang="zh-CN" sz="2400" dirty="0">
                <a:latin typeface="+mn-lt"/>
                <a:sym typeface="+mn-ea"/>
              </a:rPr>
              <a:t>R4-2217119, WF on </a:t>
            </a:r>
            <a:r>
              <a:rPr lang="en-US" altLang="zh-CN" sz="2400" dirty="0" err="1">
                <a:latin typeface="+mn-lt"/>
                <a:sym typeface="+mn-ea"/>
              </a:rPr>
              <a:t>HPUE_Basket_Intra</a:t>
            </a:r>
            <a:r>
              <a:rPr lang="en-US" altLang="zh-CN" sz="2400" dirty="0">
                <a:latin typeface="+mn-lt"/>
                <a:sym typeface="+mn-ea"/>
              </a:rPr>
              <a:t>-CA_TDD; 3GPP TSG-RAN4 Meeting #104-bis-e, </a:t>
            </a:r>
            <a:r>
              <a:rPr lang="en-US" altLang="zh-CN" sz="2400" dirty="0" err="1">
                <a:latin typeface="+mn-lt"/>
                <a:sym typeface="+mn-ea"/>
              </a:rPr>
              <a:t>Emeeting</a:t>
            </a:r>
            <a:r>
              <a:rPr lang="en-US" altLang="zh-CN" sz="2400" dirty="0">
                <a:latin typeface="+mn-lt"/>
                <a:sym typeface="+mn-ea"/>
              </a:rPr>
              <a:t>, 10– 19 October 2022</a:t>
            </a:r>
            <a:endParaRPr lang="en-US" altLang="zh-CN" sz="2400" dirty="0">
              <a:latin typeface="+mn-lt"/>
              <a:sym typeface="+mn-ea"/>
            </a:endParaRPr>
          </a:p>
          <a:p>
            <a:pPr algn="l" eaLnBrk="1" latinLnBrk="0" hangingPunct="1">
              <a:lnSpc>
                <a:spcPts val="35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2400" dirty="0">
                <a:latin typeface="+mn-lt"/>
                <a:sym typeface="+mn-ea"/>
              </a:rPr>
              <a:t>[2] R4-2303706, CR on R17 TS38.101-1 Modification on the PC2 and PC1.5 note on the CA configuration with UL single carrier</a:t>
            </a:r>
            <a:endParaRPr lang="en-US" altLang="zh-CN" sz="2400" dirty="0">
              <a:latin typeface="+mn-lt"/>
              <a:sym typeface="+mn-ea"/>
            </a:endParaRPr>
          </a:p>
          <a:p>
            <a:pPr algn="l" eaLnBrk="1" latinLnBrk="0" hangingPunct="1">
              <a:lnSpc>
                <a:spcPts val="35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[3] R5-232824, PRD21 on NR bands and 5G NR CADC config handling v1.5.0</a:t>
            </a:r>
            <a:endParaRPr lang="en-US" altLang="zh-CN" sz="2400" dirty="0">
              <a:solidFill>
                <a:schemeClr val="tx1"/>
              </a:solidFill>
              <a:latin typeface="+mn-lt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2"/>
          <p:cNvSpPr>
            <a:spLocks noGrp="1" noChangeArrowheads="1"/>
          </p:cNvSpPr>
          <p:nvPr>
            <p:ph type="ctrTitle"/>
          </p:nvPr>
        </p:nvSpPr>
        <p:spPr>
          <a:xfrm>
            <a:off x="1524000" y="1122363"/>
            <a:ext cx="9142413" cy="2389187"/>
          </a:xfrm>
        </p:spPr>
        <p:txBody>
          <a:bodyPr/>
          <a:lstStyle/>
          <a:p>
            <a:pPr eaLnBrk="1" hangingPunct="1"/>
            <a:r>
              <a:rPr lang="en-US" altLang="zh-CN" sz="6000"/>
              <a:t>Thank you!</a:t>
            </a:r>
            <a:endParaRPr lang="en-US" altLang="zh-CN" sz="6000"/>
          </a:p>
        </p:txBody>
      </p:sp>
      <p:sp>
        <p:nvSpPr>
          <p:cNvPr id="20482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RS_CLASSIFICATIONID" val="0"/>
  <p:tag name="RS_CLASSIFICATION" val="UNRESTRICTED"/>
</p:tagLst>
</file>

<file path=ppt/tags/tag10.xml><?xml version="1.0" encoding="utf-8"?>
<p:tagLst xmlns:p="http://schemas.openxmlformats.org/presentationml/2006/main">
  <p:tag name="RS_CLASSIFICATION_RESETFORMATTING" val="True"/>
</p:tagLst>
</file>

<file path=ppt/tags/tag2.xml><?xml version="1.0" encoding="utf-8"?>
<p:tagLst xmlns:p="http://schemas.openxmlformats.org/presentationml/2006/main">
  <p:tag name="RS_CLASSIFICATIONID" val="0"/>
  <p:tag name="RS_CLASSIFICATION" val="UNRESTRICTED"/>
</p:tagLst>
</file>

<file path=ppt/tags/tag3.xml><?xml version="1.0" encoding="utf-8"?>
<p:tagLst xmlns:p="http://schemas.openxmlformats.org/presentationml/2006/main">
  <p:tag name="RS_CLASSIFICATIONID" val="0"/>
  <p:tag name="RS_CLASSIFICATION" val="UNRESTRICTED"/>
</p:tagLst>
</file>

<file path=ppt/tags/tag4.xml><?xml version="1.0" encoding="utf-8"?>
<p:tagLst xmlns:p="http://schemas.openxmlformats.org/presentationml/2006/main">
  <p:tag name="TABLE_ENDDRAG_ORIGIN_RECT" val="476*208"/>
  <p:tag name="TABLE_ENDDRAG_RECT" val="462*238*476*208"/>
</p:tagLst>
</file>

<file path=ppt/tags/tag5.xml><?xml version="1.0" encoding="utf-8"?>
<p:tagLst xmlns:p="http://schemas.openxmlformats.org/presentationml/2006/main">
  <p:tag name="RS_CLASSIFICATIONID" val="0"/>
  <p:tag name="RS_CLASSIFICATION" val="UNRESTRICTED"/>
</p:tagLst>
</file>

<file path=ppt/tags/tag6.xml><?xml version="1.0" encoding="utf-8"?>
<p:tagLst xmlns:p="http://schemas.openxmlformats.org/presentationml/2006/main">
  <p:tag name="RS_CLASSIFICATIONID" val="0"/>
  <p:tag name="RS_CLASSIFICATION" val="UNRESTRICTED"/>
</p:tagLst>
</file>

<file path=ppt/tags/tag7.xml><?xml version="1.0" encoding="utf-8"?>
<p:tagLst xmlns:p="http://schemas.openxmlformats.org/presentationml/2006/main">
  <p:tag name="RS_CLASSIFICATIONID" val="0"/>
  <p:tag name="RS_CLASSIFICATION" val="UNRESTRICTED"/>
</p:tagLst>
</file>

<file path=ppt/tags/tag8.xml><?xml version="1.0" encoding="utf-8"?>
<p:tagLst xmlns:p="http://schemas.openxmlformats.org/presentationml/2006/main">
  <p:tag name="RS_CLASSIFICATIONID" val="0"/>
  <p:tag name="RS_CLASSIFICATION" val="UNRESTRICTED"/>
</p:tagLst>
</file>

<file path=ppt/tags/tag9.xml><?xml version="1.0" encoding="utf-8"?>
<p:tagLst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3493</Words>
  <Application>WPS 演示</Application>
  <PresentationFormat>自定义</PresentationFormat>
  <Paragraphs>94</Paragraphs>
  <Slides>8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Arial</vt:lpstr>
      <vt:lpstr>宋体</vt:lpstr>
      <vt:lpstr>Wingdings</vt:lpstr>
      <vt:lpstr>Calibri</vt:lpstr>
      <vt:lpstr>Calibri Light</vt:lpstr>
      <vt:lpstr>Ericsson Capital TT</vt:lpstr>
      <vt:lpstr>DejaVu Math TeX Gyre</vt:lpstr>
      <vt:lpstr>等线</vt:lpstr>
      <vt:lpstr>微软雅黑</vt:lpstr>
      <vt:lpstr>Arial Unicode MS</vt:lpstr>
      <vt:lpstr>Office 主题</vt:lpstr>
      <vt:lpstr>Discussion on handling of PRD21 v160</vt:lpstr>
      <vt:lpstr>Some R18 High power CA/DC configs are put into RAN4 R17 WI incorrectly</vt:lpstr>
      <vt:lpstr>These R18 High power CA/DC configs have already been introduced in RAN5 R17 WI</vt:lpstr>
      <vt:lpstr>PowerPoint 演示文稿</vt:lpstr>
      <vt:lpstr>PRD21 guideline for importing new configs/bands/BWs</vt:lpstr>
      <vt:lpstr>To update PRD21 list  for these R18 High power CA/DC configs </vt:lpstr>
      <vt:lpstr>Reference </vt:lpstr>
      <vt:lpstr>Thank you!</vt:lpstr>
    </vt:vector>
  </TitlesOfParts>
  <Company>Huawei Technologies Co.,Ltd.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Guchunying</dc:creator>
  <cp:lastModifiedBy>CMCC-Luyang Zhao</cp:lastModifiedBy>
  <cp:revision>1253</cp:revision>
  <dcterms:created xsi:type="dcterms:W3CDTF">2018-09-20T03:53:00Z</dcterms:created>
  <dcterms:modified xsi:type="dcterms:W3CDTF">2023-08-11T08:31:42Z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1537859212</vt:lpwstr>
  </property>
  <property fmtid="{D5CDD505-2E9C-101B-9397-08002B2CF9AE}" pid="6" name="RS_Classification">
    <vt:lpwstr>UNRESTRICTED</vt:lpwstr>
  </property>
  <property fmtid="{D5CDD505-2E9C-101B-9397-08002B2CF9AE}" pid="7" name="RS_ClassificationID">
    <vt:r8>0</vt:r8>
  </property>
  <property fmtid="{D5CDD505-2E9C-101B-9397-08002B2CF9AE}" pid="8" name="ContentTypeId">
    <vt:lpwstr>0x010100EB28163D68FE8E4D9361964FDD814FC4</vt:lpwstr>
  </property>
  <property fmtid="{D5CDD505-2E9C-101B-9397-08002B2CF9AE}" pid="9" name="KSOProductBuildVer">
    <vt:lpwstr>2052-11.8.2.12085</vt:lpwstr>
  </property>
  <property fmtid="{D5CDD505-2E9C-101B-9397-08002B2CF9AE}" pid="10" name="ICV">
    <vt:lpwstr>01058F27A4E84209BF30DCC0F45DB900</vt:lpwstr>
  </property>
</Properties>
</file>