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2" r:id="rId5"/>
    <p:sldId id="355" r:id="rId6"/>
    <p:sldId id="380" r:id="rId7"/>
    <p:sldId id="364" r:id="rId8"/>
    <p:sldId id="371" r:id="rId9"/>
    <p:sldId id="372" r:id="rId10"/>
    <p:sldId id="377" r:id="rId11"/>
    <p:sldId id="388" r:id="rId12"/>
    <p:sldId id="357" r:id="rId13"/>
    <p:sldId id="293" r:id="rId14"/>
  </p:sldIdLst>
  <p:sldSz cx="12190730" cy="6859905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lvl="1" indent="-1511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lvl="2" indent="-3035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lvl="3" indent="-4559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lvl="4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60833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288"/>
    <p:restoredTop sz="93447"/>
  </p:normalViewPr>
  <p:slideViewPr>
    <p:cSldViewPr snapToGrid="0" showGuides="1">
      <p:cViewPr varScale="1">
        <p:scale>
          <a:sx n="72" d="100"/>
          <a:sy n="72" d="100"/>
        </p:scale>
        <p:origin x="712" y="48"/>
      </p:cViewPr>
      <p:guideLst>
        <p:guide orient="horz" pos="2086"/>
        <p:guide pos="3912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B521B90-5CF5-41B3-832A-4D5F53C8EE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>
              <a:lnSpc>
                <a:spcPct val="150000"/>
              </a:lnSpc>
            </a:pP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en-US" altLang="en-US" dirty="0">
                <a:sym typeface="+mn-ea"/>
              </a:rPr>
              <a:t>R4-2307116</a:t>
            </a:r>
            <a:endParaRPr lang="en-US" altLang="en-US" dirty="0">
              <a:sym typeface="+mn-ea"/>
            </a:endParaRPr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en-US" dirty="0">
              <a:sym typeface="+mn-ea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26CD4E9-1BCC-4574-915D-9E4540238ABE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CCB8EF7-BF32-480B-9B29-5AD4945B110F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D1014D3-AB05-4D79-AC85-7B937D4A6D2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747189-C373-4581-9C7B-5D3EB704B7C3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FBAAD3B-6A26-43DC-B769-F74E1D662625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CE2188D-16A7-435D-8636-4DE58F1F4FE7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DCB7344-E104-4FC0-B946-34ED99A972D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CDE3F17-3B2F-457D-9E42-6D2BDE38EEF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6A55551-8E62-459F-A9D5-EB5161DC58A4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3BBC30-3426-4810-8156-B2D65F8D26CC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vert="horz" wrap="square" lIns="121917" tIns="60958" rIns="121917" bIns="60958" numCol="1" rtlCol="0" anchor="t" anchorCtr="0" compatLnSpc="1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34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43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23BBC-B664-4346-B601-6D003134BDE0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9"/>
          </p:nvPr>
        </p:nvSpPr>
        <p:spPr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0D77337-E1C2-43C7-9660-BEE5849FCC21}" type="datetimeFigureOut"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6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595313" y="1885950"/>
            <a:ext cx="10960100" cy="2336800"/>
          </a:xfrm>
        </p:spPr>
        <p:txBody>
          <a:bodyPr vert="horz" wrap="square" lIns="121917" tIns="60958" rIns="121917" bIns="60958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ts val="62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Discussion on handling of R18 NB-IoT/eMTC NTN test cases in TS 36.521-4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4339" name="副标题 2"/>
          <p:cNvSpPr>
            <a:spLocks noGrp="1"/>
          </p:cNvSpPr>
          <p:nvPr>
            <p:ph type="subTitle" idx="1"/>
          </p:nvPr>
        </p:nvSpPr>
        <p:spPr>
          <a:xfrm>
            <a:off x="215900" y="4737100"/>
            <a:ext cx="11703050" cy="1524000"/>
          </a:xfrm>
        </p:spPr>
        <p:txBody>
          <a:bodyPr vert="horz" wrap="square" lIns="121917" tIns="60958" rIns="121917" bIns="60958" anchor="t" anchorCtr="0"/>
          <a:p>
            <a:pPr eaLnBrk="1" hangingPunct="1">
              <a:lnSpc>
                <a:spcPct val="150000"/>
              </a:lnSpc>
              <a:buClrTx/>
              <a:buSzTx/>
            </a:pP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China Mobile, Mediatek</a:t>
            </a: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, Keysight, Thales, </a:t>
            </a:r>
            <a:r>
              <a:rPr lang="en-US" altLang="zh-CN" sz="2800" dirty="0">
                <a:ea typeface="宋体" panose="02010600030101010101" pitchFamily="2" charset="-122"/>
                <a:sym typeface="+mn-ea"/>
              </a:rPr>
              <a:t>Google, China Telecom, </a:t>
            </a:r>
            <a:r>
              <a:rPr lang="en-US" altLang="zh-CN" sz="2800" kern="1200" dirty="0">
                <a:latin typeface="+mn-lt"/>
                <a:ea typeface="宋体" panose="02010600030101010101" pitchFamily="2" charset="-122"/>
                <a:cs typeface="+mn-cs"/>
              </a:rPr>
              <a:t>[R&amp;S, Qualcomm]</a:t>
            </a:r>
            <a:endParaRPr lang="en-US" altLang="zh-CN" sz="2800" kern="1200" dirty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340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100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R5-234756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Toulouse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France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Aug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21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25, 2023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261620" y="200660"/>
            <a:ext cx="11928475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How to handle TS 36.621-4 and R18 IoT NTN RF/RRM/Demod WI in R5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1596" y="1011543"/>
            <a:ext cx="11749405" cy="45154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Proposal 5.1: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Considering TS 36.521-4 target release time (Dec. 2023), RAN4 pending issues and the urgent market demands, suggest to mainly cover NB-IoT NTN in TS 36.521-4 (v1.0.0) which to be submitted to RAN#102 (Dec. 2023) for one-step approval, and to address eMTC NTN part in the following updated versions of TS 36.521-4 once RAN4 core requirements are ready.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R="0" algn="l" defTabSz="914400" eaLnBrk="1" hangingPunct="1">
              <a:lnSpc>
                <a:spcPts val="3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Proposal 5.2: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In order to kick-off/facilitate IoT NTN UEs certification, to calculate the completion level of NB-IoT NTN besides the whole completion level of “LTE_NBIOT_eMTC_NTN_req-UEConTest” WI for certification bodies’ (e.g. GCF, PTCRB, etc) reference.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2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 vert="horz" wrap="square" lIns="121917" tIns="60958" rIns="121917" bIns="60958" anchor="b" anchorCtr="0"/>
          <a:p>
            <a:pPr eaLnBrk="1" hangingPunct="1">
              <a:buClrTx/>
              <a:buSzTx/>
              <a:buFontTx/>
            </a:pPr>
            <a:r>
              <a:rPr lang="en-US" altLang="zh-CN" sz="6000" kern="1200" dirty="0"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lang="en-US" altLang="zh-CN" sz="6000" kern="1200" dirty="0"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0723" name="RS_Classification_Standard"/>
          <p:cNvSpPr txBox="1"/>
          <p:nvPr/>
        </p:nvSpPr>
        <p:spPr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>
          <a:xfrm>
            <a:off x="87630" y="116205"/>
            <a:ext cx="12023090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RAN4 Guidance on how to re-use TS 36.101 Clause 8 and 9 for IoT NTN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16387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016000"/>
            <a:ext cx="11749088" cy="18865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IoT NTN Demod requirement in TS 36.102, it is indicated by Note in Table 8.2.1.2-1 that “For UE supports NTN access (ntn-Connectivity-EPC-r17), the requirements in TS 36.101 Clause 8 and Clause 9 also applies to UE according to the UE category and capability”.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0025" y="3151188"/>
            <a:ext cx="4089400" cy="23355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RAN5 to analyse how to re-use TS 36.521-1 Clause 8 and Clause 9 TCs for IoT NTN UEs in TS 36.521-4, one by one. 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5920" y="2773045"/>
            <a:ext cx="7803515" cy="36798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leverage NB-IoT NTN Clause 8 TCs from TS 36.521-1 (1/3)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025" y="1016000"/>
            <a:ext cx="11749088" cy="143764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2.1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8.12.1.1.1 “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Demodulation of NPDSCH (Cell-Specific Reference Symbols) in In-band mode for category NB1 and NB2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NB-IoT NTN considering there is no In-band mode for Rel-17/Rel-18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NB-IoT NTN.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25" y="2481580"/>
            <a:ext cx="11749088" cy="233553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2.2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8.12.1.1.2 “Demodulation of NPDSCH (Cell-Specific Reference Symbols) in standalone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and Guard-band mode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for category NB1 and NB2”,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“Guard-band mode” is NOT applied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NB-IoT NTN considering there is no Guard-band mode for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Rel-17/Rel-18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NB-IoT NTN. Please check the snapshot from RAN4 revised WID RP-223437.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4796790"/>
            <a:ext cx="10623550" cy="1841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 rot="20100000">
            <a:off x="269240" y="5574030"/>
            <a:ext cx="1426845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RAN4 WID RP-223437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leverage NB-IoT NTN Clause 8 TCs from TS 36.521-1 (2/3)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0980" y="754380"/>
            <a:ext cx="11749088" cy="98869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35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2.3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8.12.1.1.3 “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Demodulation of NPDSCH (Cell-Specific Reference Symbols) in standalone for NB2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applied for NB-IoT NTN.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1749425"/>
            <a:ext cx="11749088" cy="86042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2.4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8.12.2.1.1 “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Demodulation of NPDCCH single-antenna performance for category NB1 and NB2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applied for NB-IoT NTN.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025" y="2597150"/>
            <a:ext cx="11749088" cy="163004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2.5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8.12.2.1.2 “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Demodulation of NPDCCH Transmit diversity performance for category NB1 and NB2”,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it is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NB-IoT NTN considering there is no transmit diversity 2*1 for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Rel-17/Rel-18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NB-IoT NTN. Please Check the snapshot from </a:t>
            </a:r>
            <a:r>
              <a:rPr kumimoji="0" lang="en-US" altLang="zh-CN" sz="2400" b="1" kern="1200" cap="none" spc="0" normalizeH="0" baseline="0" noProof="0" dirty="0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R4-2220278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below, which was approved in RAN4#105 Meeting Report.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9330" y="4609465"/>
            <a:ext cx="9880600" cy="18224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6398895" y="4707255"/>
            <a:ext cx="5276215" cy="645160"/>
          </a:xfrm>
          <a:prstGeom prst="rect">
            <a:avLst/>
          </a:prstGeom>
          <a:solidFill>
            <a:schemeClr val="bg1"/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R4-2220278 WF on IoT-NTN UE demodulation and CQI reporting requirements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  <a:sym typeface="+mn-ea"/>
              </a:rPr>
              <a:t>How to leverage NB-IoT NTN Clause 8 TCs from TS 36.521-1 (3/3)</a:t>
            </a:r>
            <a:endParaRPr lang="en-US" altLang="zh-CN" sz="3200" b="1" dirty="0"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0025" y="1011555"/>
            <a:ext cx="11590020" cy="24765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2.1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RAN5 to re-use the following demod TCs from TS 36.521-1 for IoT NTN demod test cases in TS 36.521-4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ü"/>
              <a:defRPr/>
            </a:pPr>
            <a:r>
              <a:rPr lang="en-US" altLang="zh-CN" sz="2400" noProof="0" dirty="0">
                <a:latin typeface="+mn-lt"/>
                <a:sym typeface="+mn-ea"/>
              </a:rPr>
              <a:t>TC 8.12.1.1.3 “</a:t>
            </a:r>
            <a:r>
              <a:rPr lang="en-US" altLang="zh-CN" sz="2400" b="1" noProof="0" dirty="0">
                <a:latin typeface="+mn-lt"/>
                <a:sym typeface="+mn-ea"/>
              </a:rPr>
              <a:t>Demodulation of NPDSCH (Cell-Specific Reference Symbols) in standalone for NB2</a:t>
            </a:r>
            <a:r>
              <a:rPr lang="en-US" altLang="zh-CN" sz="2400" noProof="0" dirty="0">
                <a:latin typeface="+mn-lt"/>
                <a:sym typeface="+mn-ea"/>
              </a:rPr>
              <a:t>”</a:t>
            </a:r>
            <a:endParaRPr lang="en-US" altLang="zh-CN" sz="2400" noProof="0" dirty="0">
              <a:latin typeface="+mn-lt"/>
              <a:sym typeface="+mn-ea"/>
            </a:endParaRPr>
          </a:p>
          <a:p>
            <a:pPr marL="800100" marR="0" lvl="1" indent="-34290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ü"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noProof="0" dirty="0">
                <a:latin typeface="+mn-lt"/>
                <a:sym typeface="+mn-ea"/>
              </a:rPr>
              <a:t>TC 8.12.2.1.1 “</a:t>
            </a:r>
            <a:r>
              <a:rPr lang="en-US" altLang="zh-CN" sz="2400" b="1" noProof="0" dirty="0">
                <a:latin typeface="+mn-lt"/>
                <a:sym typeface="+mn-ea"/>
              </a:rPr>
              <a:t>Demodulation of NPDCCH single-antenna performance for category NB1 and NB2</a:t>
            </a:r>
            <a:r>
              <a:rPr lang="en-US" altLang="zh-CN" sz="2400" noProof="0" dirty="0">
                <a:latin typeface="+mn-lt"/>
                <a:sym typeface="+mn-ea"/>
              </a:rPr>
              <a:t>”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0025" y="3590925"/>
            <a:ext cx="11590020" cy="166878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2.2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RAN5 to partially re-use </a:t>
            </a:r>
            <a:r>
              <a:rPr lang="en-US" altLang="zh-CN" sz="2400" noProof="0" dirty="0">
                <a:latin typeface="+mn-lt"/>
                <a:sym typeface="+mn-ea"/>
              </a:rPr>
              <a:t>TC 8.12.1.1.2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from TS 36.521-1 by removing “Guard-band mode” for IoT NTN demod test cases in TS 36.521-4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  <a:p>
            <a:pPr marL="800100" marR="0" lvl="1" indent="-342900" defTabSz="914400" eaLnBrk="1" hangingPunct="1">
              <a:lnSpc>
                <a:spcPts val="3000"/>
              </a:lnSpc>
              <a:spcBef>
                <a:spcPts val="300"/>
              </a:spcBef>
              <a:buClrTx/>
              <a:buSzTx/>
              <a:buFont typeface="Wingdings" panose="05000000000000000000" charset="0"/>
              <a:buChar char="ü"/>
              <a:defRPr/>
            </a:pPr>
            <a:r>
              <a:rPr lang="en-US" altLang="zh-CN" sz="2400" noProof="0" dirty="0">
                <a:latin typeface="+mn-lt"/>
                <a:sym typeface="+mn-ea"/>
              </a:rPr>
              <a:t>TC 8.12.1.1.2 “Demodulation of NPDSCH (Cell-Specific Reference Symbols) in standalone </a:t>
            </a:r>
            <a:r>
              <a:rPr lang="en-US" altLang="zh-CN" sz="2400" b="1" strike="sngStrike" noProof="0" dirty="0">
                <a:solidFill>
                  <a:schemeClr val="tx1"/>
                </a:solidFill>
                <a:uFillTx/>
                <a:latin typeface="+mn-lt"/>
                <a:sym typeface="+mn-ea"/>
              </a:rPr>
              <a:t>and Guard-band mode </a:t>
            </a:r>
            <a:r>
              <a:rPr lang="en-US" altLang="zh-CN" sz="2400" noProof="0" dirty="0">
                <a:latin typeface="+mn-lt"/>
                <a:sym typeface="+mn-ea"/>
              </a:rPr>
              <a:t>for category NB1 and NB2”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leverage eMTC NTN 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Clause 8 TCs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 from TS 36.521-1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 (1/2)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025" y="762635"/>
            <a:ext cx="11749088" cy="101473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8.11.1.1.1 “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half-duplex FDD Closed-loop spatial multiplexing performance for UE supporting CE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eMTC NTN considering “10MHz” or “2*1” are not applied for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Rel-17/Rel-18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NTN.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25" y="3520440"/>
            <a:ext cx="11749088" cy="132207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3.2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8.11.1.1.2 “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half-duplex FDD PDSCH Single-layer Spatial Multiplexing on antenna ports 7 or 8 for UE supporting CE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eMTC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NTN considering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“10MHz” or “2*1” or “2*2” or “2*4” are not applied for Rel-17/Rel-18 NTN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025" y="4842510"/>
            <a:ext cx="11749088" cy="101473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3.3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8.11.1.1.3.1 “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half-duplex FDD PDSCH Transmit Diversity 2x1 for UE category M1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eMTC NTN considering “10MHz” or “2*1” are not applied for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Rel-17/Rel-18 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NTN.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025" y="5840730"/>
            <a:ext cx="11749088" cy="101473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3.4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8.11.1.1.3.1_1 “</a:t>
            </a:r>
            <a:r>
              <a:rPr kumimoji="0" lang="en-US" altLang="zh-CN" sz="24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half-duplex FDD PDSCH Transmit Diversity 2x1 for UE category M1 (CEmodeB)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eMTC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NTN considering </a:t>
            </a:r>
            <a:r>
              <a:rPr lang="en-US" altLang="zh-CN" sz="24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“10MHz” or “2*1” are not applied for Rel-17/Rel-18 NTN</a:t>
            </a:r>
            <a:r>
              <a:rPr kumimoji="0" lang="en-US" altLang="zh-CN" sz="24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8480" y="1733550"/>
            <a:ext cx="10090785" cy="17449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 rot="20640000">
            <a:off x="721995" y="2437130"/>
            <a:ext cx="2353310" cy="64516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r>
              <a:rPr lang="en-US" altLang="zh-CN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36.102 V18.2.0 (2023-06)</a:t>
            </a:r>
            <a:endParaRPr lang="en-US" altLang="zh-CN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leverage eMTC NTN 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Clause 8 TCs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 from TS 36.521-1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 (2/2)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435" name="RS_Classification_Standard"/>
          <p:cNvSpPr txBox="1"/>
          <p:nvPr/>
        </p:nvSpPr>
        <p:spPr>
          <a:xfrm>
            <a:off x="12177713" y="7202488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200" tIns="36830" rIns="76200" bIns="36830" anchor="ctr" anchorCtr="0">
            <a:spAutoFit/>
          </a:bodyPr>
          <a:p>
            <a:endParaRPr lang="de-DE" altLang="zh-CN" sz="900" b="1" dirty="0">
              <a:highlight>
                <a:srgbClr val="000000">
                  <a:alpha val="0"/>
                </a:srgbClr>
              </a:highlight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25" y="1697355"/>
            <a:ext cx="11749088" cy="9372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3.6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8.11.1.1.3.2_1 “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half-duplex FDD PDSCH Transmit Diversity 2x1 for UE category M2 (CEmodeB)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eMTC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NTN considering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there is no “category M2” for Rel-17/Rel-18 e-MTC NTN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0980" y="2643505"/>
            <a:ext cx="11749088" cy="9372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3.7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8.11.2.1.1 “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HD-FDD demodulation of MPDCCH in CE Mode A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eMTC NTN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considering “10MHz” or “2*1” are not applied for Rel-17/Rel-18 NTN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980" y="3596005"/>
            <a:ext cx="11749088" cy="9372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3.8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8.11.2.1.2 “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half-duplex FDD demodulation of MPDCCH in CE Mode B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eMTC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NTN considering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“10MHz” or “2*1” are not applied for Rel-17/Rel-18 NTN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980" y="5305425"/>
            <a:ext cx="11729085" cy="15017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3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Considering no legacy TS 36.521-1 TCs in Clause 8 “Performance Requirements” can be applied to eMTC NTN UEs due to lack of requirements for “CBW=1.4MHz and Antenna Configuration=1*1”, </a:t>
            </a:r>
            <a:r>
              <a:rPr kumimoji="0" lang="en-US" altLang="zh-CN" sz="2200" u="sng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to send LS to RAN4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about the Observations 3.1~3.9 above and to ask RAN4 about the plan to adapt LTE performance requirements for UEs supporting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eMTC NTN only (not supporting TN)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1615" y="750570"/>
            <a:ext cx="11749088" cy="9372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3.5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8.11.1.1.3.2 “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half-duplex FDD PDSCH Transmit Diversity 2x1 for UE category M2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eMTC NTN considering there is no “category M2” for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Rel-17/Rel-18 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e-MTC NTN.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980" y="4612640"/>
            <a:ext cx="11749088" cy="65532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3.9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Only TS 36.102 cl. 8.2.1.1.1 can be used as the performance requirement for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Rel-17/Rel-18 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eMTC NTN at this stage.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How to leverage 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  <a:sym typeface="+mn-ea"/>
              </a:rPr>
              <a:t>TS 36.521-1 Clause 9 TCs</a:t>
            </a:r>
            <a:r>
              <a:rPr lang="en-US" altLang="zh-CN" sz="3200" b="1" dirty="0">
                <a:highlight>
                  <a:srgbClr val="000000">
                    <a:alpha val="0"/>
                  </a:srgbClr>
                </a:highlight>
                <a:ea typeface="宋体" panose="02010600030101010101" pitchFamily="2" charset="-122"/>
              </a:rPr>
              <a:t> for IoT NTN UE? (1/2)</a:t>
            </a:r>
            <a:endParaRPr lang="en-US" altLang="zh-CN" sz="3200" b="1" dirty="0">
              <a:highlight>
                <a:srgbClr val="000000">
                  <a:alpha val="0"/>
                </a:srgbClr>
              </a:highlight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0025" y="3854450"/>
            <a:ext cx="11749088" cy="9372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4.1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9.8.1.1 “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Half duplex FDD CQI reporting definition under AWGN conditions for UE supporting coverage enhancement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eMTC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NTN considering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“10MHz” is not applied for Rel-17/Rel-18 NTN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0025" y="4818380"/>
            <a:ext cx="11990705" cy="9372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4.2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9.8.2.1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“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half-duplex FDD UE-selected subband CQI for UE supporting coverage enhancement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it is </a:t>
            </a:r>
            <a:r>
              <a:rPr lang="en-US" altLang="zh-CN" sz="2200" b="1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NOT applied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 for eMTC NTN considering “10MHz” is not applied for Rel-17/Rel-18 NTN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025" y="5767070"/>
            <a:ext cx="11749088" cy="93726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4.3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9.8.3.1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“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Half duplex FDD CQI reporting definition under AWGN conditions for UE supporting coverage enhancement and 64QAM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200" b="1" kern="1200" cap="none" spc="0" normalizeH="0" baseline="0" noProof="0" dirty="0">
                <a:solidFill>
                  <a:srgbClr val="FF0000"/>
                </a:solidFill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eMTC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NTN considering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“10MHz” is not applied for Rel-17/Rel-18 NTN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025" y="697230"/>
            <a:ext cx="11749088" cy="1783715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2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200" b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4.0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: As indicated in RAN4 revised WID (RP-223437), “</a:t>
            </a:r>
            <a:r>
              <a:rPr kumimoji="0" lang="en-US" altLang="zh-CN" sz="2200" b="1" i="1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NOTE: Rel-17 IoT NTN specifications do not cover reuse of TN NB-IoT/eMTC functionality defined later than Rel-16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”.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For Rel-16 and 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backward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NB-IoT UE or eMTC Mode B UE, 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C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S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I reporting is not supported considering no CSI requirements have been defined in TS 36.211/TS 36.212/TS 36.213. For </a:t>
            </a:r>
            <a:r>
              <a:rPr lang="en-US" altLang="zh-CN" sz="2200" noProof="0" dirty="0">
                <a:highlight>
                  <a:srgbClr val="000000">
                    <a:alpha val="0"/>
                  </a:srgbClr>
                </a:highlight>
                <a:latin typeface="+mn-lt"/>
                <a:sym typeface="+mn-ea"/>
              </a:rPr>
              <a:t>Rel-16 and backward eMTC Mode A UE, CSI reporting is supported</a:t>
            </a:r>
            <a:r>
              <a:rPr kumimoji="0" lang="en-US" altLang="zh-CN" sz="2200" kern="1200" cap="none" spc="0" normalizeH="0" baseline="0" noProof="0" dirty="0">
                <a:highlight>
                  <a:srgbClr val="000000">
                    <a:alpha val="0"/>
                  </a:srgbClr>
                </a:highlight>
                <a:latin typeface="+mn-lt"/>
                <a:ea typeface="宋体" panose="02010600030101010101" pitchFamily="2" charset="-122"/>
                <a:cs typeface="+mn-cs"/>
                <a:sym typeface="+mn-ea"/>
              </a:rPr>
              <a:t>. Please check the snapshot for “CEModeB” below from TS 36.213 V17.5.0 (2023-03) .</a:t>
            </a:r>
            <a:endParaRPr kumimoji="0" lang="en-US" altLang="zh-CN" sz="2200" kern="1200" cap="none" spc="0" normalizeH="0" baseline="0" noProof="0" dirty="0">
              <a:highlight>
                <a:srgbClr val="000000">
                  <a:alpha val="0"/>
                </a:srgbClr>
              </a:highlight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2498725"/>
            <a:ext cx="10338435" cy="12661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文本框 8"/>
          <p:cNvSpPr txBox="1"/>
          <p:nvPr/>
        </p:nvSpPr>
        <p:spPr>
          <a:xfrm>
            <a:off x="6754495" y="2640330"/>
            <a:ext cx="4102735" cy="42989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2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TS 36.213 V</a:t>
            </a:r>
            <a:r>
              <a:rPr lang="en-US" altLang="zh-CN" sz="2200" b="1">
                <a:solidFill>
                  <a:srgbClr val="C00000"/>
                </a:solidFill>
                <a:highlight>
                  <a:srgbClr val="000000">
                    <a:alpha val="0"/>
                  </a:srgbClr>
                </a:highlight>
              </a:rPr>
              <a:t>16.9.0 (2022-09)</a:t>
            </a:r>
            <a:endParaRPr lang="en-US" altLang="zh-CN" sz="2200" b="1">
              <a:solidFill>
                <a:srgbClr val="C00000"/>
              </a:solidFill>
              <a:highlight>
                <a:srgbClr val="000000">
                  <a:alpha val="0"/>
                </a:srgbClr>
              </a:highlight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/>
          </p:nvPr>
        </p:nvSpPr>
        <p:spPr>
          <a:xfrm>
            <a:off x="371475" y="115888"/>
            <a:ext cx="11577638" cy="727075"/>
          </a:xfrm>
        </p:spPr>
        <p:txBody>
          <a:bodyPr vert="horz" wrap="square" lIns="121917" tIns="60958" rIns="121917" bIns="60958" anchor="ctr" anchorCtr="0"/>
          <a:p>
            <a:pPr eaLnBrk="1" hangingPunct="1"/>
            <a:r>
              <a:rPr lang="en-US" altLang="zh-CN" sz="3200" b="1" dirty="0">
                <a:ea typeface="宋体" panose="02010600030101010101" pitchFamily="2" charset="-122"/>
              </a:rPr>
              <a:t>How to leverage </a:t>
            </a:r>
            <a:r>
              <a:rPr lang="en-US" altLang="zh-CN" sz="3200" b="1" dirty="0">
                <a:ea typeface="宋体" panose="02010600030101010101" pitchFamily="2" charset="-122"/>
                <a:sym typeface="+mn-ea"/>
              </a:rPr>
              <a:t>TS 36.521-1 Clause 9 TCs</a:t>
            </a:r>
            <a:r>
              <a:rPr lang="en-US" altLang="zh-CN" sz="3200" b="1" dirty="0">
                <a:ea typeface="宋体" panose="02010600030101010101" pitchFamily="2" charset="-122"/>
              </a:rPr>
              <a:t> for IoT NTN UE? (2/2)</a:t>
            </a:r>
            <a:endParaRPr lang="en-US" altLang="zh-CN" sz="3200" b="1" dirty="0"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0025" y="1062355"/>
            <a:ext cx="11749088" cy="1168400"/>
          </a:xfrm>
          <a:prstGeom prst="rect">
            <a:avLst/>
          </a:prstGeom>
          <a:noFill/>
        </p:spPr>
        <p:txBody>
          <a:bodyPr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Observation 4.4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For TS 36.521-1 TC </a:t>
            </a:r>
            <a:r>
              <a:rPr lang="en-US" altLang="zh-CN" sz="2400" noProof="0" dirty="0">
                <a:latin typeface="+mn-lt"/>
                <a:sym typeface="+mn-ea"/>
              </a:rPr>
              <a:t>9.8.4.1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“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FDD and half duplex FDD CQI reporting under AWGN conditions for UE supporting coverage enhancement and alternative table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”, it is </a:t>
            </a:r>
            <a:r>
              <a:rPr kumimoji="0" lang="en-US" altLang="zh-CN" sz="2400" b="1" kern="1200" cap="none" spc="0" normalizeH="0" baseline="0" noProof="0" dirty="0">
                <a:solidFill>
                  <a:srgbClr val="FF0000"/>
                </a:solidFill>
                <a:latin typeface="+mn-lt"/>
                <a:ea typeface="宋体" panose="02010600030101010101" pitchFamily="2" charset="-122"/>
                <a:cs typeface="+mn-cs"/>
                <a:sym typeface="+mn-ea"/>
              </a:rPr>
              <a:t>NOT applied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for </a:t>
            </a:r>
            <a:r>
              <a:rPr lang="en-US" altLang="zh-CN" sz="2400" noProof="0" dirty="0">
                <a:latin typeface="+mn-lt"/>
                <a:sym typeface="+mn-ea"/>
              </a:rPr>
              <a:t>eMTC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NTN considering </a:t>
            </a:r>
            <a:r>
              <a:rPr lang="en-US" altLang="zh-CN" sz="2400" noProof="0" dirty="0">
                <a:latin typeface="+mn-lt"/>
                <a:sym typeface="+mn-ea"/>
              </a:rPr>
              <a:t>“10MHz” is not applied for Rel-17/Rel-18 NTN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430" y="4072890"/>
            <a:ext cx="12019915" cy="8089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4.1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latin typeface="+mn-lt"/>
                <a:sym typeface="+mn-ea"/>
              </a:rPr>
              <a:t>RAN5 NOT to consider </a:t>
            </a:r>
            <a:r>
              <a:rPr lang="en-US" altLang="zh-CN" sz="2400" noProof="0" dirty="0">
                <a:latin typeface="+mn-lt"/>
                <a:sym typeface="+mn-ea"/>
              </a:rPr>
              <a:t>CSI reporting for NB-IoT NTN UE or eMTC NTN Mode B UE</a:t>
            </a:r>
            <a:r>
              <a:rPr lang="en-US" altLang="zh-CN" sz="2400" noProof="0" dirty="0">
                <a:latin typeface="+mn-lt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0495" y="4926330"/>
            <a:ext cx="12019915" cy="15271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Proposal 4.2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Considering no TCs in Clause 9 “Reporting of Channel State Information” can be applied to eMTC NTN UEs due to lack of requirements for “CBW=1.4MHz”, to send LS to RAN4 </a:t>
            </a:r>
            <a:r>
              <a:rPr lang="en-US" altLang="zh-CN" sz="2400" noProof="0" dirty="0">
                <a:latin typeface="+mn-lt"/>
                <a:sym typeface="+mn-ea"/>
              </a:rPr>
              <a:t>about the Observations 4.1~4.6 above and to ask RAN4 about the plan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to define reporting of CSI requirements for </a:t>
            </a:r>
            <a:r>
              <a:rPr lang="en-US" altLang="zh-CN" sz="2400" noProof="0" dirty="0">
                <a:latin typeface="+mn-lt"/>
                <a:sym typeface="+mn-ea"/>
              </a:rPr>
              <a:t>UEs supporting eMTC NTN only (not supporting TN)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0025" y="2270125"/>
            <a:ext cx="12019915" cy="8089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latin typeface="+mn-lt"/>
                <a:sym typeface="+mn-ea"/>
              </a:rPr>
              <a:t>Observation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4.5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latin typeface="+mn-lt"/>
                <a:sym typeface="+mn-ea"/>
              </a:rPr>
              <a:t>No leveraging can be done from TS 36.521-1 Clause 9 TCs for eMTC NTN Mode A UE due to different channel bandwidth.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0025" y="3139440"/>
            <a:ext cx="12019915" cy="8089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lnSpc>
                <a:spcPts val="28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2400" b="1" noProof="0" dirty="0">
                <a:latin typeface="+mn-lt"/>
                <a:sym typeface="+mn-ea"/>
              </a:rPr>
              <a:t>Observation</a:t>
            </a:r>
            <a:r>
              <a:rPr kumimoji="0" lang="en-US" altLang="zh-CN" sz="2400" b="1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 4.6</a:t>
            </a:r>
            <a:r>
              <a:rPr kumimoji="0" lang="en-US" altLang="zh-CN" sz="2400" kern="1200" cap="none" spc="0" normalizeH="0" baseline="0" noProof="0" dirty="0">
                <a:latin typeface="+mn-lt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lang="en-US" altLang="zh-CN" sz="2400" noProof="0" dirty="0">
                <a:latin typeface="+mn-lt"/>
                <a:sym typeface="+mn-ea"/>
              </a:rPr>
              <a:t>No need to consider CSI reporting for NB-IoT NTN UE or eMTC NTN Mode B UE</a:t>
            </a:r>
            <a:r>
              <a:rPr lang="en-US" altLang="zh-CN" sz="2400" noProof="0" dirty="0">
                <a:latin typeface="+mn-lt"/>
                <a:sym typeface="+mn-ea"/>
              </a:rPr>
              <a:t>.</a:t>
            </a:r>
            <a:endParaRPr kumimoji="0" lang="en-US" altLang="zh-CN" sz="2400" kern="1200" cap="none" spc="0" normalizeH="0" baseline="0" noProof="0" dirty="0"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10.xml><?xml version="1.0" encoding="utf-8"?>
<p:tagLst xmlns:p="http://schemas.openxmlformats.org/presentationml/2006/main">
  <p:tag name="RS_CLASSIFICATIONID" val="0"/>
  <p:tag name="RS_CLASSIFICATION" val="UNRESTRICTED"/>
</p:tagLst>
</file>

<file path=ppt/tags/tag1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ID" val="0"/>
  <p:tag name="RS_CLASSIFICATION" val="UNRESTRICTED"/>
</p:tagLst>
</file>

<file path=ppt/tags/tag7.xml><?xml version="1.0" encoding="utf-8"?>
<p:tagLst xmlns:p="http://schemas.openxmlformats.org/presentationml/2006/main">
  <p:tag name="RS_CLASSIFICATIONID" val="0"/>
  <p:tag name="RS_CLASSIFICATION" val="UNRESTRICTED"/>
</p:tagLst>
</file>

<file path=ppt/tags/tag8.xml><?xml version="1.0" encoding="utf-8"?>
<p:tagLst xmlns:p="http://schemas.openxmlformats.org/presentationml/2006/main">
  <p:tag name="RS_CLASSIFICATIONID" val="0"/>
  <p:tag name="RS_CLASSIFICATION" val="UNRESTRICTED"/>
</p:tagLst>
</file>

<file path=ppt/tags/tag9.xml><?xml version="1.0" encoding="utf-8"?>
<p:tagLst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8269</Words>
  <Application>WPS 演示</Application>
  <PresentationFormat>Custom</PresentationFormat>
  <Paragraphs>97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Wingdings</vt:lpstr>
      <vt:lpstr>微软雅黑</vt:lpstr>
      <vt:lpstr>Arial Unicode MS</vt:lpstr>
      <vt:lpstr>Office 主题</vt:lpstr>
      <vt:lpstr>Discussion on handling of R18 NB-IoT/eMTC NTN test cases in TS 36.521-4</vt:lpstr>
      <vt:lpstr>RAN4 Guidance on how to re-use TS 36.101 Clause 8 and 9 for IoT NTN</vt:lpstr>
      <vt:lpstr>How to leverage NB-IoT NTN Clause 8 TCs from TS 36.521-1 (1/3)</vt:lpstr>
      <vt:lpstr>How to leverage NB-IoT NTN Clause 8 TCs from TS 36.521-1 (2/3)</vt:lpstr>
      <vt:lpstr>How to leverage NB-IoT NTN Clause 8 TCs from TS 36.521-1 (3/3)</vt:lpstr>
      <vt:lpstr>How to leverage eMTC NTN Clause 8 TCs from TS 36.521-1 (1/2)</vt:lpstr>
      <vt:lpstr>How to leverage eMTC NTN Clause 8 TCs from TS 36.521-1 (2/2)</vt:lpstr>
      <vt:lpstr>How to leverage TS 36.521-1 Clause 9 TCs for IoT NTN UE? (1/2)</vt:lpstr>
      <vt:lpstr>How to leverage TS 36.521-1 Clause 9 TCs for IoT NTN UE? (2/2)</vt:lpstr>
      <vt:lpstr>How to handle TS 36.621-4 and R18 IoT NTN RF/RRM/Demod WI in R5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CMCC-Luyang Zhao</cp:lastModifiedBy>
  <cp:revision>1248</cp:revision>
  <dcterms:created xsi:type="dcterms:W3CDTF">2018-09-20T03:53:00Z</dcterms:created>
  <dcterms:modified xsi:type="dcterms:W3CDTF">2023-08-11T07:58:12Z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2052-11.8.2.12085</vt:lpwstr>
  </property>
  <property fmtid="{D5CDD505-2E9C-101B-9397-08002B2CF9AE}" pid="10" name="ICV">
    <vt:lpwstr>E6DDE40D4B264F4F846ECEAF5EE481C7</vt:lpwstr>
  </property>
  <property fmtid="{D5CDD505-2E9C-101B-9397-08002B2CF9AE}" pid="11" name="MSIP_Label_83bcef13-7cac-433f-ba1d-47a323951816_Enabled">
    <vt:lpwstr>true</vt:lpwstr>
  </property>
  <property fmtid="{D5CDD505-2E9C-101B-9397-08002B2CF9AE}" pid="12" name="MSIP_Label_83bcef13-7cac-433f-ba1d-47a323951816_SetDate">
    <vt:lpwstr>2023-05-06T06:35:48Z</vt:lpwstr>
  </property>
  <property fmtid="{D5CDD505-2E9C-101B-9397-08002B2CF9AE}" pid="13" name="MSIP_Label_83bcef13-7cac-433f-ba1d-47a323951816_Method">
    <vt:lpwstr>Privileged</vt:lpwstr>
  </property>
  <property fmtid="{D5CDD505-2E9C-101B-9397-08002B2CF9AE}" pid="14" name="MSIP_Label_83bcef13-7cac-433f-ba1d-47a323951816_Name">
    <vt:lpwstr>MTK_Unclassified</vt:lpwstr>
  </property>
  <property fmtid="{D5CDD505-2E9C-101B-9397-08002B2CF9AE}" pid="15" name="MSIP_Label_83bcef13-7cac-433f-ba1d-47a323951816_SiteId">
    <vt:lpwstr>a7687ede-7a6b-4ef6-bace-642f677fbe31</vt:lpwstr>
  </property>
  <property fmtid="{D5CDD505-2E9C-101B-9397-08002B2CF9AE}" pid="16" name="MSIP_Label_83bcef13-7cac-433f-ba1d-47a323951816_ActionId">
    <vt:lpwstr>582b2f29-c3fc-47aa-8cbd-2919930cb004</vt:lpwstr>
  </property>
  <property fmtid="{D5CDD505-2E9C-101B-9397-08002B2CF9AE}" pid="17" name="MSIP_Label_83bcef13-7cac-433f-ba1d-47a323951816_ContentBits">
    <vt:lpwstr>0</vt:lpwstr>
  </property>
</Properties>
</file>