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92" r:id="rId5"/>
    <p:sldId id="393" r:id="rId6"/>
    <p:sldId id="395" r:id="rId7"/>
    <p:sldId id="391" r:id="rId8"/>
    <p:sldId id="398" r:id="rId9"/>
    <p:sldId id="397" r:id="rId10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022"/>
        <p:guide pos="377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RF UL MIMO test case applicability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CMCC, Huawei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4753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Toulouse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France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21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25, 2023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610" y="3438525"/>
            <a:ext cx="10868025" cy="31470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90170" y="97790"/>
            <a:ext cx="11928475" cy="727075"/>
          </a:xfrm>
        </p:spPr>
        <p:txBody>
          <a:bodyPr vert="horz" wrap="square" lIns="121917" tIns="60958" rIns="121917" bIns="60958" anchor="ctr" anchorCtr="0"/>
          <a:p>
            <a:pPr algn="ctr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Common test environment “PUSCH-Config” in TS 38.508-1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0" y="835025"/>
            <a:ext cx="11203305" cy="24123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TS 38.508-1 Section “4.6 Default NG-RAN RRC message and information elements contents/4.6.3</a:t>
            </a:r>
            <a:r>
              <a:rPr lang="en-US" altLang="zh-CN" sz="2400" noProof="0" dirty="0"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Radio resource control information elements”, 2 kinds of “Value/remark” are defined for IE “</a:t>
            </a:r>
            <a:r>
              <a:rPr lang="en-US" altLang="zh-CN" sz="2400" u="sng" noProof="0" dirty="0">
                <a:latin typeface="+mn-lt"/>
                <a:sym typeface="+mn-ea"/>
              </a:rPr>
              <a:t>txConfig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When “</a:t>
            </a:r>
            <a:r>
              <a:rPr lang="en-US" altLang="zh-CN" sz="2400" u="sng" noProof="0" dirty="0">
                <a:latin typeface="+mn-lt"/>
                <a:sym typeface="+mn-ea"/>
              </a:rPr>
              <a:t>txConfig=Not Present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</a:t>
            </a:r>
            <a:r>
              <a:rPr lang="en-US" altLang="zh-CN" sz="2400" noProof="0" dirty="0">
                <a:latin typeface="+mn-lt"/>
                <a:sym typeface="+mn-ea"/>
              </a:rPr>
              <a:t>UE is scheduled for PUSCH transmission by DCI format 0_0 (“Short_DCI” Condition) for non-codebook based transmission</a:t>
            </a:r>
            <a:endParaRPr lang="en-US" altLang="zh-CN" sz="2400" noProof="0" dirty="0">
              <a:latin typeface="+mn-lt"/>
              <a:sym typeface="+mn-ea"/>
            </a:endParaRPr>
          </a:p>
          <a:p>
            <a:pPr marR="0" defTabSz="914400" eaLnBrk="1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When “</a:t>
            </a:r>
            <a:r>
              <a:rPr lang="en-US" altLang="zh-CN" sz="2400" u="sng" noProof="0" dirty="0">
                <a:latin typeface="+mn-lt"/>
                <a:sym typeface="+mn-ea"/>
              </a:rPr>
              <a:t>txConfig=codebook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UE is </a:t>
            </a:r>
            <a:r>
              <a:rPr lang="en-US" altLang="zh-CN" sz="2400" noProof="0" dirty="0">
                <a:latin typeface="+mn-lt"/>
                <a:sym typeface="+mn-ea"/>
              </a:rPr>
              <a:t>scheduled for PUSCH transmission by DCI format 0_1 for codebook based transmission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rot="960000">
            <a:off x="8540115" y="3535680"/>
            <a:ext cx="2353310" cy="6451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38.508-1 V17.9.0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90170" y="97790"/>
            <a:ext cx="11928475" cy="727075"/>
          </a:xfrm>
        </p:spPr>
        <p:txBody>
          <a:bodyPr vert="horz" wrap="square" lIns="121917" tIns="60958" rIns="121917" bIns="60958" anchor="ctr" anchorCtr="0"/>
          <a:p>
            <a:pPr algn="ctr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Test configuration for UL MIMO in TS 38.521-1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0" y="835025"/>
            <a:ext cx="11203305" cy="4114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Only </a:t>
            </a:r>
            <a:r>
              <a:rPr lang="en-US" altLang="zh-CN" sz="2400" noProof="0" dirty="0">
                <a:latin typeface="+mn-lt"/>
                <a:sym typeface="+mn-ea"/>
              </a:rPr>
              <a:t>DCI format 0_1 is used for codebook based UL transmission.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45540" y="1806575"/>
            <a:ext cx="9442450" cy="1422400"/>
            <a:chOff x="1804" y="2845"/>
            <a:chExt cx="14870" cy="2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04" y="2845"/>
              <a:ext cx="14870" cy="224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6239" y="3601"/>
              <a:ext cx="2696" cy="76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endPara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2290" y="3689350"/>
            <a:ext cx="11106150" cy="2781300"/>
            <a:chOff x="854" y="5810"/>
            <a:chExt cx="17490" cy="438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4" y="5810"/>
              <a:ext cx="17490" cy="438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6185" y="6534"/>
              <a:ext cx="2318" cy="195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noAutofit/>
            </a:bodyPr>
            <a:p>
              <a:endPara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 rot="960000">
            <a:off x="9421495" y="3287395"/>
            <a:ext cx="2353310" cy="6451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38.521-1 V17.9.0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031875" y="4187190"/>
          <a:ext cx="9845040" cy="2593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10"/>
                <a:gridCol w="2436495"/>
                <a:gridCol w="779780"/>
                <a:gridCol w="780415"/>
                <a:gridCol w="2209800"/>
                <a:gridCol w="520065"/>
                <a:gridCol w="1299210"/>
                <a:gridCol w="1167765"/>
                <a:gridCol w="215900"/>
              </a:tblGrid>
              <a:tr h="11341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Supports MIMO layers at the UE for PUSCH transmission with codebook precoding. UE indicating support of this feature shall also indicate support of PUSCH codebook coherency subset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38.306, 4.2.7.8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pc_nrMIMO_CB_PUSCH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 to true if maxNumberMIMO-LayersCB-PUSCHhas value different from "oneLayer"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92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Supports MIMO layers at the UE for PUSCH transmission using non-codebook precoding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38.306, 4.2.7.8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pc_nrMIMO_NonCB_PUSCH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 to true if maxNumberMIMO-LayersNonCB-PUSCHhas value different from "oneLayer"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65200" y="2289175"/>
            <a:ext cx="9679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20090" indent="-720090" algn="ctr"/>
            <a:r>
              <a:rPr lang="en-US" sz="1800" b="1">
                <a:latin typeface="Arial" panose="020B0604020202020204" pitchFamily="34" charset="0"/>
                <a:cs typeface="Times New Roman" panose="02020603050405020304" charset="0"/>
              </a:rPr>
              <a:t>Table A.4.3.2-1: UE Physical Layer Baseline Implementation Capabilities</a:t>
            </a:r>
            <a:endParaRPr lang="en-US" altLang="en-US" sz="1800" b="1">
              <a:latin typeface="Arial" panose="020B0604020202020204" pitchFamily="34" charset="0"/>
              <a:cs typeface="Times New Roman" panose="02020603050405020304" charset="0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031875" y="2720975"/>
          <a:ext cx="9814560" cy="10763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245"/>
                <a:gridCol w="2437130"/>
                <a:gridCol w="779780"/>
                <a:gridCol w="780415"/>
                <a:gridCol w="2210435"/>
                <a:gridCol w="520065"/>
                <a:gridCol w="1299210"/>
                <a:gridCol w="1168400"/>
                <a:gridCol w="182880"/>
              </a:tblGrid>
              <a:tr h="10763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Physical Layer Baseline Implementation Capabilities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Ref.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Mnemonic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 indicated “Yes”the feature shall be implemented and successfully tested for the corresponding release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lang="en-US" altLang="en-US" sz="12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3555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latin typeface="Times New Roman" panose="02020603050405020304" charset="0"/>
                      </a:endParaRPr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31875" y="1872615"/>
            <a:ext cx="9679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720090" indent="-720090"/>
            <a:r>
              <a:rPr lang="en-US" sz="1800" b="1">
                <a:latin typeface="Arial" panose="020B0604020202020204" pitchFamily="34" charset="0"/>
                <a:cs typeface="Times New Roman" panose="02020603050405020304" charset="0"/>
              </a:rPr>
              <a:t>A.4.3.2	Physical Layer Baseline Implementation Capabilities</a:t>
            </a:r>
            <a:endParaRPr lang="en-US" altLang="en-US" sz="2300" b="1">
              <a:latin typeface="Arial" panose="020B0604020202020204" pitchFamily="34" charset="0"/>
              <a:cs typeface="Times New Roman" panose="02020603050405020304" charset="0"/>
            </a:endParaRPr>
          </a:p>
        </p:txBody>
      </p:sp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90170" y="97790"/>
            <a:ext cx="11928475" cy="727075"/>
          </a:xfrm>
        </p:spPr>
        <p:txBody>
          <a:bodyPr vert="horz" wrap="square" lIns="121917" tIns="60958" rIns="121917" bIns="60958" anchor="ctr" anchorCtr="0"/>
          <a:p>
            <a:pPr algn="ctr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Common ICS for CB and NonCB in TS 38.508-2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205" y="854075"/>
            <a:ext cx="11531600" cy="8089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TS 38.508-2, both CB and NonCB have been defined as UE Physical Layer Baseline Implementation Capabilities, and Item 15 has been used in TS 38522-h90 (2023-06)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rot="960000">
            <a:off x="9622155" y="3473450"/>
            <a:ext cx="2353310" cy="6451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38.508-2 V17.9.0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795" y="2873375"/>
            <a:ext cx="10935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C003a	IF A.4.1-1/1 AND A.4.1-2/7 AND A.4.1-3/1 AND (A.4.3.2-1/14 OR </a:t>
            </a:r>
            <a:r>
              <a:rPr lang="en-US" sz="1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795" y="3926205"/>
            <a:ext cx="10622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C060	IF A.4.1-1/2 AND A.4.1-2/8 AND A.4.1-3/1 AND (A.4.3.2-1/14 OR </a:t>
            </a:r>
            <a:r>
              <a:rPr lang="en-US" sz="1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90170" y="97790"/>
            <a:ext cx="11928475" cy="727075"/>
          </a:xfrm>
        </p:spPr>
        <p:txBody>
          <a:bodyPr vert="horz" wrap="square" lIns="121917" tIns="60958" rIns="121917" bIns="60958" anchor="ctr" anchorCtr="0"/>
          <a:p>
            <a:pPr algn="ctr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RF UL MIMO test cases applicability in TS 38.522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10" y="835025"/>
            <a:ext cx="11203305" cy="163004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Quite a few conformance test cases conditions have used ICS “</a:t>
            </a:r>
            <a:r>
              <a:rPr lang="en-US" altLang="zh-CN" sz="2400" noProof="0" dirty="0">
                <a:latin typeface="+mn-lt"/>
                <a:sym typeface="+mn-ea"/>
              </a:rPr>
              <a:t>A.4.3.2-1/15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in TS 38522-h90 (2023-06), including C003a and C060/C151. However, </a:t>
            </a:r>
            <a:r>
              <a:rPr lang="en-US" altLang="zh-CN" sz="2400" noProof="0" dirty="0">
                <a:latin typeface="+mn-lt"/>
                <a:sym typeface="+mn-ea"/>
              </a:rPr>
              <a:t>ICS “A.4.3.2-1/15” (NonCB)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should NOT be used in test case applicability conditions considering only “DCI format 0_1”(CB) has been used in RF UL MIMO test cases in TS 38.521-1</a:t>
            </a:r>
            <a:r>
              <a:rPr lang="en-US" altLang="zh-CN" sz="2400" noProof="0" dirty="0">
                <a:latin typeface="+mn-lt"/>
                <a:sym typeface="+mn-ea"/>
              </a:rPr>
              <a:t>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610" y="5898515"/>
            <a:ext cx="11290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C151	IF A.4.1-1/2 AND A.4.1-2/8 AND A.4.1-3/1 AND (A.4.3.2-1/14 OR </a:t>
            </a:r>
            <a:r>
              <a:rPr lang="en-US" sz="1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840000">
            <a:off x="9293860" y="3387725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38.522 V17.9.0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8795" y="3269615"/>
            <a:ext cx="10935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C003a	IF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NR FDD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FR1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Option2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(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CB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OR </a:t>
            </a:r>
            <a:r>
              <a:rPr lang="en-US" sz="1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NonCB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795" y="4322445"/>
            <a:ext cx="10622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C060	IF </a:t>
            </a:r>
            <a:r>
              <a:rPr lang="en-US" sz="1800" u="sng">
                <a:latin typeface="Times New Roman" panose="02020603050405020304" charset="0"/>
                <a:sym typeface="+mn-ea"/>
              </a:rPr>
              <a:t>NR TDD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sym typeface="+mn-ea"/>
              </a:rPr>
              <a:t>FR2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sym typeface="+mn-ea"/>
              </a:rPr>
              <a:t>Option2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(</a:t>
            </a:r>
            <a:r>
              <a:rPr lang="en-US" sz="1800" u="sng">
                <a:latin typeface="Times New Roman" panose="02020603050405020304" charset="0"/>
                <a:sym typeface="+mn-ea"/>
              </a:rPr>
              <a:t>CB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OR </a:t>
            </a:r>
            <a:r>
              <a:rPr lang="en-US" sz="1800" b="1">
                <a:solidFill>
                  <a:srgbClr val="0000FF"/>
                </a:solidFill>
                <a:latin typeface="Times New Roman" panose="02020603050405020304" charset="0"/>
                <a:sym typeface="+mn-ea"/>
              </a:rPr>
              <a:t>NonCB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710" y="5220970"/>
            <a:ext cx="11203305" cy="4502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C060 and C151 are duplicated.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795" y="2327275"/>
            <a:ext cx="10935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C003a	IF A.4.1-1/1 AND A.4.1-2/7 AND A.4.1-3/1 AND </a:t>
            </a:r>
            <a:r>
              <a:rPr lang="en-US" sz="1800" strike="sngStrike">
                <a:solidFill>
                  <a:schemeClr val="tx1"/>
                </a:solidFill>
                <a:highlight>
                  <a:srgbClr val="FFFF00"/>
                </a:highlight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A.4.3.2-1/14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 OR </a:t>
            </a:r>
            <a:r>
              <a:rPr lang="en-US" sz="1800" b="1" strike="sngStrike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795" y="3380105"/>
            <a:ext cx="10622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C060	IF A.4.1-1/2 AND A.4.1-2/8 AND A.4.1-3/1 AND </a:t>
            </a:r>
            <a:r>
              <a:rPr lang="en-US" sz="1800" strike="sngStrike">
                <a:solidFill>
                  <a:schemeClr val="tx1"/>
                </a:solidFill>
                <a:highlight>
                  <a:srgbClr val="FFFF00"/>
                </a:highlight>
                <a:uFillTx/>
                <a:latin typeface="Times New Roman" panose="02020603050405020304" charset="0"/>
                <a:ea typeface="宋体" panose="02010600030101010101" pitchFamily="2" charset="-122"/>
              </a:rPr>
              <a:t>(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A.4.3.2-1/14 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OR </a:t>
            </a:r>
            <a:r>
              <a:rPr lang="en-US" sz="1800" b="1" strike="sngStrike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) 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90170" y="97790"/>
            <a:ext cx="11928475" cy="727075"/>
          </a:xfrm>
        </p:spPr>
        <p:txBody>
          <a:bodyPr vert="horz" wrap="square" lIns="121917" tIns="60958" rIns="121917" bIns="60958" anchor="ctr" anchorCtr="0"/>
          <a:p>
            <a:pPr algn="ctr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5790" y="1012825"/>
            <a:ext cx="11203305" cy="11684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TS 38.522 “Table 4.0-1: Applicability of conformance test cases conditions” in Clause “4.0 Test case conditions and selection criteria”, to revise C003a and C060 </a:t>
            </a:r>
            <a:r>
              <a:rPr kumimoji="0" lang="en-US" altLang="zh-CN" sz="2400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as below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795" y="5060315"/>
            <a:ext cx="11290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C151	</a:t>
            </a:r>
            <a:r>
              <a:rPr lang="en-US" sz="1800" strike="sngStrike">
                <a:latin typeface="Times New Roman" panose="02020603050405020304" charset="0"/>
                <a:ea typeface="宋体" panose="02010600030101010101" pitchFamily="2" charset="-122"/>
              </a:rPr>
              <a:t>IF A.4.1-1/2 AND A.4.1-2/8 AND A.4.1-3/1 AND (A.4.3.2-1/14 OR </a:t>
            </a:r>
            <a:r>
              <a:rPr lang="en-US" sz="1800" b="1" strike="sngStrike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A.4.3.2-1/15</a:t>
            </a:r>
            <a:r>
              <a:rPr lang="en-US" sz="1800" strike="sngStrike">
                <a:latin typeface="Times New Roman" panose="02020603050405020304" charset="0"/>
                <a:ea typeface="宋体" panose="02010600030101010101" pitchFamily="2" charset="-122"/>
              </a:rPr>
              <a:t>) THEN R ELSE N/A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Void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8795" y="2723515"/>
            <a:ext cx="10935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C003a	IF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NR FDD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FR1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Option2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strike="sngStrike">
                <a:highlight>
                  <a:srgbClr val="FFFF00"/>
                </a:highlight>
                <a:uFillTx/>
                <a:latin typeface="Times New Roman" panose="02020603050405020304" charset="0"/>
                <a:sym typeface="+mn-ea"/>
              </a:rPr>
              <a:t>(</a:t>
            </a:r>
            <a:r>
              <a:rPr lang="en-US" sz="1800" u="sng">
                <a:latin typeface="Times New Roman" panose="02020603050405020304" charset="0"/>
                <a:ea typeface="宋体" panose="02010600030101010101" pitchFamily="2" charset="-122"/>
              </a:rPr>
              <a:t>CB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 OR </a:t>
            </a:r>
            <a:r>
              <a:rPr lang="en-US" sz="1800" b="1" strike="sngStrike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NonCB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795" y="3776345"/>
            <a:ext cx="10622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C060	IF </a:t>
            </a:r>
            <a:r>
              <a:rPr lang="en-US" sz="1800" u="sng">
                <a:latin typeface="Times New Roman" panose="02020603050405020304" charset="0"/>
                <a:sym typeface="+mn-ea"/>
              </a:rPr>
              <a:t>NR TDD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sym typeface="+mn-ea"/>
              </a:rPr>
              <a:t>FR2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u="sng">
                <a:latin typeface="Times New Roman" panose="02020603050405020304" charset="0"/>
                <a:sym typeface="+mn-ea"/>
              </a:rPr>
              <a:t>Option2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AND </a:t>
            </a:r>
            <a:r>
              <a:rPr lang="en-US" sz="1800" strike="sngStrike">
                <a:highlight>
                  <a:srgbClr val="FFFF00"/>
                </a:highlight>
                <a:uFillTx/>
                <a:latin typeface="Times New Roman" panose="02020603050405020304" charset="0"/>
                <a:sym typeface="+mn-ea"/>
              </a:rPr>
              <a:t>(</a:t>
            </a:r>
            <a:r>
              <a:rPr lang="en-US" sz="1800" u="sng">
                <a:latin typeface="Times New Roman" panose="02020603050405020304" charset="0"/>
                <a:sym typeface="+mn-ea"/>
              </a:rPr>
              <a:t>CB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OR </a:t>
            </a:r>
            <a:r>
              <a:rPr lang="en-US" sz="1800" b="1" strike="sngStrike">
                <a:solidFill>
                  <a:srgbClr val="0000FF"/>
                </a:solidFill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NonCB</a:t>
            </a:r>
            <a:r>
              <a:rPr lang="en-US" sz="1800" strike="sngStrike">
                <a:highlight>
                  <a:srgbClr val="FF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en-US" sz="1800">
                <a:latin typeface="Times New Roman" panose="02020603050405020304" charset="0"/>
                <a:ea typeface="宋体" panose="02010600030101010101" pitchFamily="2" charset="-122"/>
              </a:rPr>
              <a:t> THEN R ELSE N/A</a:t>
            </a:r>
            <a:endParaRPr lang="en-US" altLang="en-US" sz="18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5790" y="4416425"/>
            <a:ext cx="11203305" cy="4502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2: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To replace C151 with C060, and have </a:t>
            </a:r>
            <a:r>
              <a:rPr lang="en-US" altLang="zh-CN" sz="2400" noProof="0" dirty="0">
                <a:latin typeface="+mn-lt"/>
                <a:sym typeface="+mn-ea"/>
              </a:rPr>
              <a:t>“Void” for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C151.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5790" y="5739765"/>
            <a:ext cx="11203305" cy="8089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3: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Considering </a:t>
            </a:r>
            <a:r>
              <a:rPr lang="en-US" altLang="zh-CN" sz="2400" noProof="0" dirty="0">
                <a:latin typeface="+mn-lt"/>
                <a:sym typeface="+mn-ea"/>
              </a:rPr>
              <a:t>ICS “A.4.3.2-1/15” is not used in TS 38.522 or TS 38.523-2, t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 replace the content of ICS “</a:t>
            </a:r>
            <a:r>
              <a:rPr lang="en-US" altLang="zh-CN" sz="2400" noProof="0" dirty="0">
                <a:latin typeface="+mn-lt"/>
                <a:sym typeface="+mn-ea"/>
              </a:rPr>
              <a:t>A.4.3.2-1/15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 with “Void” in TS 38.508-2.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Thank You!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775*204"/>
  <p:tag name="TABLE_ENDDRAG_RECT" val="81*268*775*204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3687</Words>
  <Application>WPS 演示</Application>
  <PresentationFormat>Custom</PresentationFormat>
  <Paragraphs>117</Paragraphs>
  <Slides>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Times New Roman</vt:lpstr>
      <vt:lpstr>微软雅黑</vt:lpstr>
      <vt:lpstr>Arial Unicode MS</vt:lpstr>
      <vt:lpstr>Office 主题</vt:lpstr>
      <vt:lpstr>Discussion on handling of RF UL MIMO test case applicability</vt:lpstr>
      <vt:lpstr>Common test environment “PUSCH-Config” in TS 38.508-1</vt:lpstr>
      <vt:lpstr>Test configuration for UL MIMO in TS 38.521-1</vt:lpstr>
      <vt:lpstr>Common ICS for CB and NonCB in TS 38.508-2</vt:lpstr>
      <vt:lpstr>RF UL MIMO test cases applicability in TS 38.522</vt:lpstr>
      <vt:lpstr>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CMCC-Luyang Zhao</cp:lastModifiedBy>
  <cp:revision>1250</cp:revision>
  <dcterms:created xsi:type="dcterms:W3CDTF">2018-09-20T03:53:00Z</dcterms:created>
  <dcterms:modified xsi:type="dcterms:W3CDTF">2023-08-11T07:53:56Z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