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715" r:id="rId4"/>
  </p:sldMasterIdLst>
  <p:notesMasterIdLst>
    <p:notesMasterId r:id="rId13"/>
  </p:notesMasterIdLst>
  <p:handoutMasterIdLst>
    <p:handoutMasterId r:id="rId14"/>
  </p:handoutMasterIdLst>
  <p:sldIdLst>
    <p:sldId id="2147376224" r:id="rId5"/>
    <p:sldId id="2147376226" r:id="rId6"/>
    <p:sldId id="2147376222" r:id="rId7"/>
    <p:sldId id="2147376214" r:id="rId8"/>
    <p:sldId id="2147376233" r:id="rId9"/>
    <p:sldId id="2147376234" r:id="rId10"/>
    <p:sldId id="2147376227" r:id="rId11"/>
    <p:sldId id="2147376228"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DF Suggested Template" id="{2C9DC1DC-DC52-4730-B7DA-888882CCC10D}">
          <p14:sldIdLst>
            <p14:sldId id="2147376224"/>
            <p14:sldId id="2147376226"/>
            <p14:sldId id="2147376222"/>
            <p14:sldId id="2147376214"/>
            <p14:sldId id="2147376233"/>
            <p14:sldId id="2147376234"/>
          </p14:sldIdLst>
        </p14:section>
        <p14:section name="Untitled Section" id="{24B17573-D079-42EB-8384-577ADE8B127F}">
          <p14:sldIdLst>
            <p14:sldId id="2147376227"/>
            <p14:sldId id="214737622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Joe Agusta" initials="JA" lastIdx="3" clrIdx="1">
    <p:extLst>
      <p:ext uri="{19B8F6BF-5375-455C-9EA6-DF929625EA0E}">
        <p15:presenceInfo xmlns:p15="http://schemas.microsoft.com/office/powerpoint/2012/main" userId="S::jagusta@qualcomm.com::ebc70a1d-5555-40d2-a10f-2b32be6b563f" providerId="AD"/>
      </p:ext>
    </p:extLst>
  </p:cmAuthor>
  <p:cmAuthor id="3" name="Pamela Soggu" initials="PS" lastIdx="4" clrIdx="2">
    <p:extLst>
      <p:ext uri="{19B8F6BF-5375-455C-9EA6-DF929625EA0E}">
        <p15:presenceInfo xmlns:p15="http://schemas.microsoft.com/office/powerpoint/2012/main" userId="S::psoggu@qualcomm.com::ea3a5c2e-ee51-47fa-84c6-ac33efa5d5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a:srgbClr val="FFFFFF"/>
    <a:srgbClr val="ACBACF"/>
    <a:srgbClr val="F2F3F5"/>
    <a:srgbClr val="4C5B6E"/>
    <a:srgbClr val="496471"/>
    <a:srgbClr val="F2F5F8"/>
    <a:srgbClr val="F0F2F6"/>
    <a:srgbClr val="FAFBFC"/>
    <a:srgbClr val="F9FB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89100" autoAdjust="0"/>
  </p:normalViewPr>
  <p:slideViewPr>
    <p:cSldViewPr snapToGrid="0">
      <p:cViewPr varScale="1">
        <p:scale>
          <a:sx n="114" d="100"/>
          <a:sy n="114" d="100"/>
        </p:scale>
        <p:origin x="414" y="12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ogesh Tugnawat" userId="17507643-4e59-440e-9fab-8bbf7b89c32d" providerId="ADAL" clId="{C898A70B-6FA6-4961-B14C-E268218153C3}"/>
    <pc:docChg chg="modSld">
      <pc:chgData name="Yogesh Tugnawat" userId="17507643-4e59-440e-9fab-8bbf7b89c32d" providerId="ADAL" clId="{C898A70B-6FA6-4961-B14C-E268218153C3}" dt="2023-08-11T04:15:59.603" v="92" actId="20577"/>
      <pc:docMkLst>
        <pc:docMk/>
      </pc:docMkLst>
      <pc:sldChg chg="modSp mod">
        <pc:chgData name="Yogesh Tugnawat" userId="17507643-4e59-440e-9fab-8bbf7b89c32d" providerId="ADAL" clId="{C898A70B-6FA6-4961-B14C-E268218153C3}" dt="2023-08-11T04:14:29.969" v="35" actId="14100"/>
        <pc:sldMkLst>
          <pc:docMk/>
          <pc:sldMk cId="1866300763" sldId="2147376224"/>
        </pc:sldMkLst>
        <pc:spChg chg="mod">
          <ac:chgData name="Yogesh Tugnawat" userId="17507643-4e59-440e-9fab-8bbf7b89c32d" providerId="ADAL" clId="{C898A70B-6FA6-4961-B14C-E268218153C3}" dt="2023-08-11T04:12:48.038" v="33" actId="113"/>
          <ac:spMkLst>
            <pc:docMk/>
            <pc:sldMk cId="1866300763" sldId="2147376224"/>
            <ac:spMk id="3" creationId="{00000000-0000-0000-0000-000000000000}"/>
          </ac:spMkLst>
        </pc:spChg>
        <pc:spChg chg="mod">
          <ac:chgData name="Yogesh Tugnawat" userId="17507643-4e59-440e-9fab-8bbf7b89c32d" providerId="ADAL" clId="{C898A70B-6FA6-4961-B14C-E268218153C3}" dt="2023-08-11T04:14:29.969" v="35" actId="14100"/>
          <ac:spMkLst>
            <pc:docMk/>
            <pc:sldMk cId="1866300763" sldId="2147376224"/>
            <ac:spMk id="3074" creationId="{00000000-0000-0000-0000-000000000000}"/>
          </ac:spMkLst>
        </pc:spChg>
        <pc:spChg chg="mod">
          <ac:chgData name="Yogesh Tugnawat" userId="17507643-4e59-440e-9fab-8bbf7b89c32d" providerId="ADAL" clId="{C898A70B-6FA6-4961-B14C-E268218153C3}" dt="2023-08-11T04:14:24.365" v="34" actId="255"/>
          <ac:spMkLst>
            <pc:docMk/>
            <pc:sldMk cId="1866300763" sldId="2147376224"/>
            <ac:spMk id="4098" creationId="{00000000-0000-0000-0000-000000000000}"/>
          </ac:spMkLst>
        </pc:spChg>
      </pc:sldChg>
      <pc:sldChg chg="modSp mod">
        <pc:chgData name="Yogesh Tugnawat" userId="17507643-4e59-440e-9fab-8bbf7b89c32d" providerId="ADAL" clId="{C898A70B-6FA6-4961-B14C-E268218153C3}" dt="2023-08-11T04:15:59.603" v="92" actId="20577"/>
        <pc:sldMkLst>
          <pc:docMk/>
          <pc:sldMk cId="344570647" sldId="2147376227"/>
        </pc:sldMkLst>
        <pc:spChg chg="mod">
          <ac:chgData name="Yogesh Tugnawat" userId="17507643-4e59-440e-9fab-8bbf7b89c32d" providerId="ADAL" clId="{C898A70B-6FA6-4961-B14C-E268218153C3}" dt="2023-08-11T04:15:59.603" v="92" actId="20577"/>
          <ac:spMkLst>
            <pc:docMk/>
            <pc:sldMk cId="344570647" sldId="2147376227"/>
            <ac:spMk id="7" creationId="{79412228-6266-ACED-70F1-4209AF1189F3}"/>
          </ac:spMkLst>
        </pc:spChg>
      </pc:sldChg>
      <pc:sldChg chg="modSp mod">
        <pc:chgData name="Yogesh Tugnawat" userId="17507643-4e59-440e-9fab-8bbf7b89c32d" providerId="ADAL" clId="{C898A70B-6FA6-4961-B14C-E268218153C3}" dt="2023-08-11T04:15:10.797" v="44" actId="20577"/>
        <pc:sldMkLst>
          <pc:docMk/>
          <pc:sldMk cId="1042434116" sldId="2147376234"/>
        </pc:sldMkLst>
        <pc:spChg chg="mod">
          <ac:chgData name="Yogesh Tugnawat" userId="17507643-4e59-440e-9fab-8bbf7b89c32d" providerId="ADAL" clId="{C898A70B-6FA6-4961-B14C-E268218153C3}" dt="2023-08-11T04:15:10.797" v="44" actId="20577"/>
          <ac:spMkLst>
            <pc:docMk/>
            <pc:sldMk cId="1042434116" sldId="2147376234"/>
            <ac:spMk id="2" creationId="{EF77D4CE-A195-9AA1-2FEF-75F637FEDC68}"/>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7EA561-829F-4EF5-9EE7-D672D4BD7E26}"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en-US"/>
        </a:p>
      </dgm:t>
    </dgm:pt>
    <dgm:pt modelId="{ADC54298-3632-48AD-B2DF-7FC4975E9FD8}">
      <dgm:prSet phldrT="[Text]"/>
      <dgm:spPr/>
      <dgm:t>
        <a:bodyPr/>
        <a:lstStyle/>
        <a:p>
          <a:r>
            <a:rPr lang="en-US" dirty="0"/>
            <a:t>3GPP RAN5 Defined Tests</a:t>
          </a:r>
        </a:p>
      </dgm:t>
    </dgm:pt>
    <dgm:pt modelId="{0530BE8B-6526-45FE-B613-5368A97E85CE}" type="parTrans" cxnId="{A15C7A45-14B6-463F-A2D4-C24C2F9C40E3}">
      <dgm:prSet/>
      <dgm:spPr/>
      <dgm:t>
        <a:bodyPr/>
        <a:lstStyle/>
        <a:p>
          <a:endParaRPr lang="en-US"/>
        </a:p>
      </dgm:t>
    </dgm:pt>
    <dgm:pt modelId="{CEC4C796-D0D1-4491-B279-D4C1822417A1}" type="sibTrans" cxnId="{A15C7A45-14B6-463F-A2D4-C24C2F9C40E3}">
      <dgm:prSet/>
      <dgm:spPr/>
      <dgm:t>
        <a:bodyPr/>
        <a:lstStyle/>
        <a:p>
          <a:endParaRPr lang="en-US"/>
        </a:p>
      </dgm:t>
    </dgm:pt>
    <dgm:pt modelId="{F9563D98-1EFD-4E12-A207-9EBC94E4BA11}">
      <dgm:prSet phldrT="[Text]"/>
      <dgm:spPr>
        <a:solidFill>
          <a:srgbClr val="00B050"/>
        </a:solidFill>
      </dgm:spPr>
      <dgm:t>
        <a:bodyPr/>
        <a:lstStyle/>
        <a:p>
          <a:r>
            <a:rPr lang="en-US" dirty="0"/>
            <a:t>Extracted OEM PICS Compliance</a:t>
          </a:r>
        </a:p>
        <a:p>
          <a:r>
            <a:rPr lang="en-US" dirty="0"/>
            <a:t>TS 38.508-2</a:t>
          </a:r>
        </a:p>
      </dgm:t>
    </dgm:pt>
    <dgm:pt modelId="{94493D9E-904C-4EE1-9969-FF2AC9E72B59}" type="parTrans" cxnId="{65A39E41-1666-415B-97F3-26948431BC12}">
      <dgm:prSet/>
      <dgm:spPr/>
      <dgm:t>
        <a:bodyPr/>
        <a:lstStyle/>
        <a:p>
          <a:endParaRPr lang="en-US"/>
        </a:p>
      </dgm:t>
    </dgm:pt>
    <dgm:pt modelId="{99B2114C-F0C4-431B-95C8-8942795D4762}" type="sibTrans" cxnId="{65A39E41-1666-415B-97F3-26948431BC12}">
      <dgm:prSet/>
      <dgm:spPr/>
      <dgm:t>
        <a:bodyPr/>
        <a:lstStyle/>
        <a:p>
          <a:endParaRPr lang="en-US"/>
        </a:p>
      </dgm:t>
    </dgm:pt>
    <dgm:pt modelId="{A7F0F45F-E9D6-48C8-8C0E-31D8FDC881BA}">
      <dgm:prSet phldrT="[Text]"/>
      <dgm:spPr>
        <a:solidFill>
          <a:srgbClr val="00B050"/>
        </a:solidFill>
      </dgm:spPr>
      <dgm:t>
        <a:bodyPr/>
        <a:lstStyle/>
        <a:p>
          <a:r>
            <a:rPr lang="en-US" dirty="0"/>
            <a:t>TS 38.523-2</a:t>
          </a:r>
        </a:p>
        <a:p>
          <a:r>
            <a:rPr lang="en-US" dirty="0"/>
            <a:t>Protocol</a:t>
          </a:r>
        </a:p>
      </dgm:t>
    </dgm:pt>
    <dgm:pt modelId="{48626D64-D703-4FCF-8D78-BDEFF17267AC}" type="parTrans" cxnId="{60E1D808-F28D-47B7-BF7E-1ED89ECA72CD}">
      <dgm:prSet/>
      <dgm:spPr/>
      <dgm:t>
        <a:bodyPr/>
        <a:lstStyle/>
        <a:p>
          <a:endParaRPr lang="en-US"/>
        </a:p>
      </dgm:t>
    </dgm:pt>
    <dgm:pt modelId="{FCF28BDF-78E0-49D0-B017-D601EF242AC2}" type="sibTrans" cxnId="{60E1D808-F28D-47B7-BF7E-1ED89ECA72CD}">
      <dgm:prSet/>
      <dgm:spPr/>
      <dgm:t>
        <a:bodyPr/>
        <a:lstStyle/>
        <a:p>
          <a:endParaRPr lang="en-US"/>
        </a:p>
      </dgm:t>
    </dgm:pt>
    <dgm:pt modelId="{2B26A896-0A9F-458E-9E74-A9BED4A3F271}">
      <dgm:prSet phldrT="[Text]"/>
      <dgm:spPr>
        <a:solidFill>
          <a:srgbClr val="FFC000"/>
        </a:solidFill>
      </dgm:spPr>
      <dgm:t>
        <a:bodyPr/>
        <a:lstStyle/>
        <a:p>
          <a:r>
            <a:rPr lang="en-US" dirty="0"/>
            <a:t>TS 38.522</a:t>
          </a:r>
        </a:p>
        <a:p>
          <a:r>
            <a:rPr lang="en-US" dirty="0" err="1"/>
            <a:t>RF+Perf</a:t>
          </a:r>
          <a:r>
            <a:rPr lang="en-US" dirty="0"/>
            <a:t> (RRM, </a:t>
          </a:r>
          <a:r>
            <a:rPr lang="en-US" dirty="0" err="1"/>
            <a:t>Demod</a:t>
          </a:r>
          <a:r>
            <a:rPr lang="en-US" dirty="0"/>
            <a:t>)</a:t>
          </a:r>
        </a:p>
      </dgm:t>
    </dgm:pt>
    <dgm:pt modelId="{186FEBC3-FA97-4E22-A926-BB237B222781}" type="parTrans" cxnId="{DCCE5BDB-2425-482A-960D-54C8E1CF1604}">
      <dgm:prSet/>
      <dgm:spPr/>
      <dgm:t>
        <a:bodyPr/>
        <a:lstStyle/>
        <a:p>
          <a:endParaRPr lang="en-US"/>
        </a:p>
      </dgm:t>
    </dgm:pt>
    <dgm:pt modelId="{1ACCE1E8-43AE-4EC4-A5E9-3891B9294EC9}" type="sibTrans" cxnId="{DCCE5BDB-2425-482A-960D-54C8E1CF1604}">
      <dgm:prSet/>
      <dgm:spPr/>
      <dgm:t>
        <a:bodyPr/>
        <a:lstStyle/>
        <a:p>
          <a:endParaRPr lang="en-US"/>
        </a:p>
      </dgm:t>
    </dgm:pt>
    <dgm:pt modelId="{95ADA24A-2F40-4FB9-983C-5F170CFCDD16}">
      <dgm:prSet phldrT="[Text]"/>
      <dgm:spPr>
        <a:solidFill>
          <a:srgbClr val="FFC000"/>
        </a:solidFill>
      </dgm:spPr>
      <dgm:t>
        <a:bodyPr/>
        <a:lstStyle/>
        <a:p>
          <a:r>
            <a:rPr lang="en-US" dirty="0"/>
            <a:t>OEM Augments Band, CA and other Information</a:t>
          </a:r>
        </a:p>
      </dgm:t>
    </dgm:pt>
    <dgm:pt modelId="{B8CAF7DC-AA6C-4966-A520-FEDF633233BB}" type="parTrans" cxnId="{4E37E30B-2A36-4F52-A920-70B2D07A6EF4}">
      <dgm:prSet/>
      <dgm:spPr/>
      <dgm:t>
        <a:bodyPr/>
        <a:lstStyle/>
        <a:p>
          <a:endParaRPr lang="en-US"/>
        </a:p>
      </dgm:t>
    </dgm:pt>
    <dgm:pt modelId="{E0B25C37-548B-4999-BFB9-FD58DA1C94B5}" type="sibTrans" cxnId="{4E37E30B-2A36-4F52-A920-70B2D07A6EF4}">
      <dgm:prSet/>
      <dgm:spPr/>
      <dgm:t>
        <a:bodyPr/>
        <a:lstStyle/>
        <a:p>
          <a:endParaRPr lang="en-US"/>
        </a:p>
      </dgm:t>
    </dgm:pt>
    <dgm:pt modelId="{D5A6F210-1EAE-47F5-A184-DF083799908F}">
      <dgm:prSet phldrT="[Text]"/>
      <dgm:spPr>
        <a:solidFill>
          <a:srgbClr val="00B050"/>
        </a:solidFill>
      </dgm:spPr>
      <dgm:t>
        <a:bodyPr/>
        <a:lstStyle/>
        <a:p>
          <a:r>
            <a:rPr lang="en-US" dirty="0"/>
            <a:t>TS 34.229-2</a:t>
          </a:r>
        </a:p>
        <a:p>
          <a:r>
            <a:rPr lang="en-US" dirty="0"/>
            <a:t>IMS (5G, 4G)</a:t>
          </a:r>
        </a:p>
      </dgm:t>
    </dgm:pt>
    <dgm:pt modelId="{3BAE40D8-7B2A-441E-BEF6-5F2D5C467DD2}" type="parTrans" cxnId="{78AFDDA9-62E1-42E4-BCD7-362774908DB0}">
      <dgm:prSet/>
      <dgm:spPr/>
      <dgm:t>
        <a:bodyPr/>
        <a:lstStyle/>
        <a:p>
          <a:endParaRPr lang="en-US"/>
        </a:p>
      </dgm:t>
    </dgm:pt>
    <dgm:pt modelId="{D8200422-1C7E-4D8B-B1CB-EB3ED2B9B843}" type="sibTrans" cxnId="{78AFDDA9-62E1-42E4-BCD7-362774908DB0}">
      <dgm:prSet/>
      <dgm:spPr/>
      <dgm:t>
        <a:bodyPr/>
        <a:lstStyle/>
        <a:p>
          <a:endParaRPr lang="en-US"/>
        </a:p>
      </dgm:t>
    </dgm:pt>
    <dgm:pt modelId="{ECFC00AA-9FB1-4AB3-ABD2-1E9971817A6A}" type="pres">
      <dgm:prSet presAssocID="{557EA561-829F-4EF5-9EE7-D672D4BD7E26}" presName="Name0" presStyleCnt="0">
        <dgm:presLayoutVars>
          <dgm:chPref val="1"/>
          <dgm:dir/>
          <dgm:animOne val="branch"/>
          <dgm:animLvl val="lvl"/>
          <dgm:resizeHandles/>
        </dgm:presLayoutVars>
      </dgm:prSet>
      <dgm:spPr/>
    </dgm:pt>
    <dgm:pt modelId="{1DDC78B9-6795-44A6-BADC-E9F5B20AA336}" type="pres">
      <dgm:prSet presAssocID="{ADC54298-3632-48AD-B2DF-7FC4975E9FD8}" presName="vertOne" presStyleCnt="0"/>
      <dgm:spPr/>
    </dgm:pt>
    <dgm:pt modelId="{26881B1F-BF66-45FF-8CEE-C26CD00D5630}" type="pres">
      <dgm:prSet presAssocID="{ADC54298-3632-48AD-B2DF-7FC4975E9FD8}" presName="txOne" presStyleLbl="node0" presStyleIdx="0" presStyleCnt="1">
        <dgm:presLayoutVars>
          <dgm:chPref val="3"/>
        </dgm:presLayoutVars>
      </dgm:prSet>
      <dgm:spPr/>
    </dgm:pt>
    <dgm:pt modelId="{82C07627-1650-4544-B1B6-D85AAA633990}" type="pres">
      <dgm:prSet presAssocID="{ADC54298-3632-48AD-B2DF-7FC4975E9FD8}" presName="parTransOne" presStyleCnt="0"/>
      <dgm:spPr/>
    </dgm:pt>
    <dgm:pt modelId="{F322405B-DA22-49FB-97D9-00C78F59E166}" type="pres">
      <dgm:prSet presAssocID="{ADC54298-3632-48AD-B2DF-7FC4975E9FD8}" presName="horzOne" presStyleCnt="0"/>
      <dgm:spPr/>
    </dgm:pt>
    <dgm:pt modelId="{ACA65353-2711-4A2C-ABF6-2F7416591D81}" type="pres">
      <dgm:prSet presAssocID="{F9563D98-1EFD-4E12-A207-9EBC94E4BA11}" presName="vertTwo" presStyleCnt="0"/>
      <dgm:spPr/>
    </dgm:pt>
    <dgm:pt modelId="{24200F2F-2265-4A78-A3A6-F3C53B66ADA0}" type="pres">
      <dgm:prSet presAssocID="{F9563D98-1EFD-4E12-A207-9EBC94E4BA11}" presName="txTwo" presStyleLbl="node2" presStyleIdx="0" presStyleCnt="2">
        <dgm:presLayoutVars>
          <dgm:chPref val="3"/>
        </dgm:presLayoutVars>
      </dgm:prSet>
      <dgm:spPr/>
    </dgm:pt>
    <dgm:pt modelId="{AAF01CBD-3AAB-40C3-ACF3-788B0DADA88C}" type="pres">
      <dgm:prSet presAssocID="{F9563D98-1EFD-4E12-A207-9EBC94E4BA11}" presName="parTransTwo" presStyleCnt="0"/>
      <dgm:spPr/>
    </dgm:pt>
    <dgm:pt modelId="{3A2C3847-FD57-4C15-A05C-7DB9EC63FAFB}" type="pres">
      <dgm:prSet presAssocID="{F9563D98-1EFD-4E12-A207-9EBC94E4BA11}" presName="horzTwo" presStyleCnt="0"/>
      <dgm:spPr/>
    </dgm:pt>
    <dgm:pt modelId="{25A24D6D-E32C-480A-8D8F-8E79D11E299E}" type="pres">
      <dgm:prSet presAssocID="{A7F0F45F-E9D6-48C8-8C0E-31D8FDC881BA}" presName="vertThree" presStyleCnt="0"/>
      <dgm:spPr/>
    </dgm:pt>
    <dgm:pt modelId="{93B02C13-E65E-4C52-A3EB-CB608D021FFC}" type="pres">
      <dgm:prSet presAssocID="{A7F0F45F-E9D6-48C8-8C0E-31D8FDC881BA}" presName="txThree" presStyleLbl="node3" presStyleIdx="0" presStyleCnt="3">
        <dgm:presLayoutVars>
          <dgm:chPref val="3"/>
        </dgm:presLayoutVars>
      </dgm:prSet>
      <dgm:spPr/>
    </dgm:pt>
    <dgm:pt modelId="{8E8ED0A5-584C-45E1-8B70-AD62950F8949}" type="pres">
      <dgm:prSet presAssocID="{A7F0F45F-E9D6-48C8-8C0E-31D8FDC881BA}" presName="horzThree" presStyleCnt="0"/>
      <dgm:spPr/>
    </dgm:pt>
    <dgm:pt modelId="{CE2DFFEC-3E6A-47DF-9AA7-E606B8BB184E}" type="pres">
      <dgm:prSet presAssocID="{FCF28BDF-78E0-49D0-B017-D601EF242AC2}" presName="sibSpaceThree" presStyleCnt="0"/>
      <dgm:spPr/>
    </dgm:pt>
    <dgm:pt modelId="{1C83129A-7B27-4404-90DE-C3E9ABD7C605}" type="pres">
      <dgm:prSet presAssocID="{2B26A896-0A9F-458E-9E74-A9BED4A3F271}" presName="vertThree" presStyleCnt="0"/>
      <dgm:spPr/>
    </dgm:pt>
    <dgm:pt modelId="{3C281A0B-8029-470C-AE11-C1A1DB08BAC9}" type="pres">
      <dgm:prSet presAssocID="{2B26A896-0A9F-458E-9E74-A9BED4A3F271}" presName="txThree" presStyleLbl="node3" presStyleIdx="1" presStyleCnt="3">
        <dgm:presLayoutVars>
          <dgm:chPref val="3"/>
        </dgm:presLayoutVars>
      </dgm:prSet>
      <dgm:spPr/>
    </dgm:pt>
    <dgm:pt modelId="{8715CA80-6DF8-4A1F-9B94-4279C413635B}" type="pres">
      <dgm:prSet presAssocID="{2B26A896-0A9F-458E-9E74-A9BED4A3F271}" presName="horzThree" presStyleCnt="0"/>
      <dgm:spPr/>
    </dgm:pt>
    <dgm:pt modelId="{DD7C90AD-1F46-4DA8-A2DC-92D88942E5BC}" type="pres">
      <dgm:prSet presAssocID="{99B2114C-F0C4-431B-95C8-8942795D4762}" presName="sibSpaceTwo" presStyleCnt="0"/>
      <dgm:spPr/>
    </dgm:pt>
    <dgm:pt modelId="{32D2ACCC-0EA9-4018-B0DF-52DAE1742EED}" type="pres">
      <dgm:prSet presAssocID="{95ADA24A-2F40-4FB9-983C-5F170CFCDD16}" presName="vertTwo" presStyleCnt="0"/>
      <dgm:spPr/>
    </dgm:pt>
    <dgm:pt modelId="{82F36106-ABAA-4D57-8A34-8E97D6C4774B}" type="pres">
      <dgm:prSet presAssocID="{95ADA24A-2F40-4FB9-983C-5F170CFCDD16}" presName="txTwo" presStyleLbl="node2" presStyleIdx="1" presStyleCnt="2">
        <dgm:presLayoutVars>
          <dgm:chPref val="3"/>
        </dgm:presLayoutVars>
      </dgm:prSet>
      <dgm:spPr/>
    </dgm:pt>
    <dgm:pt modelId="{CCFD4470-A93F-4980-B6A8-D5B322C0E8BC}" type="pres">
      <dgm:prSet presAssocID="{95ADA24A-2F40-4FB9-983C-5F170CFCDD16}" presName="parTransTwo" presStyleCnt="0"/>
      <dgm:spPr/>
    </dgm:pt>
    <dgm:pt modelId="{11A2AD54-1C74-4C77-9868-30EDCA87250D}" type="pres">
      <dgm:prSet presAssocID="{95ADA24A-2F40-4FB9-983C-5F170CFCDD16}" presName="horzTwo" presStyleCnt="0"/>
      <dgm:spPr/>
    </dgm:pt>
    <dgm:pt modelId="{02271CBF-1CDD-456E-92D9-9AF6D3B6AD73}" type="pres">
      <dgm:prSet presAssocID="{D5A6F210-1EAE-47F5-A184-DF083799908F}" presName="vertThree" presStyleCnt="0"/>
      <dgm:spPr/>
    </dgm:pt>
    <dgm:pt modelId="{B18EF2A5-7971-49FE-8FC8-B4E3AD434ED1}" type="pres">
      <dgm:prSet presAssocID="{D5A6F210-1EAE-47F5-A184-DF083799908F}" presName="txThree" presStyleLbl="node3" presStyleIdx="2" presStyleCnt="3">
        <dgm:presLayoutVars>
          <dgm:chPref val="3"/>
        </dgm:presLayoutVars>
      </dgm:prSet>
      <dgm:spPr/>
    </dgm:pt>
    <dgm:pt modelId="{EB850B5D-7D8A-4C35-8FA0-F848604C302E}" type="pres">
      <dgm:prSet presAssocID="{D5A6F210-1EAE-47F5-A184-DF083799908F}" presName="horzThree" presStyleCnt="0"/>
      <dgm:spPr/>
    </dgm:pt>
  </dgm:ptLst>
  <dgm:cxnLst>
    <dgm:cxn modelId="{60E1D808-F28D-47B7-BF7E-1ED89ECA72CD}" srcId="{F9563D98-1EFD-4E12-A207-9EBC94E4BA11}" destId="{A7F0F45F-E9D6-48C8-8C0E-31D8FDC881BA}" srcOrd="0" destOrd="0" parTransId="{48626D64-D703-4FCF-8D78-BDEFF17267AC}" sibTransId="{FCF28BDF-78E0-49D0-B017-D601EF242AC2}"/>
    <dgm:cxn modelId="{4E37E30B-2A36-4F52-A920-70B2D07A6EF4}" srcId="{ADC54298-3632-48AD-B2DF-7FC4975E9FD8}" destId="{95ADA24A-2F40-4FB9-983C-5F170CFCDD16}" srcOrd="1" destOrd="0" parTransId="{B8CAF7DC-AA6C-4966-A520-FEDF633233BB}" sibTransId="{E0B25C37-548B-4999-BFB9-FD58DA1C94B5}"/>
    <dgm:cxn modelId="{65A39E41-1666-415B-97F3-26948431BC12}" srcId="{ADC54298-3632-48AD-B2DF-7FC4975E9FD8}" destId="{F9563D98-1EFD-4E12-A207-9EBC94E4BA11}" srcOrd="0" destOrd="0" parTransId="{94493D9E-904C-4EE1-9969-FF2AC9E72B59}" sibTransId="{99B2114C-F0C4-431B-95C8-8942795D4762}"/>
    <dgm:cxn modelId="{B9E1A143-4D7B-40D7-A029-1172A1F35B29}" type="presOf" srcId="{557EA561-829F-4EF5-9EE7-D672D4BD7E26}" destId="{ECFC00AA-9FB1-4AB3-ABD2-1E9971817A6A}" srcOrd="0" destOrd="0" presId="urn:microsoft.com/office/officeart/2005/8/layout/hierarchy4"/>
    <dgm:cxn modelId="{A15C7A45-14B6-463F-A2D4-C24C2F9C40E3}" srcId="{557EA561-829F-4EF5-9EE7-D672D4BD7E26}" destId="{ADC54298-3632-48AD-B2DF-7FC4975E9FD8}" srcOrd="0" destOrd="0" parTransId="{0530BE8B-6526-45FE-B613-5368A97E85CE}" sibTransId="{CEC4C796-D0D1-4491-B279-D4C1822417A1}"/>
    <dgm:cxn modelId="{E8948682-21EB-488A-9087-A45829BEAF02}" type="presOf" srcId="{D5A6F210-1EAE-47F5-A184-DF083799908F}" destId="{B18EF2A5-7971-49FE-8FC8-B4E3AD434ED1}" srcOrd="0" destOrd="0" presId="urn:microsoft.com/office/officeart/2005/8/layout/hierarchy4"/>
    <dgm:cxn modelId="{A65CEA87-DFC4-4277-9D30-6A7DBC760CE7}" type="presOf" srcId="{95ADA24A-2F40-4FB9-983C-5F170CFCDD16}" destId="{82F36106-ABAA-4D57-8A34-8E97D6C4774B}" srcOrd="0" destOrd="0" presId="urn:microsoft.com/office/officeart/2005/8/layout/hierarchy4"/>
    <dgm:cxn modelId="{264F5E91-C356-4997-AA2A-FEC9E545B7AE}" type="presOf" srcId="{F9563D98-1EFD-4E12-A207-9EBC94E4BA11}" destId="{24200F2F-2265-4A78-A3A6-F3C53B66ADA0}" srcOrd="0" destOrd="0" presId="urn:microsoft.com/office/officeart/2005/8/layout/hierarchy4"/>
    <dgm:cxn modelId="{78AFDDA9-62E1-42E4-BCD7-362774908DB0}" srcId="{95ADA24A-2F40-4FB9-983C-5F170CFCDD16}" destId="{D5A6F210-1EAE-47F5-A184-DF083799908F}" srcOrd="0" destOrd="0" parTransId="{3BAE40D8-7B2A-441E-BEF6-5F2D5C467DD2}" sibTransId="{D8200422-1C7E-4D8B-B1CB-EB3ED2B9B843}"/>
    <dgm:cxn modelId="{BC3CFAB5-732E-401C-B018-55D66D676E41}" type="presOf" srcId="{ADC54298-3632-48AD-B2DF-7FC4975E9FD8}" destId="{26881B1F-BF66-45FF-8CEE-C26CD00D5630}" srcOrd="0" destOrd="0" presId="urn:microsoft.com/office/officeart/2005/8/layout/hierarchy4"/>
    <dgm:cxn modelId="{DCCE5BDB-2425-482A-960D-54C8E1CF1604}" srcId="{F9563D98-1EFD-4E12-A207-9EBC94E4BA11}" destId="{2B26A896-0A9F-458E-9E74-A9BED4A3F271}" srcOrd="1" destOrd="0" parTransId="{186FEBC3-FA97-4E22-A926-BB237B222781}" sibTransId="{1ACCE1E8-43AE-4EC4-A5E9-3891B9294EC9}"/>
    <dgm:cxn modelId="{EF939DE4-914F-49A3-8C76-0B0320F353EA}" type="presOf" srcId="{A7F0F45F-E9D6-48C8-8C0E-31D8FDC881BA}" destId="{93B02C13-E65E-4C52-A3EB-CB608D021FFC}" srcOrd="0" destOrd="0" presId="urn:microsoft.com/office/officeart/2005/8/layout/hierarchy4"/>
    <dgm:cxn modelId="{6A0270ED-7C70-473E-B45F-62F0B673B180}" type="presOf" srcId="{2B26A896-0A9F-458E-9E74-A9BED4A3F271}" destId="{3C281A0B-8029-470C-AE11-C1A1DB08BAC9}" srcOrd="0" destOrd="0" presId="urn:microsoft.com/office/officeart/2005/8/layout/hierarchy4"/>
    <dgm:cxn modelId="{3F270D1E-83EC-4F02-BDF7-F4892C9FB065}" type="presParOf" srcId="{ECFC00AA-9FB1-4AB3-ABD2-1E9971817A6A}" destId="{1DDC78B9-6795-44A6-BADC-E9F5B20AA336}" srcOrd="0" destOrd="0" presId="urn:microsoft.com/office/officeart/2005/8/layout/hierarchy4"/>
    <dgm:cxn modelId="{431EB262-5A5D-48BA-A759-D0DF220498BE}" type="presParOf" srcId="{1DDC78B9-6795-44A6-BADC-E9F5B20AA336}" destId="{26881B1F-BF66-45FF-8CEE-C26CD00D5630}" srcOrd="0" destOrd="0" presId="urn:microsoft.com/office/officeart/2005/8/layout/hierarchy4"/>
    <dgm:cxn modelId="{98B99E84-DEE9-4D1F-A900-9AE909BA5CF8}" type="presParOf" srcId="{1DDC78B9-6795-44A6-BADC-E9F5B20AA336}" destId="{82C07627-1650-4544-B1B6-D85AAA633990}" srcOrd="1" destOrd="0" presId="urn:microsoft.com/office/officeart/2005/8/layout/hierarchy4"/>
    <dgm:cxn modelId="{A0E8EB6B-7DA4-4F69-BD9B-C327B5A55698}" type="presParOf" srcId="{1DDC78B9-6795-44A6-BADC-E9F5B20AA336}" destId="{F322405B-DA22-49FB-97D9-00C78F59E166}" srcOrd="2" destOrd="0" presId="urn:microsoft.com/office/officeart/2005/8/layout/hierarchy4"/>
    <dgm:cxn modelId="{740D84E9-4CA0-4908-BDFA-A0AD87E83000}" type="presParOf" srcId="{F322405B-DA22-49FB-97D9-00C78F59E166}" destId="{ACA65353-2711-4A2C-ABF6-2F7416591D81}" srcOrd="0" destOrd="0" presId="urn:microsoft.com/office/officeart/2005/8/layout/hierarchy4"/>
    <dgm:cxn modelId="{E066C712-1C84-4505-9615-A6F8E6A3D0A0}" type="presParOf" srcId="{ACA65353-2711-4A2C-ABF6-2F7416591D81}" destId="{24200F2F-2265-4A78-A3A6-F3C53B66ADA0}" srcOrd="0" destOrd="0" presId="urn:microsoft.com/office/officeart/2005/8/layout/hierarchy4"/>
    <dgm:cxn modelId="{3AC0E3E9-89FA-4111-864C-4AFF343BBE82}" type="presParOf" srcId="{ACA65353-2711-4A2C-ABF6-2F7416591D81}" destId="{AAF01CBD-3AAB-40C3-ACF3-788B0DADA88C}" srcOrd="1" destOrd="0" presId="urn:microsoft.com/office/officeart/2005/8/layout/hierarchy4"/>
    <dgm:cxn modelId="{F88084AF-3863-446B-991A-509C1CCBB111}" type="presParOf" srcId="{ACA65353-2711-4A2C-ABF6-2F7416591D81}" destId="{3A2C3847-FD57-4C15-A05C-7DB9EC63FAFB}" srcOrd="2" destOrd="0" presId="urn:microsoft.com/office/officeart/2005/8/layout/hierarchy4"/>
    <dgm:cxn modelId="{614A26A1-C774-4FC7-95CC-4308940A5289}" type="presParOf" srcId="{3A2C3847-FD57-4C15-A05C-7DB9EC63FAFB}" destId="{25A24D6D-E32C-480A-8D8F-8E79D11E299E}" srcOrd="0" destOrd="0" presId="urn:microsoft.com/office/officeart/2005/8/layout/hierarchy4"/>
    <dgm:cxn modelId="{CDA1C37F-59E3-490E-9663-9B7D2504A786}" type="presParOf" srcId="{25A24D6D-E32C-480A-8D8F-8E79D11E299E}" destId="{93B02C13-E65E-4C52-A3EB-CB608D021FFC}" srcOrd="0" destOrd="0" presId="urn:microsoft.com/office/officeart/2005/8/layout/hierarchy4"/>
    <dgm:cxn modelId="{D1FA7DC2-99D5-40E0-9C72-4951F66C2CA3}" type="presParOf" srcId="{25A24D6D-E32C-480A-8D8F-8E79D11E299E}" destId="{8E8ED0A5-584C-45E1-8B70-AD62950F8949}" srcOrd="1" destOrd="0" presId="urn:microsoft.com/office/officeart/2005/8/layout/hierarchy4"/>
    <dgm:cxn modelId="{E3026633-D5AA-43F0-82FC-2BC337973A39}" type="presParOf" srcId="{3A2C3847-FD57-4C15-A05C-7DB9EC63FAFB}" destId="{CE2DFFEC-3E6A-47DF-9AA7-E606B8BB184E}" srcOrd="1" destOrd="0" presId="urn:microsoft.com/office/officeart/2005/8/layout/hierarchy4"/>
    <dgm:cxn modelId="{738586B1-08CC-44A0-AC6C-3E120CF7CDAB}" type="presParOf" srcId="{3A2C3847-FD57-4C15-A05C-7DB9EC63FAFB}" destId="{1C83129A-7B27-4404-90DE-C3E9ABD7C605}" srcOrd="2" destOrd="0" presId="urn:microsoft.com/office/officeart/2005/8/layout/hierarchy4"/>
    <dgm:cxn modelId="{B8EE4EEB-9629-4EC3-8F03-3D3A46C9E6D7}" type="presParOf" srcId="{1C83129A-7B27-4404-90DE-C3E9ABD7C605}" destId="{3C281A0B-8029-470C-AE11-C1A1DB08BAC9}" srcOrd="0" destOrd="0" presId="urn:microsoft.com/office/officeart/2005/8/layout/hierarchy4"/>
    <dgm:cxn modelId="{DBB0A10E-34BF-45F6-9960-F202A3770F45}" type="presParOf" srcId="{1C83129A-7B27-4404-90DE-C3E9ABD7C605}" destId="{8715CA80-6DF8-4A1F-9B94-4279C413635B}" srcOrd="1" destOrd="0" presId="urn:microsoft.com/office/officeart/2005/8/layout/hierarchy4"/>
    <dgm:cxn modelId="{BA3F5B6C-8645-4D96-8B14-DE2197E03846}" type="presParOf" srcId="{F322405B-DA22-49FB-97D9-00C78F59E166}" destId="{DD7C90AD-1F46-4DA8-A2DC-92D88942E5BC}" srcOrd="1" destOrd="0" presId="urn:microsoft.com/office/officeart/2005/8/layout/hierarchy4"/>
    <dgm:cxn modelId="{4DAFA944-107A-4CAB-85B7-81212421DD17}" type="presParOf" srcId="{F322405B-DA22-49FB-97D9-00C78F59E166}" destId="{32D2ACCC-0EA9-4018-B0DF-52DAE1742EED}" srcOrd="2" destOrd="0" presId="urn:microsoft.com/office/officeart/2005/8/layout/hierarchy4"/>
    <dgm:cxn modelId="{5E6219E9-D18B-447B-9875-31E0A30C2E56}" type="presParOf" srcId="{32D2ACCC-0EA9-4018-B0DF-52DAE1742EED}" destId="{82F36106-ABAA-4D57-8A34-8E97D6C4774B}" srcOrd="0" destOrd="0" presId="urn:microsoft.com/office/officeart/2005/8/layout/hierarchy4"/>
    <dgm:cxn modelId="{66A41544-19A2-47EC-A075-4389C88AA6A1}" type="presParOf" srcId="{32D2ACCC-0EA9-4018-B0DF-52DAE1742EED}" destId="{CCFD4470-A93F-4980-B6A8-D5B322C0E8BC}" srcOrd="1" destOrd="0" presId="urn:microsoft.com/office/officeart/2005/8/layout/hierarchy4"/>
    <dgm:cxn modelId="{FCCF33F8-278F-4F8E-8F01-910E1EAE42F8}" type="presParOf" srcId="{32D2ACCC-0EA9-4018-B0DF-52DAE1742EED}" destId="{11A2AD54-1C74-4C77-9868-30EDCA87250D}" srcOrd="2" destOrd="0" presId="urn:microsoft.com/office/officeart/2005/8/layout/hierarchy4"/>
    <dgm:cxn modelId="{C61E9808-BDCB-4255-BDAC-FC0BC1A7172E}" type="presParOf" srcId="{11A2AD54-1C74-4C77-9868-30EDCA87250D}" destId="{02271CBF-1CDD-456E-92D9-9AF6D3B6AD73}" srcOrd="0" destOrd="0" presId="urn:microsoft.com/office/officeart/2005/8/layout/hierarchy4"/>
    <dgm:cxn modelId="{07259989-AB65-4AE8-BF78-45667860F63F}" type="presParOf" srcId="{02271CBF-1CDD-456E-92D9-9AF6D3B6AD73}" destId="{B18EF2A5-7971-49FE-8FC8-B4E3AD434ED1}" srcOrd="0" destOrd="0" presId="urn:microsoft.com/office/officeart/2005/8/layout/hierarchy4"/>
    <dgm:cxn modelId="{FE0D6C71-A957-4618-9EE2-7178F5C8E114}" type="presParOf" srcId="{02271CBF-1CDD-456E-92D9-9AF6D3B6AD73}" destId="{EB850B5D-7D8A-4C35-8FA0-F848604C302E}"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881B1F-BF66-45FF-8CEE-C26CD00D5630}">
      <dsp:nvSpPr>
        <dsp:cNvPr id="0" name=""/>
        <dsp:cNvSpPr/>
      </dsp:nvSpPr>
      <dsp:spPr>
        <a:xfrm>
          <a:off x="612" y="1450"/>
          <a:ext cx="5339124" cy="112500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3GPP RAN5 Defined Tests</a:t>
          </a:r>
        </a:p>
      </dsp:txBody>
      <dsp:txXfrm>
        <a:off x="33562" y="34400"/>
        <a:ext cx="5273224" cy="1059106"/>
      </dsp:txXfrm>
    </dsp:sp>
    <dsp:sp modelId="{24200F2F-2265-4A78-A3A6-F3C53B66ADA0}">
      <dsp:nvSpPr>
        <dsp:cNvPr id="0" name=""/>
        <dsp:cNvSpPr/>
      </dsp:nvSpPr>
      <dsp:spPr>
        <a:xfrm>
          <a:off x="612" y="1220788"/>
          <a:ext cx="3487681" cy="1125006"/>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Extracted OEM PICS Compliance</a:t>
          </a:r>
        </a:p>
        <a:p>
          <a:pPr marL="0" lvl="0" indent="0" algn="ctr" defTabSz="711200">
            <a:lnSpc>
              <a:spcPct val="90000"/>
            </a:lnSpc>
            <a:spcBef>
              <a:spcPct val="0"/>
            </a:spcBef>
            <a:spcAft>
              <a:spcPct val="35000"/>
            </a:spcAft>
            <a:buNone/>
          </a:pPr>
          <a:r>
            <a:rPr lang="en-US" sz="1600" kern="1200" dirty="0"/>
            <a:t>TS 38.508-2</a:t>
          </a:r>
        </a:p>
      </dsp:txBody>
      <dsp:txXfrm>
        <a:off x="33562" y="1253738"/>
        <a:ext cx="3421781" cy="1059106"/>
      </dsp:txXfrm>
    </dsp:sp>
    <dsp:sp modelId="{93B02C13-E65E-4C52-A3EB-CB608D021FFC}">
      <dsp:nvSpPr>
        <dsp:cNvPr id="0" name=""/>
        <dsp:cNvSpPr/>
      </dsp:nvSpPr>
      <dsp:spPr>
        <a:xfrm>
          <a:off x="612" y="2440127"/>
          <a:ext cx="1707973" cy="1125006"/>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TS 38.523-2</a:t>
          </a:r>
        </a:p>
        <a:p>
          <a:pPr marL="0" lvl="0" indent="0" algn="ctr" defTabSz="711200">
            <a:lnSpc>
              <a:spcPct val="90000"/>
            </a:lnSpc>
            <a:spcBef>
              <a:spcPct val="0"/>
            </a:spcBef>
            <a:spcAft>
              <a:spcPct val="35000"/>
            </a:spcAft>
            <a:buNone/>
          </a:pPr>
          <a:r>
            <a:rPr lang="en-US" sz="1600" kern="1200" dirty="0"/>
            <a:t>Protocol</a:t>
          </a:r>
        </a:p>
      </dsp:txBody>
      <dsp:txXfrm>
        <a:off x="33562" y="2473077"/>
        <a:ext cx="1642073" cy="1059106"/>
      </dsp:txXfrm>
    </dsp:sp>
    <dsp:sp modelId="{3C281A0B-8029-470C-AE11-C1A1DB08BAC9}">
      <dsp:nvSpPr>
        <dsp:cNvPr id="0" name=""/>
        <dsp:cNvSpPr/>
      </dsp:nvSpPr>
      <dsp:spPr>
        <a:xfrm>
          <a:off x="1780320" y="2440127"/>
          <a:ext cx="1707973" cy="1125006"/>
        </a:xfrm>
        <a:prstGeom prst="roundRect">
          <a:avLst>
            <a:gd name="adj" fmla="val 10000"/>
          </a:avLst>
        </a:prstGeom>
        <a:solidFill>
          <a:srgbClr val="FFC00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TS 38.522</a:t>
          </a:r>
        </a:p>
        <a:p>
          <a:pPr marL="0" lvl="0" indent="0" algn="ctr" defTabSz="711200">
            <a:lnSpc>
              <a:spcPct val="90000"/>
            </a:lnSpc>
            <a:spcBef>
              <a:spcPct val="0"/>
            </a:spcBef>
            <a:spcAft>
              <a:spcPct val="35000"/>
            </a:spcAft>
            <a:buNone/>
          </a:pPr>
          <a:r>
            <a:rPr lang="en-US" sz="1600" kern="1200" dirty="0" err="1"/>
            <a:t>RF+Perf</a:t>
          </a:r>
          <a:r>
            <a:rPr lang="en-US" sz="1600" kern="1200" dirty="0"/>
            <a:t> (RRM, </a:t>
          </a:r>
          <a:r>
            <a:rPr lang="en-US" sz="1600" kern="1200" dirty="0" err="1"/>
            <a:t>Demod</a:t>
          </a:r>
          <a:r>
            <a:rPr lang="en-US" sz="1600" kern="1200" dirty="0"/>
            <a:t>)</a:t>
          </a:r>
        </a:p>
      </dsp:txBody>
      <dsp:txXfrm>
        <a:off x="1813270" y="2473077"/>
        <a:ext cx="1642073" cy="1059106"/>
      </dsp:txXfrm>
    </dsp:sp>
    <dsp:sp modelId="{82F36106-ABAA-4D57-8A34-8E97D6C4774B}">
      <dsp:nvSpPr>
        <dsp:cNvPr id="0" name=""/>
        <dsp:cNvSpPr/>
      </dsp:nvSpPr>
      <dsp:spPr>
        <a:xfrm>
          <a:off x="3631763" y="1220788"/>
          <a:ext cx="1707973" cy="1125006"/>
        </a:xfrm>
        <a:prstGeom prst="roundRect">
          <a:avLst>
            <a:gd name="adj" fmla="val 10000"/>
          </a:avLst>
        </a:prstGeom>
        <a:solidFill>
          <a:srgbClr val="FFC00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OEM Augments Band, CA and other Information</a:t>
          </a:r>
        </a:p>
      </dsp:txBody>
      <dsp:txXfrm>
        <a:off x="3664713" y="1253738"/>
        <a:ext cx="1642073" cy="1059106"/>
      </dsp:txXfrm>
    </dsp:sp>
    <dsp:sp modelId="{B18EF2A5-7971-49FE-8FC8-B4E3AD434ED1}">
      <dsp:nvSpPr>
        <dsp:cNvPr id="0" name=""/>
        <dsp:cNvSpPr/>
      </dsp:nvSpPr>
      <dsp:spPr>
        <a:xfrm>
          <a:off x="3631763" y="2440127"/>
          <a:ext cx="1707973" cy="1125006"/>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TS 34.229-2</a:t>
          </a:r>
        </a:p>
        <a:p>
          <a:pPr marL="0" lvl="0" indent="0" algn="ctr" defTabSz="711200">
            <a:lnSpc>
              <a:spcPct val="90000"/>
            </a:lnSpc>
            <a:spcBef>
              <a:spcPct val="0"/>
            </a:spcBef>
            <a:spcAft>
              <a:spcPct val="35000"/>
            </a:spcAft>
            <a:buNone/>
          </a:pPr>
          <a:r>
            <a:rPr lang="en-US" sz="1600" kern="1200" dirty="0"/>
            <a:t>IMS (5G, 4G)</a:t>
          </a:r>
        </a:p>
      </dsp:txBody>
      <dsp:txXfrm>
        <a:off x="3664713" y="2473077"/>
        <a:ext cx="1642073" cy="105910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8/10/2023</a:t>
            </a:fld>
            <a:endParaRPr lang="en-US" dirty="0"/>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dirty="0"/>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10.08.2023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616159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2</a:t>
            </a:fld>
            <a:endParaRPr lang="zh-CN" altLang="en-US"/>
          </a:p>
        </p:txBody>
      </p:sp>
    </p:spTree>
    <p:extLst>
      <p:ext uri="{BB962C8B-B14F-4D97-AF65-F5344CB8AC3E}">
        <p14:creationId xmlns:p14="http://schemas.microsoft.com/office/powerpoint/2010/main" val="3756255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3</a:t>
            </a:fld>
            <a:endParaRPr lang="zh-CN" altLang="en-US"/>
          </a:p>
        </p:txBody>
      </p:sp>
    </p:spTree>
    <p:extLst>
      <p:ext uri="{BB962C8B-B14F-4D97-AF65-F5344CB8AC3E}">
        <p14:creationId xmlns:p14="http://schemas.microsoft.com/office/powerpoint/2010/main" val="2407437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4</a:t>
            </a:fld>
            <a:endParaRPr lang="zh-CN" altLang="en-US"/>
          </a:p>
        </p:txBody>
      </p:sp>
    </p:spTree>
    <p:extLst>
      <p:ext uri="{BB962C8B-B14F-4D97-AF65-F5344CB8AC3E}">
        <p14:creationId xmlns:p14="http://schemas.microsoft.com/office/powerpoint/2010/main" val="1875499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5</a:t>
            </a:fld>
            <a:endParaRPr lang="zh-CN" altLang="en-US"/>
          </a:p>
        </p:txBody>
      </p:sp>
    </p:spTree>
    <p:extLst>
      <p:ext uri="{BB962C8B-B14F-4D97-AF65-F5344CB8AC3E}">
        <p14:creationId xmlns:p14="http://schemas.microsoft.com/office/powerpoint/2010/main" val="32928493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7</a:t>
            </a:fld>
            <a:endParaRPr lang="zh-CN" altLang="en-US"/>
          </a:p>
        </p:txBody>
      </p:sp>
    </p:spTree>
    <p:extLst>
      <p:ext uri="{BB962C8B-B14F-4D97-AF65-F5344CB8AC3E}">
        <p14:creationId xmlns:p14="http://schemas.microsoft.com/office/powerpoint/2010/main" val="3018724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8</a:t>
            </a:fld>
            <a:endParaRPr lang="zh-CN" altLang="en-US"/>
          </a:p>
        </p:txBody>
      </p:sp>
    </p:spTree>
    <p:extLst>
      <p:ext uri="{BB962C8B-B14F-4D97-AF65-F5344CB8AC3E}">
        <p14:creationId xmlns:p14="http://schemas.microsoft.com/office/powerpoint/2010/main" val="1015526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4"/>
            <a:ext cx="1118711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6"/>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pPr>
            <a:r>
              <a:rPr lang="en-US"/>
              <a:t>Qualcomm Proprietary and Confidential</a:t>
            </a:r>
          </a:p>
        </p:txBody>
      </p:sp>
    </p:spTree>
    <p:extLst>
      <p:ext uri="{BB962C8B-B14F-4D97-AF65-F5344CB8AC3E}">
        <p14:creationId xmlns:p14="http://schemas.microsoft.com/office/powerpoint/2010/main" val="3227749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442217"/>
            <a:ext cx="9144000" cy="2067746"/>
          </a:xfrm>
        </p:spPr>
        <p:txBody>
          <a:bodyPr anchor="b"/>
          <a:lstStyle>
            <a:lvl1pPr algn="ctr">
              <a:defRPr sz="7998"/>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4001" y="3602037"/>
            <a:ext cx="9144000" cy="1655763"/>
          </a:xfrm>
        </p:spPr>
        <p:txBody>
          <a:bodyPr/>
          <a:lstStyle>
            <a:lvl1pPr marL="0" indent="0" algn="ctr">
              <a:buNone/>
              <a:defRPr sz="3199"/>
            </a:lvl1pPr>
            <a:lvl2pPr marL="609478" indent="0" algn="ctr">
              <a:buNone/>
              <a:defRPr sz="2699"/>
            </a:lvl2pPr>
            <a:lvl3pPr marL="1218956" indent="0" algn="ctr">
              <a:buNone/>
              <a:defRPr sz="2400"/>
            </a:lvl3pPr>
            <a:lvl4pPr marL="1828434" indent="0" algn="ctr">
              <a:buNone/>
              <a:defRPr sz="2100"/>
            </a:lvl4pPr>
            <a:lvl5pPr marL="2437912" indent="0" algn="ctr">
              <a:buNone/>
              <a:defRPr sz="2100"/>
            </a:lvl5pPr>
            <a:lvl6pPr marL="3047390" indent="0" algn="ctr">
              <a:buNone/>
              <a:defRPr sz="2100"/>
            </a:lvl6pPr>
            <a:lvl7pPr marL="3656868" indent="0" algn="ctr">
              <a:buNone/>
              <a:defRPr sz="2100"/>
            </a:lvl7pPr>
            <a:lvl8pPr marL="4266347" indent="0" algn="ctr">
              <a:buNone/>
              <a:defRPr sz="2100"/>
            </a:lvl8pPr>
            <a:lvl9pPr marL="4875825"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8/10/2023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extLst>
      <p:ext uri="{BB962C8B-B14F-4D97-AF65-F5344CB8AC3E}">
        <p14:creationId xmlns:p14="http://schemas.microsoft.com/office/powerpoint/2010/main" val="545498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8/10/2023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extLst>
      <p:ext uri="{BB962C8B-B14F-4D97-AF65-F5344CB8AC3E}">
        <p14:creationId xmlns:p14="http://schemas.microsoft.com/office/powerpoint/2010/main" val="300716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61" Type="http://schemas.openxmlformats.org/officeDocument/2006/relationships/slideLayout" Target="../slideLayouts/slideLayout61.xml"/><Relationship Id="rId82"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 id="2147483833" r:id="rId83"/>
    <p:sldLayoutId id="2147483834" r:id="rId84"/>
    <p:sldLayoutId id="2147483835" r:id="rId8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4.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4.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3.xml"/><Relationship Id="rId7" Type="http://schemas.openxmlformats.org/officeDocument/2006/relationships/diagramColors" Target="../diagrams/colors1.xml"/><Relationship Id="rId2" Type="http://schemas.openxmlformats.org/officeDocument/2006/relationships/slideLayout" Target="../slideLayouts/slideLayout85.xml"/><Relationship Id="rId1" Type="http://schemas.openxmlformats.org/officeDocument/2006/relationships/tags" Target="../tags/tag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5.xml"/><Relationship Id="rId1" Type="http://schemas.openxmlformats.org/officeDocument/2006/relationships/tags" Target="../tags/tag4.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5.png"/><Relationship Id="rId2" Type="http://schemas.openxmlformats.org/officeDocument/2006/relationships/slideLayout" Target="../slideLayouts/slideLayout85.xml"/><Relationship Id="rId1" Type="http://schemas.openxmlformats.org/officeDocument/2006/relationships/tags" Target="../tags/tag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85.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4.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4.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918912" y="2322576"/>
            <a:ext cx="10188112" cy="1524282"/>
          </a:xfrm>
        </p:spPr>
        <p:txBody>
          <a:bodyPr anchor="t"/>
          <a:lstStyle/>
          <a:p>
            <a:pPr>
              <a:lnSpc>
                <a:spcPts val="6279"/>
              </a:lnSpc>
              <a:defRPr/>
            </a:pPr>
            <a:r>
              <a:rPr lang="en-US" altLang="zh-CN" sz="2800" b="1" dirty="0">
                <a:latin typeface="+mn-lt"/>
              </a:rPr>
              <a:t>Progress on Proposal-2 : TS 38.522 early study and challenges in implementation</a:t>
            </a:r>
            <a:br>
              <a:rPr lang="en-US" altLang="zh-CN" sz="2800" b="1" dirty="0">
                <a:latin typeface="+mn-lt"/>
              </a:rPr>
            </a:br>
            <a:endParaRPr lang="en-US" altLang="zh-CN" sz="2800" b="1" dirty="0">
              <a:latin typeface="+mn-lt"/>
            </a:endParaRPr>
          </a:p>
        </p:txBody>
      </p:sp>
      <p:sp>
        <p:nvSpPr>
          <p:cNvPr id="4098" name="副标题 2"/>
          <p:cNvSpPr>
            <a:spLocks noGrp="1" noChangeArrowheads="1"/>
          </p:cNvSpPr>
          <p:nvPr>
            <p:ph type="subTitle" idx="1"/>
          </p:nvPr>
        </p:nvSpPr>
        <p:spPr>
          <a:xfrm>
            <a:off x="197423" y="4291232"/>
            <a:ext cx="11700342" cy="1524282"/>
          </a:xfrm>
        </p:spPr>
        <p:txBody>
          <a:bodyPr/>
          <a:lstStyle/>
          <a:p>
            <a:pPr eaLnBrk="1" hangingPunct="1">
              <a:lnSpc>
                <a:spcPct val="150000"/>
              </a:lnSpc>
            </a:pPr>
            <a:r>
              <a:rPr lang="en-US" altLang="zh-CN" sz="3200" dirty="0"/>
              <a:t>Qualcomm</a:t>
            </a:r>
          </a:p>
          <a:p>
            <a:pPr eaLnBrk="1" hangingPunct="1">
              <a:lnSpc>
                <a:spcPct val="150000"/>
              </a:lnSpc>
            </a:pPr>
            <a:endParaRPr lang="en-US" altLang="zh-CN" sz="2799" dirty="0"/>
          </a:p>
        </p:txBody>
      </p:sp>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170442" y="126980"/>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a:t>3GPP TSG-RAN5 Meeting #</a:t>
            </a:r>
            <a:r>
              <a:rPr lang="en-US" altLang="zh-CN" sz="2400" b="1" dirty="0"/>
              <a:t>100</a:t>
            </a:r>
            <a:r>
              <a:rPr lang="en-US" sz="2400" kern="0" dirty="0"/>
              <a:t> 					</a:t>
            </a:r>
            <a:r>
              <a:rPr lang="en-US" sz="2400" b="1" kern="0" dirty="0"/>
              <a:t>R5-234319</a:t>
            </a:r>
            <a:r>
              <a:rPr lang="en-US" sz="2400" kern="0" dirty="0"/>
              <a:t>	</a:t>
            </a:r>
          </a:p>
          <a:p>
            <a:pPr>
              <a:lnSpc>
                <a:spcPct val="100000"/>
              </a:lnSpc>
              <a:defRPr/>
            </a:pPr>
            <a:r>
              <a:rPr lang="en-US" sz="2400" b="1" dirty="0">
                <a:sym typeface="+mn-ea"/>
              </a:rPr>
              <a:t>Toulouse, France, Aug 21-25th</a:t>
            </a:r>
            <a:endParaRPr lang="en-US" altLang="en-GB" sz="2400" b="1" dirty="0"/>
          </a:p>
        </p:txBody>
      </p:sp>
    </p:spTree>
    <p:custDataLst>
      <p:tags r:id="rId1"/>
    </p:custDataLst>
    <p:extLst>
      <p:ext uri="{BB962C8B-B14F-4D97-AF65-F5344CB8AC3E}">
        <p14:creationId xmlns:p14="http://schemas.microsoft.com/office/powerpoint/2010/main" val="1866300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218848" y="-82570"/>
            <a:ext cx="11754304" cy="929242"/>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Updates, Agenda for Discussion </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299810" y="1056222"/>
            <a:ext cx="11754303" cy="5339923"/>
          </a:xfr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400" dirty="0"/>
              <a:t>TS 38.522 early study and challenges in implementation</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a:t>How to classify sub-tests</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a:t>Needs harmonization across SDOs</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a:t>How to handle branching</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Next Steps</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endParaRPr lang="en-US" sz="3200" dirty="0"/>
          </a:p>
        </p:txBody>
      </p:sp>
    </p:spTree>
    <p:custDataLst>
      <p:tags r:id="rId1"/>
    </p:custDataLst>
    <p:extLst>
      <p:ext uri="{BB962C8B-B14F-4D97-AF65-F5344CB8AC3E}">
        <p14:creationId xmlns:p14="http://schemas.microsoft.com/office/powerpoint/2010/main" val="4037928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16467" y="161619"/>
            <a:ext cx="11575276" cy="413479"/>
          </a:xfrm>
        </p:spPr>
        <p:txBody>
          <a:bodyPr/>
          <a:lstStyle/>
          <a:p>
            <a:pPr eaLnBrk="1" hangingPunct="1"/>
            <a:r>
              <a:rPr lang="en-US" altLang="zh-CN" sz="3199" b="1" dirty="0"/>
              <a:t>Background – Overall Industry value</a:t>
            </a:r>
          </a:p>
        </p:txBody>
      </p:sp>
      <p:sp>
        <p:nvSpPr>
          <p:cNvPr id="6149" name="RS_Classification_Standard"/>
          <p:cNvSpPr txBox="1">
            <a:spLocks noChangeArrowheads="1"/>
          </p:cNvSpPr>
          <p:nvPr/>
        </p:nvSpPr>
        <p:spPr bwMode="auto">
          <a:xfrm>
            <a:off x="12177100" y="7476982"/>
            <a:ext cx="153951"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p>
        </p:txBody>
      </p:sp>
      <p:sp>
        <p:nvSpPr>
          <p:cNvPr id="2" name="文本框 1"/>
          <p:cNvSpPr txBox="1"/>
          <p:nvPr/>
        </p:nvSpPr>
        <p:spPr>
          <a:xfrm>
            <a:off x="216467" y="575098"/>
            <a:ext cx="10263137" cy="973343"/>
          </a:xfrm>
          <a:prstGeom prst="rect">
            <a:avLst/>
          </a:prstGeom>
          <a:noFill/>
        </p:spPr>
        <p:txBody>
          <a:bodyPr wrap="square" rtlCol="0" anchor="t">
            <a:spAutoFit/>
          </a:bodyPr>
          <a:lstStyle/>
          <a:p>
            <a:pPr lvl="1">
              <a:lnSpc>
                <a:spcPts val="3499"/>
              </a:lnSpc>
              <a:spcBef>
                <a:spcPts val="300"/>
              </a:spcBef>
            </a:pPr>
            <a:endParaRPr lang="en-US" altLang="zh-CN" sz="2000" dirty="0">
              <a:sym typeface="+mn-ea"/>
            </a:endParaRPr>
          </a:p>
          <a:p>
            <a:pPr>
              <a:lnSpc>
                <a:spcPts val="3499"/>
              </a:lnSpc>
              <a:spcBef>
                <a:spcPts val="300"/>
              </a:spcBef>
              <a:buFont typeface="Arial" panose="020B0604020202020204" pitchFamily="34" charset="0"/>
              <a:buChar char="•"/>
            </a:pPr>
            <a:endParaRPr lang="en-US" altLang="zh-CN" sz="2000" dirty="0">
              <a:sym typeface="+mn-ea"/>
            </a:endParaRPr>
          </a:p>
        </p:txBody>
      </p:sp>
      <p:sp>
        <p:nvSpPr>
          <p:cNvPr id="3" name="TextBox 2">
            <a:extLst>
              <a:ext uri="{FF2B5EF4-FFF2-40B4-BE49-F238E27FC236}">
                <a16:creationId xmlns:a16="http://schemas.microsoft.com/office/drawing/2014/main" id="{3CC45F1B-22FC-2B77-B1B4-32BB5AF5C28B}"/>
              </a:ext>
            </a:extLst>
          </p:cNvPr>
          <p:cNvSpPr txBox="1"/>
          <p:nvPr/>
        </p:nvSpPr>
        <p:spPr>
          <a:xfrm>
            <a:off x="418144" y="4707569"/>
            <a:ext cx="10820534" cy="1418081"/>
          </a:xfrm>
          <a:prstGeom prst="rect">
            <a:avLst/>
          </a:prstGeom>
        </p:spPr>
        <p:txBody>
          <a:bodyPr wrap="square" lIns="0" tIns="0" rIns="0" bIns="0" rtlCol="0">
            <a:spAutoFit/>
          </a:bodyPr>
          <a:lstStyle/>
          <a:p>
            <a:pPr algn="l">
              <a:lnSpc>
                <a:spcPct val="96000"/>
              </a:lnSpc>
            </a:pPr>
            <a:r>
              <a:rPr lang="en-US" sz="1600" b="1" dirty="0">
                <a:solidFill>
                  <a:schemeClr val="tx2"/>
                </a:solidFill>
                <a:latin typeface="Microsoft Sans Serif"/>
                <a:cs typeface="Microsoft Sans Serif" panose="020B0604020202020204" pitchFamily="34" charset="0"/>
              </a:rPr>
              <a:t>Updates:</a:t>
            </a:r>
          </a:p>
          <a:p>
            <a:pPr algn="l">
              <a:lnSpc>
                <a:spcPct val="96000"/>
              </a:lnSpc>
            </a:pPr>
            <a:endParaRPr lang="en-US" sz="1600" dirty="0">
              <a:solidFill>
                <a:schemeClr val="tx2"/>
              </a:solidFill>
              <a:latin typeface="Microsoft Sans Serif"/>
              <a:cs typeface="Microsoft Sans Serif" panose="020B0604020202020204" pitchFamily="34" charset="0"/>
            </a:endParaRP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Based on proposal in </a:t>
            </a:r>
            <a:r>
              <a:rPr lang="en-US" sz="1600" dirty="0"/>
              <a:t>R5-233200 and outcome in RAN5#99, a separate exploder has been created - 3GPP_TSG_RAN_WG5_APPLICABILITY</a:t>
            </a:r>
          </a:p>
          <a:p>
            <a:pPr marL="285750" indent="-285750" algn="l">
              <a:lnSpc>
                <a:spcPct val="96000"/>
              </a:lnSpc>
              <a:buFont typeface="Arial" panose="020B0604020202020204" pitchFamily="34" charset="0"/>
              <a:buChar char="•"/>
            </a:pPr>
            <a:endParaRPr lang="en-US" sz="1600" dirty="0"/>
          </a:p>
          <a:p>
            <a:pPr marL="285750" indent="-285750" algn="l">
              <a:lnSpc>
                <a:spcPct val="96000"/>
              </a:lnSpc>
              <a:buFont typeface="Arial" panose="020B0604020202020204" pitchFamily="34" charset="0"/>
              <a:buChar char="•"/>
            </a:pPr>
            <a:r>
              <a:rPr lang="en-US" sz="1600" dirty="0"/>
              <a:t>Green items above now have Prototype SW Implementation  </a:t>
            </a:r>
            <a:r>
              <a:rPr lang="en-US" sz="1600" dirty="0">
                <a:solidFill>
                  <a:schemeClr val="tx2"/>
                </a:solidFill>
                <a:latin typeface="Microsoft Sans Serif"/>
                <a:cs typeface="Microsoft Sans Serif" panose="020B0604020202020204" pitchFamily="34" charset="0"/>
              </a:rPr>
              <a:t> </a:t>
            </a:r>
          </a:p>
        </p:txBody>
      </p:sp>
      <p:graphicFrame>
        <p:nvGraphicFramePr>
          <p:cNvPr id="4" name="Diagram 3">
            <a:extLst>
              <a:ext uri="{FF2B5EF4-FFF2-40B4-BE49-F238E27FC236}">
                <a16:creationId xmlns:a16="http://schemas.microsoft.com/office/drawing/2014/main" id="{D121BB3C-3A4C-E6DF-580C-510C3A209AEA}"/>
              </a:ext>
            </a:extLst>
          </p:cNvPr>
          <p:cNvGraphicFramePr/>
          <p:nvPr>
            <p:extLst>
              <p:ext uri="{D42A27DB-BD31-4B8C-83A1-F6EECF244321}">
                <p14:modId xmlns:p14="http://schemas.microsoft.com/office/powerpoint/2010/main" val="3495228121"/>
              </p:ext>
            </p:extLst>
          </p:nvPr>
        </p:nvGraphicFramePr>
        <p:xfrm>
          <a:off x="216467" y="866654"/>
          <a:ext cx="5340350" cy="35665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Arrow: Right 4">
            <a:extLst>
              <a:ext uri="{FF2B5EF4-FFF2-40B4-BE49-F238E27FC236}">
                <a16:creationId xmlns:a16="http://schemas.microsoft.com/office/drawing/2014/main" id="{8F7D7897-0B6B-830D-92BA-C898C00F5302}"/>
              </a:ext>
            </a:extLst>
          </p:cNvPr>
          <p:cNvSpPr/>
          <p:nvPr/>
        </p:nvSpPr>
        <p:spPr>
          <a:xfrm>
            <a:off x="5734733" y="2486815"/>
            <a:ext cx="1039185" cy="480704"/>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7" name="Double Bracket 6">
            <a:extLst>
              <a:ext uri="{FF2B5EF4-FFF2-40B4-BE49-F238E27FC236}">
                <a16:creationId xmlns:a16="http://schemas.microsoft.com/office/drawing/2014/main" id="{2C731333-7EEB-821C-18F8-2B46175B136F}"/>
              </a:ext>
            </a:extLst>
          </p:cNvPr>
          <p:cNvSpPr/>
          <p:nvPr/>
        </p:nvSpPr>
        <p:spPr>
          <a:xfrm>
            <a:off x="6837457" y="1115069"/>
            <a:ext cx="1614502" cy="3331855"/>
          </a:xfrm>
          <a:prstGeom prst="bracketPair">
            <a:avLst/>
          </a:prstGeom>
          <a:solidFill>
            <a:srgbClr val="92D050"/>
          </a:solidFill>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Output = </a:t>
            </a:r>
            <a:r>
              <a:rPr lang="en-US" b="1" dirty="0"/>
              <a:t>No. of Applicable Tests </a:t>
            </a:r>
            <a:r>
              <a:rPr lang="en-US" dirty="0"/>
              <a:t>per Device Capability</a:t>
            </a:r>
          </a:p>
          <a:p>
            <a:pPr algn="ctr"/>
            <a:r>
              <a:rPr lang="en-US" dirty="0"/>
              <a:t>(All Automated in RAN5)</a:t>
            </a:r>
          </a:p>
        </p:txBody>
      </p:sp>
      <p:sp>
        <p:nvSpPr>
          <p:cNvPr id="8" name="Double Bracket 7">
            <a:extLst>
              <a:ext uri="{FF2B5EF4-FFF2-40B4-BE49-F238E27FC236}">
                <a16:creationId xmlns:a16="http://schemas.microsoft.com/office/drawing/2014/main" id="{C755465A-A467-D077-C38E-D1BA4A550BB1}"/>
              </a:ext>
            </a:extLst>
          </p:cNvPr>
          <p:cNvSpPr/>
          <p:nvPr/>
        </p:nvSpPr>
        <p:spPr>
          <a:xfrm>
            <a:off x="8548395" y="1412757"/>
            <a:ext cx="1388522" cy="2872899"/>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Execution Rules (Cert Industry Logic)</a:t>
            </a:r>
          </a:p>
        </p:txBody>
      </p:sp>
      <p:sp>
        <p:nvSpPr>
          <p:cNvPr id="6" name="Double Bracket 5">
            <a:extLst>
              <a:ext uri="{FF2B5EF4-FFF2-40B4-BE49-F238E27FC236}">
                <a16:creationId xmlns:a16="http://schemas.microsoft.com/office/drawing/2014/main" id="{7C0CBDB0-DD40-BD5E-6867-9031F9D0EF08}"/>
              </a:ext>
            </a:extLst>
          </p:cNvPr>
          <p:cNvSpPr/>
          <p:nvPr/>
        </p:nvSpPr>
        <p:spPr>
          <a:xfrm>
            <a:off x="10809464" y="1710218"/>
            <a:ext cx="1166069" cy="2371725"/>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Final List of Test Cases</a:t>
            </a:r>
          </a:p>
        </p:txBody>
      </p:sp>
      <p:sp>
        <p:nvSpPr>
          <p:cNvPr id="10" name="Arrow: Right 9">
            <a:extLst>
              <a:ext uri="{FF2B5EF4-FFF2-40B4-BE49-F238E27FC236}">
                <a16:creationId xmlns:a16="http://schemas.microsoft.com/office/drawing/2014/main" id="{31509119-2384-72AD-5BDF-4EE057DC736A}"/>
              </a:ext>
            </a:extLst>
          </p:cNvPr>
          <p:cNvSpPr/>
          <p:nvPr/>
        </p:nvSpPr>
        <p:spPr>
          <a:xfrm>
            <a:off x="10033353" y="2531813"/>
            <a:ext cx="679675" cy="390708"/>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custDataLst>
      <p:tags r:id="rId1"/>
    </p:custDataLst>
    <p:extLst>
      <p:ext uri="{BB962C8B-B14F-4D97-AF65-F5344CB8AC3E}">
        <p14:creationId xmlns:p14="http://schemas.microsoft.com/office/powerpoint/2010/main" val="2898353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16467" y="213139"/>
            <a:ext cx="11575276" cy="361959"/>
          </a:xfrm>
        </p:spPr>
        <p:txBody>
          <a:bodyPr/>
          <a:lstStyle/>
          <a:p>
            <a:pPr eaLnBrk="1" hangingPunct="1"/>
            <a:r>
              <a:rPr lang="en-US" altLang="zh-CN" sz="2800" b="1" dirty="0"/>
              <a:t>Proposal 2 – SW implementation of TS 38.522 (RF, RRM, </a:t>
            </a:r>
            <a:r>
              <a:rPr lang="en-US" altLang="zh-CN" sz="2800" b="1" dirty="0" err="1"/>
              <a:t>Demod</a:t>
            </a:r>
            <a:r>
              <a:rPr lang="en-US" altLang="zh-CN" sz="2800" b="1" dirty="0"/>
              <a:t>)</a:t>
            </a:r>
            <a:endParaRPr lang="en-US" altLang="zh-CN" sz="2800" b="1" i="1" dirty="0"/>
          </a:p>
        </p:txBody>
      </p:sp>
      <p:sp>
        <p:nvSpPr>
          <p:cNvPr id="6149" name="RS_Classification_Standard"/>
          <p:cNvSpPr txBox="1">
            <a:spLocks noChangeArrowheads="1"/>
          </p:cNvSpPr>
          <p:nvPr/>
        </p:nvSpPr>
        <p:spPr bwMode="auto">
          <a:xfrm>
            <a:off x="12177100" y="7476982"/>
            <a:ext cx="153951"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p>
        </p:txBody>
      </p:sp>
      <p:sp>
        <p:nvSpPr>
          <p:cNvPr id="4" name="Double Bracket 3">
            <a:extLst>
              <a:ext uri="{FF2B5EF4-FFF2-40B4-BE49-F238E27FC236}">
                <a16:creationId xmlns:a16="http://schemas.microsoft.com/office/drawing/2014/main" id="{9B81971F-67FF-B053-8C7C-F3EC00C63877}"/>
              </a:ext>
            </a:extLst>
          </p:cNvPr>
          <p:cNvSpPr/>
          <p:nvPr/>
        </p:nvSpPr>
        <p:spPr>
          <a:xfrm>
            <a:off x="1115591" y="625089"/>
            <a:ext cx="5960407" cy="413479"/>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sz="1400" dirty="0"/>
              <a:t>Identify Relevant PICS (including bands), from TS 38.508-2 for the DUT</a:t>
            </a:r>
          </a:p>
        </p:txBody>
      </p:sp>
      <p:sp>
        <p:nvSpPr>
          <p:cNvPr id="5" name="Double Bracket 4">
            <a:extLst>
              <a:ext uri="{FF2B5EF4-FFF2-40B4-BE49-F238E27FC236}">
                <a16:creationId xmlns:a16="http://schemas.microsoft.com/office/drawing/2014/main" id="{241575FF-2DE3-86AE-7D6B-76D2F6718DA7}"/>
              </a:ext>
            </a:extLst>
          </p:cNvPr>
          <p:cNvSpPr/>
          <p:nvPr/>
        </p:nvSpPr>
        <p:spPr>
          <a:xfrm>
            <a:off x="3837765" y="2115273"/>
            <a:ext cx="1238215" cy="2028795"/>
          </a:xfrm>
          <a:prstGeom prst="bracketPair">
            <a:avLst/>
          </a:prstGeom>
          <a:solidFill>
            <a:schemeClr val="accent2">
              <a:lumMod val="60000"/>
              <a:lumOff val="40000"/>
            </a:schemeClr>
          </a:solidFill>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sz="1400" dirty="0"/>
              <a:t>Apply CA/DC Configuration (E) in TS 38.522</a:t>
            </a:r>
          </a:p>
        </p:txBody>
      </p:sp>
      <p:sp>
        <p:nvSpPr>
          <p:cNvPr id="7" name="Arrow: Right 6">
            <a:extLst>
              <a:ext uri="{FF2B5EF4-FFF2-40B4-BE49-F238E27FC236}">
                <a16:creationId xmlns:a16="http://schemas.microsoft.com/office/drawing/2014/main" id="{C0885461-9103-8064-14CC-7523D459FE5E}"/>
              </a:ext>
            </a:extLst>
          </p:cNvPr>
          <p:cNvSpPr/>
          <p:nvPr/>
        </p:nvSpPr>
        <p:spPr>
          <a:xfrm>
            <a:off x="6638832" y="3184467"/>
            <a:ext cx="647700" cy="204789"/>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8" name="Double Bracket 7">
            <a:extLst>
              <a:ext uri="{FF2B5EF4-FFF2-40B4-BE49-F238E27FC236}">
                <a16:creationId xmlns:a16="http://schemas.microsoft.com/office/drawing/2014/main" id="{AFDC6780-6F1C-42A7-511B-DDE161C600C9}"/>
              </a:ext>
            </a:extLst>
          </p:cNvPr>
          <p:cNvSpPr/>
          <p:nvPr/>
        </p:nvSpPr>
        <p:spPr>
          <a:xfrm>
            <a:off x="7294710" y="2290998"/>
            <a:ext cx="1123821" cy="1786937"/>
          </a:xfrm>
          <a:prstGeom prst="bracketPair">
            <a:avLst/>
          </a:prstGeom>
          <a:solidFill>
            <a:schemeClr val="bg1">
              <a:lumMod val="75000"/>
            </a:schemeClr>
          </a:solidFill>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sz="1400" dirty="0"/>
              <a:t>New SW Implementation of TS 38.522</a:t>
            </a:r>
          </a:p>
          <a:p>
            <a:pPr algn="ctr"/>
            <a:r>
              <a:rPr lang="en-US" sz="1200" b="1" dirty="0"/>
              <a:t>(Handle Additional Comments, Notes)</a:t>
            </a:r>
          </a:p>
        </p:txBody>
      </p:sp>
      <p:sp>
        <p:nvSpPr>
          <p:cNvPr id="10" name="Double Bracket 9">
            <a:extLst>
              <a:ext uri="{FF2B5EF4-FFF2-40B4-BE49-F238E27FC236}">
                <a16:creationId xmlns:a16="http://schemas.microsoft.com/office/drawing/2014/main" id="{52D60DFB-4D90-8DB8-79F5-E67BB5584658}"/>
              </a:ext>
            </a:extLst>
          </p:cNvPr>
          <p:cNvSpPr/>
          <p:nvPr/>
        </p:nvSpPr>
        <p:spPr>
          <a:xfrm>
            <a:off x="9492366" y="2264500"/>
            <a:ext cx="1619250" cy="2066925"/>
          </a:xfrm>
          <a:prstGeom prst="bracketPair">
            <a:avLst/>
          </a:prstGeom>
          <a:solidFill>
            <a:srgbClr val="92D050"/>
          </a:solidFill>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Output = </a:t>
            </a:r>
            <a:r>
              <a:rPr lang="en-US" b="1" dirty="0"/>
              <a:t>List of Applicable Tests </a:t>
            </a:r>
            <a:r>
              <a:rPr lang="en-US" dirty="0"/>
              <a:t>per Device Capability</a:t>
            </a:r>
          </a:p>
        </p:txBody>
      </p:sp>
      <p:sp>
        <p:nvSpPr>
          <p:cNvPr id="11" name="Equals 10">
            <a:extLst>
              <a:ext uri="{FF2B5EF4-FFF2-40B4-BE49-F238E27FC236}">
                <a16:creationId xmlns:a16="http://schemas.microsoft.com/office/drawing/2014/main" id="{BC9CABB4-6042-ECC7-17F2-819AFDD860AC}"/>
              </a:ext>
            </a:extLst>
          </p:cNvPr>
          <p:cNvSpPr/>
          <p:nvPr/>
        </p:nvSpPr>
        <p:spPr>
          <a:xfrm>
            <a:off x="8537548" y="3055035"/>
            <a:ext cx="546351" cy="457200"/>
          </a:xfrm>
          <a:prstGeom prst="mathEqual">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2" name="Double Bracket 1">
            <a:extLst>
              <a:ext uri="{FF2B5EF4-FFF2-40B4-BE49-F238E27FC236}">
                <a16:creationId xmlns:a16="http://schemas.microsoft.com/office/drawing/2014/main" id="{E8B8ED68-6F91-B46F-5180-3FEDD49E3FEE}"/>
              </a:ext>
            </a:extLst>
          </p:cNvPr>
          <p:cNvSpPr/>
          <p:nvPr/>
        </p:nvSpPr>
        <p:spPr>
          <a:xfrm>
            <a:off x="671908" y="2181738"/>
            <a:ext cx="1177776" cy="1952462"/>
          </a:xfrm>
          <a:prstGeom prst="bracketPair">
            <a:avLst/>
          </a:prstGeom>
          <a:solidFill>
            <a:srgbClr val="00B050"/>
          </a:solidFill>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sz="1400" dirty="0"/>
              <a:t>UE Features in Condition</a:t>
            </a:r>
          </a:p>
          <a:p>
            <a:pPr algn="ctr"/>
            <a:r>
              <a:rPr lang="en-US" sz="1400" dirty="0"/>
              <a:t>Set (C) in TS 38.522</a:t>
            </a:r>
          </a:p>
        </p:txBody>
      </p:sp>
      <p:sp>
        <p:nvSpPr>
          <p:cNvPr id="3" name="Double Bracket 2">
            <a:extLst>
              <a:ext uri="{FF2B5EF4-FFF2-40B4-BE49-F238E27FC236}">
                <a16:creationId xmlns:a16="http://schemas.microsoft.com/office/drawing/2014/main" id="{F2E5A80C-A775-45A3-2403-F420378EF2E1}"/>
              </a:ext>
            </a:extLst>
          </p:cNvPr>
          <p:cNvSpPr/>
          <p:nvPr/>
        </p:nvSpPr>
        <p:spPr>
          <a:xfrm>
            <a:off x="2279971" y="2149175"/>
            <a:ext cx="1224306" cy="2004127"/>
          </a:xfrm>
          <a:prstGeom prst="bracketPair">
            <a:avLst/>
          </a:prstGeom>
          <a:solidFill>
            <a:schemeClr val="accent3">
              <a:lumMod val="40000"/>
              <a:lumOff val="60000"/>
            </a:schemeClr>
          </a:solidFill>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sz="1400" dirty="0"/>
              <a:t>Apply Tested Bands Selection</a:t>
            </a:r>
          </a:p>
          <a:p>
            <a:pPr algn="ctr"/>
            <a:r>
              <a:rPr lang="en-US" sz="1400" dirty="0"/>
              <a:t>Set (D) in TS 38.522</a:t>
            </a:r>
          </a:p>
        </p:txBody>
      </p:sp>
      <p:sp>
        <p:nvSpPr>
          <p:cNvPr id="15" name="Double Bracket 14">
            <a:extLst>
              <a:ext uri="{FF2B5EF4-FFF2-40B4-BE49-F238E27FC236}">
                <a16:creationId xmlns:a16="http://schemas.microsoft.com/office/drawing/2014/main" id="{A6DBFB3D-8F27-D518-D7E4-921E0A4EC5D4}"/>
              </a:ext>
            </a:extLst>
          </p:cNvPr>
          <p:cNvSpPr/>
          <p:nvPr/>
        </p:nvSpPr>
        <p:spPr>
          <a:xfrm>
            <a:off x="5381284" y="2264500"/>
            <a:ext cx="1123821" cy="1898632"/>
          </a:xfrm>
          <a:prstGeom prst="bracketPair">
            <a:avLst/>
          </a:prstGeom>
          <a:solidFill>
            <a:srgbClr val="FFC000"/>
          </a:solidFill>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sz="1400" dirty="0"/>
              <a:t>Apply Branching Criteria –</a:t>
            </a:r>
          </a:p>
          <a:p>
            <a:pPr algn="ctr"/>
            <a:r>
              <a:rPr lang="en-US" sz="1400" dirty="0"/>
              <a:t>PC, RX</a:t>
            </a:r>
          </a:p>
        </p:txBody>
      </p:sp>
      <p:cxnSp>
        <p:nvCxnSpPr>
          <p:cNvPr id="23" name="Straight Arrow Connector 22">
            <a:extLst>
              <a:ext uri="{FF2B5EF4-FFF2-40B4-BE49-F238E27FC236}">
                <a16:creationId xmlns:a16="http://schemas.microsoft.com/office/drawing/2014/main" id="{864A9D20-28EA-BC44-EFCA-06A6A9852B4E}"/>
              </a:ext>
            </a:extLst>
          </p:cNvPr>
          <p:cNvCxnSpPr/>
          <p:nvPr/>
        </p:nvCxnSpPr>
        <p:spPr>
          <a:xfrm flipH="1">
            <a:off x="1225839" y="931367"/>
            <a:ext cx="2108264" cy="1072231"/>
          </a:xfrm>
          <a:prstGeom prst="straightConnector1">
            <a:avLst/>
          </a:prstGeom>
          <a:ln>
            <a:headEnd type="none" w="sm" len="sm"/>
            <a:tailEnd type="triangle"/>
          </a:ln>
        </p:spPr>
        <p:style>
          <a:lnRef idx="1">
            <a:schemeClr val="dk1"/>
          </a:lnRef>
          <a:fillRef idx="0">
            <a:schemeClr val="dk1"/>
          </a:fillRef>
          <a:effectRef idx="0">
            <a:schemeClr val="dk1"/>
          </a:effectRef>
          <a:fontRef idx="minor">
            <a:schemeClr val="tx1"/>
          </a:fontRef>
        </p:style>
      </p:cxnSp>
      <p:cxnSp>
        <p:nvCxnSpPr>
          <p:cNvPr id="27" name="Straight Arrow Connector 26">
            <a:extLst>
              <a:ext uri="{FF2B5EF4-FFF2-40B4-BE49-F238E27FC236}">
                <a16:creationId xmlns:a16="http://schemas.microsoft.com/office/drawing/2014/main" id="{6B9CB84F-CC24-4E50-E5D2-24F5FA60D60E}"/>
              </a:ext>
            </a:extLst>
          </p:cNvPr>
          <p:cNvCxnSpPr/>
          <p:nvPr/>
        </p:nvCxnSpPr>
        <p:spPr>
          <a:xfrm flipH="1">
            <a:off x="3007725" y="937991"/>
            <a:ext cx="326378" cy="1177282"/>
          </a:xfrm>
          <a:prstGeom prst="straightConnector1">
            <a:avLst/>
          </a:prstGeom>
          <a:ln>
            <a:headEnd type="none" w="sm" len="sm"/>
            <a:tailEnd type="triangle"/>
          </a:ln>
        </p:spPr>
        <p:style>
          <a:lnRef idx="1">
            <a:schemeClr val="dk1"/>
          </a:lnRef>
          <a:fillRef idx="0">
            <a:schemeClr val="dk1"/>
          </a:fillRef>
          <a:effectRef idx="0">
            <a:schemeClr val="dk1"/>
          </a:effectRef>
          <a:fontRef idx="minor">
            <a:schemeClr val="tx1"/>
          </a:fontRef>
        </p:style>
      </p:cxnSp>
      <p:cxnSp>
        <p:nvCxnSpPr>
          <p:cNvPr id="29" name="Straight Arrow Connector 28">
            <a:extLst>
              <a:ext uri="{FF2B5EF4-FFF2-40B4-BE49-F238E27FC236}">
                <a16:creationId xmlns:a16="http://schemas.microsoft.com/office/drawing/2014/main" id="{23295648-F9AF-5503-1969-8B75C5199202}"/>
              </a:ext>
            </a:extLst>
          </p:cNvPr>
          <p:cNvCxnSpPr/>
          <p:nvPr/>
        </p:nvCxnSpPr>
        <p:spPr>
          <a:xfrm>
            <a:off x="3334103" y="931367"/>
            <a:ext cx="1122769" cy="1106133"/>
          </a:xfrm>
          <a:prstGeom prst="straightConnector1">
            <a:avLst/>
          </a:prstGeom>
          <a:ln>
            <a:headEnd type="none" w="sm" len="sm"/>
            <a:tailEnd type="triangle"/>
          </a:ln>
        </p:spPr>
        <p:style>
          <a:lnRef idx="1">
            <a:schemeClr val="dk1"/>
          </a:lnRef>
          <a:fillRef idx="0">
            <a:schemeClr val="dk1"/>
          </a:fillRef>
          <a:effectRef idx="0">
            <a:schemeClr val="dk1"/>
          </a:effectRef>
          <a:fontRef idx="minor">
            <a:schemeClr val="tx1"/>
          </a:fontRef>
        </p:style>
      </p:cxnSp>
      <p:cxnSp>
        <p:nvCxnSpPr>
          <p:cNvPr id="31" name="Straight Arrow Connector 30">
            <a:extLst>
              <a:ext uri="{FF2B5EF4-FFF2-40B4-BE49-F238E27FC236}">
                <a16:creationId xmlns:a16="http://schemas.microsoft.com/office/drawing/2014/main" id="{2C2D4E55-D42F-7AF2-078D-6611854B625C}"/>
              </a:ext>
            </a:extLst>
          </p:cNvPr>
          <p:cNvCxnSpPr/>
          <p:nvPr/>
        </p:nvCxnSpPr>
        <p:spPr>
          <a:xfrm>
            <a:off x="3334103" y="937991"/>
            <a:ext cx="2467257" cy="1177282"/>
          </a:xfrm>
          <a:prstGeom prst="straightConnector1">
            <a:avLst/>
          </a:prstGeom>
          <a:ln>
            <a:headEnd type="none" w="sm" len="sm"/>
            <a:tailEnd type="triangle"/>
          </a:ln>
        </p:spPr>
        <p:style>
          <a:lnRef idx="1">
            <a:schemeClr val="dk1"/>
          </a:lnRef>
          <a:fillRef idx="0">
            <a:schemeClr val="dk1"/>
          </a:fillRef>
          <a:effectRef idx="0">
            <a:schemeClr val="dk1"/>
          </a:effectRef>
          <a:fontRef idx="minor">
            <a:schemeClr val="tx1"/>
          </a:fontRef>
        </p:style>
      </p:cxnSp>
      <p:sp>
        <p:nvSpPr>
          <p:cNvPr id="32" name="Multiplication Sign 31">
            <a:extLst>
              <a:ext uri="{FF2B5EF4-FFF2-40B4-BE49-F238E27FC236}">
                <a16:creationId xmlns:a16="http://schemas.microsoft.com/office/drawing/2014/main" id="{781402F0-39C9-4854-0306-6C9675841BE2}"/>
              </a:ext>
            </a:extLst>
          </p:cNvPr>
          <p:cNvSpPr/>
          <p:nvPr/>
        </p:nvSpPr>
        <p:spPr>
          <a:xfrm>
            <a:off x="1939196" y="3018391"/>
            <a:ext cx="273177" cy="360997"/>
          </a:xfrm>
          <a:prstGeom prst="mathMultiply">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3" name="Multiplication Sign 32">
            <a:extLst>
              <a:ext uri="{FF2B5EF4-FFF2-40B4-BE49-F238E27FC236}">
                <a16:creationId xmlns:a16="http://schemas.microsoft.com/office/drawing/2014/main" id="{C4B960A3-25B9-7DF5-CF48-3F1C773D86BA}"/>
              </a:ext>
            </a:extLst>
          </p:cNvPr>
          <p:cNvSpPr/>
          <p:nvPr/>
        </p:nvSpPr>
        <p:spPr>
          <a:xfrm>
            <a:off x="3520340" y="3026105"/>
            <a:ext cx="273177" cy="375421"/>
          </a:xfrm>
          <a:prstGeom prst="mathMultiply">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4" name="Multiplication Sign 33">
            <a:extLst>
              <a:ext uri="{FF2B5EF4-FFF2-40B4-BE49-F238E27FC236}">
                <a16:creationId xmlns:a16="http://schemas.microsoft.com/office/drawing/2014/main" id="{0CE97C07-6F76-53B9-C3E0-044E0D7215D9}"/>
              </a:ext>
            </a:extLst>
          </p:cNvPr>
          <p:cNvSpPr/>
          <p:nvPr/>
        </p:nvSpPr>
        <p:spPr>
          <a:xfrm>
            <a:off x="5092043" y="3040102"/>
            <a:ext cx="273177" cy="360997"/>
          </a:xfrm>
          <a:prstGeom prst="mathMultiply">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pic>
        <p:nvPicPr>
          <p:cNvPr id="25" name="Picture 24">
            <a:extLst>
              <a:ext uri="{FF2B5EF4-FFF2-40B4-BE49-F238E27FC236}">
                <a16:creationId xmlns:a16="http://schemas.microsoft.com/office/drawing/2014/main" id="{22EEB7F2-8931-4A25-6332-B4D86420C3AD}"/>
              </a:ext>
            </a:extLst>
          </p:cNvPr>
          <p:cNvPicPr>
            <a:picLocks noChangeAspect="1"/>
          </p:cNvPicPr>
          <p:nvPr/>
        </p:nvPicPr>
        <p:blipFill>
          <a:blip r:embed="rId4"/>
          <a:stretch>
            <a:fillRect/>
          </a:stretch>
        </p:blipFill>
        <p:spPr>
          <a:xfrm>
            <a:off x="304470" y="4850016"/>
            <a:ext cx="5960408" cy="1970806"/>
          </a:xfrm>
          <a:prstGeom prst="rect">
            <a:avLst/>
          </a:prstGeom>
        </p:spPr>
      </p:pic>
      <p:sp>
        <p:nvSpPr>
          <p:cNvPr id="26" name="Arrow: Right 25">
            <a:extLst>
              <a:ext uri="{FF2B5EF4-FFF2-40B4-BE49-F238E27FC236}">
                <a16:creationId xmlns:a16="http://schemas.microsoft.com/office/drawing/2014/main" id="{B6607F04-1BAF-7841-4BDB-C712E41EBA53}"/>
              </a:ext>
            </a:extLst>
          </p:cNvPr>
          <p:cNvSpPr/>
          <p:nvPr/>
        </p:nvSpPr>
        <p:spPr>
          <a:xfrm rot="5400000">
            <a:off x="894135" y="4384588"/>
            <a:ext cx="647700" cy="204789"/>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28" name="TextBox 27">
            <a:extLst>
              <a:ext uri="{FF2B5EF4-FFF2-40B4-BE49-F238E27FC236}">
                <a16:creationId xmlns:a16="http://schemas.microsoft.com/office/drawing/2014/main" id="{C2CA374D-A508-7E37-9AA5-771CFABA1EE8}"/>
              </a:ext>
            </a:extLst>
          </p:cNvPr>
          <p:cNvSpPr txBox="1"/>
          <p:nvPr/>
        </p:nvSpPr>
        <p:spPr>
          <a:xfrm>
            <a:off x="6638832" y="4476400"/>
            <a:ext cx="5152911" cy="2127121"/>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(C) Conditions are similar to Signaling</a:t>
            </a:r>
          </a:p>
          <a:p>
            <a:pPr algn="l">
              <a:lnSpc>
                <a:spcPct val="96000"/>
              </a:lnSpc>
            </a:pPr>
            <a:r>
              <a:rPr lang="en-US" sz="1600" dirty="0">
                <a:solidFill>
                  <a:schemeClr val="tx2"/>
                </a:solidFill>
                <a:latin typeface="Microsoft Sans Serif"/>
                <a:cs typeface="Microsoft Sans Serif" panose="020B0604020202020204" pitchFamily="34" charset="0"/>
              </a:rPr>
              <a:t>However, RF/RRM/</a:t>
            </a:r>
            <a:r>
              <a:rPr lang="en-US" sz="1600" dirty="0" err="1">
                <a:solidFill>
                  <a:schemeClr val="tx2"/>
                </a:solidFill>
                <a:latin typeface="Microsoft Sans Serif"/>
                <a:cs typeface="Microsoft Sans Serif" panose="020B0604020202020204" pitchFamily="34" charset="0"/>
              </a:rPr>
              <a:t>Demod</a:t>
            </a:r>
            <a:r>
              <a:rPr lang="en-US" sz="1600" dirty="0">
                <a:solidFill>
                  <a:schemeClr val="tx2"/>
                </a:solidFill>
                <a:latin typeface="Microsoft Sans Serif"/>
                <a:cs typeface="Microsoft Sans Serif" panose="020B0604020202020204" pitchFamily="34" charset="0"/>
              </a:rPr>
              <a:t> has unique – super conditions, </a:t>
            </a: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Selection Set (D), </a:t>
            </a: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CA/DC Configuration (E)</a:t>
            </a: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Branching criteria unique</a:t>
            </a:r>
          </a:p>
          <a:p>
            <a:pPr algn="l">
              <a:lnSpc>
                <a:spcPct val="96000"/>
              </a:lnSpc>
            </a:pPr>
            <a:r>
              <a:rPr lang="en-US" sz="1600" dirty="0">
                <a:solidFill>
                  <a:schemeClr val="tx2"/>
                </a:solidFill>
                <a:latin typeface="Microsoft Sans Serif"/>
                <a:cs typeface="Microsoft Sans Serif" panose="020B0604020202020204" pitchFamily="34" charset="0"/>
              </a:rPr>
              <a:t>Also, unlike SIGNALLING, RF/RRM/</a:t>
            </a:r>
            <a:r>
              <a:rPr lang="en-US" sz="1600" dirty="0" err="1">
                <a:solidFill>
                  <a:schemeClr val="tx2"/>
                </a:solidFill>
                <a:latin typeface="Microsoft Sans Serif"/>
                <a:cs typeface="Microsoft Sans Serif" panose="020B0604020202020204" pitchFamily="34" charset="0"/>
              </a:rPr>
              <a:t>Demod</a:t>
            </a:r>
            <a:r>
              <a:rPr lang="en-US" sz="1600" dirty="0">
                <a:solidFill>
                  <a:schemeClr val="tx2"/>
                </a:solidFill>
                <a:latin typeface="Microsoft Sans Serif"/>
                <a:cs typeface="Microsoft Sans Serif" panose="020B0604020202020204" pitchFamily="34" charset="0"/>
              </a:rPr>
              <a:t> subtest cases may have different applicability, while 38.522 doesn’t capture in that level of granularity</a:t>
            </a:r>
          </a:p>
        </p:txBody>
      </p:sp>
    </p:spTree>
    <p:custDataLst>
      <p:tags r:id="rId1"/>
    </p:custDataLst>
    <p:extLst>
      <p:ext uri="{BB962C8B-B14F-4D97-AF65-F5344CB8AC3E}">
        <p14:creationId xmlns:p14="http://schemas.microsoft.com/office/powerpoint/2010/main" val="1581863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16467" y="213139"/>
            <a:ext cx="11575276" cy="361959"/>
          </a:xfrm>
        </p:spPr>
        <p:txBody>
          <a:bodyPr/>
          <a:lstStyle/>
          <a:p>
            <a:pPr eaLnBrk="1" hangingPunct="1"/>
            <a:r>
              <a:rPr lang="en-US" altLang="zh-CN" sz="2800" b="1" dirty="0"/>
              <a:t>Proposal 2 – SW implementation of TS 38.522 (RF, RRM, </a:t>
            </a:r>
            <a:r>
              <a:rPr lang="en-US" altLang="zh-CN" sz="2800" b="1" dirty="0" err="1"/>
              <a:t>Demod</a:t>
            </a:r>
            <a:r>
              <a:rPr lang="en-US" altLang="zh-CN" sz="2800" b="1" dirty="0"/>
              <a:t>)</a:t>
            </a:r>
            <a:endParaRPr lang="en-US" altLang="zh-CN" sz="2800" b="1" i="1" dirty="0"/>
          </a:p>
        </p:txBody>
      </p:sp>
      <p:sp>
        <p:nvSpPr>
          <p:cNvPr id="6149" name="RS_Classification_Standard"/>
          <p:cNvSpPr txBox="1">
            <a:spLocks noChangeArrowheads="1"/>
          </p:cNvSpPr>
          <p:nvPr/>
        </p:nvSpPr>
        <p:spPr bwMode="auto">
          <a:xfrm>
            <a:off x="12177100" y="7476982"/>
            <a:ext cx="153951"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p>
        </p:txBody>
      </p:sp>
      <p:pic>
        <p:nvPicPr>
          <p:cNvPr id="20" name="Picture 19">
            <a:extLst>
              <a:ext uri="{FF2B5EF4-FFF2-40B4-BE49-F238E27FC236}">
                <a16:creationId xmlns:a16="http://schemas.microsoft.com/office/drawing/2014/main" id="{24813B38-5E36-8B88-4ECA-4B3656621370}"/>
              </a:ext>
            </a:extLst>
          </p:cNvPr>
          <p:cNvPicPr>
            <a:picLocks noChangeAspect="1"/>
          </p:cNvPicPr>
          <p:nvPr/>
        </p:nvPicPr>
        <p:blipFill>
          <a:blip r:embed="rId4"/>
          <a:stretch>
            <a:fillRect/>
          </a:stretch>
        </p:blipFill>
        <p:spPr>
          <a:xfrm>
            <a:off x="209429" y="740339"/>
            <a:ext cx="4406348" cy="954382"/>
          </a:xfrm>
          <a:prstGeom prst="rect">
            <a:avLst/>
          </a:prstGeom>
        </p:spPr>
      </p:pic>
      <p:grpSp>
        <p:nvGrpSpPr>
          <p:cNvPr id="35" name="Group 34">
            <a:extLst>
              <a:ext uri="{FF2B5EF4-FFF2-40B4-BE49-F238E27FC236}">
                <a16:creationId xmlns:a16="http://schemas.microsoft.com/office/drawing/2014/main" id="{03FAF1A9-F3DF-5640-1305-FD476579B3F8}"/>
              </a:ext>
            </a:extLst>
          </p:cNvPr>
          <p:cNvGrpSpPr/>
          <p:nvPr/>
        </p:nvGrpSpPr>
        <p:grpSpPr>
          <a:xfrm>
            <a:off x="209429" y="1841914"/>
            <a:ext cx="5794676" cy="2643947"/>
            <a:chOff x="209429" y="1841914"/>
            <a:chExt cx="5794676" cy="2643947"/>
          </a:xfrm>
        </p:grpSpPr>
        <p:pic>
          <p:nvPicPr>
            <p:cNvPr id="18" name="Picture 17">
              <a:extLst>
                <a:ext uri="{FF2B5EF4-FFF2-40B4-BE49-F238E27FC236}">
                  <a16:creationId xmlns:a16="http://schemas.microsoft.com/office/drawing/2014/main" id="{63BFF602-A7FF-13EB-B806-9C16E21C350C}"/>
                </a:ext>
              </a:extLst>
            </p:cNvPr>
            <p:cNvPicPr>
              <a:picLocks noChangeAspect="1"/>
            </p:cNvPicPr>
            <p:nvPr/>
          </p:nvPicPr>
          <p:blipFill>
            <a:blip r:embed="rId5"/>
            <a:stretch>
              <a:fillRect/>
            </a:stretch>
          </p:blipFill>
          <p:spPr>
            <a:xfrm>
              <a:off x="209429" y="1841914"/>
              <a:ext cx="5794676" cy="2556948"/>
            </a:xfrm>
            <a:prstGeom prst="rect">
              <a:avLst/>
            </a:prstGeom>
          </p:spPr>
        </p:pic>
        <p:sp>
          <p:nvSpPr>
            <p:cNvPr id="21" name="Rectangle 20">
              <a:extLst>
                <a:ext uri="{FF2B5EF4-FFF2-40B4-BE49-F238E27FC236}">
                  <a16:creationId xmlns:a16="http://schemas.microsoft.com/office/drawing/2014/main" id="{33469BBC-0EDD-9798-B1D3-89D1661F4FF6}"/>
                </a:ext>
              </a:extLst>
            </p:cNvPr>
            <p:cNvSpPr/>
            <p:nvPr/>
          </p:nvSpPr>
          <p:spPr>
            <a:xfrm>
              <a:off x="2564296" y="2120348"/>
              <a:ext cx="510208" cy="2365513"/>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22" name="Rectangle 21">
              <a:extLst>
                <a:ext uri="{FF2B5EF4-FFF2-40B4-BE49-F238E27FC236}">
                  <a16:creationId xmlns:a16="http://schemas.microsoft.com/office/drawing/2014/main" id="{63B75F34-B096-246F-F1EA-285D50E8BD95}"/>
                </a:ext>
              </a:extLst>
            </p:cNvPr>
            <p:cNvSpPr/>
            <p:nvPr/>
          </p:nvSpPr>
          <p:spPr>
            <a:xfrm>
              <a:off x="4615777" y="2120348"/>
              <a:ext cx="617961" cy="2365513"/>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24" name="Rectangle 23">
              <a:extLst>
                <a:ext uri="{FF2B5EF4-FFF2-40B4-BE49-F238E27FC236}">
                  <a16:creationId xmlns:a16="http://schemas.microsoft.com/office/drawing/2014/main" id="{7FC154E9-7F01-43C1-5556-64969751BE8E}"/>
                </a:ext>
              </a:extLst>
            </p:cNvPr>
            <p:cNvSpPr/>
            <p:nvPr/>
          </p:nvSpPr>
          <p:spPr>
            <a:xfrm>
              <a:off x="3997816" y="2311784"/>
              <a:ext cx="617961" cy="930728"/>
            </a:xfrm>
            <a:prstGeom prst="rect">
              <a:avLst/>
            </a:prstGeom>
            <a:noFill/>
            <a:ln w="2857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0" name="Rectangle 29">
              <a:extLst>
                <a:ext uri="{FF2B5EF4-FFF2-40B4-BE49-F238E27FC236}">
                  <a16:creationId xmlns:a16="http://schemas.microsoft.com/office/drawing/2014/main" id="{88B0EDEA-C4FE-649F-C7D7-F87AE8EBF387}"/>
                </a:ext>
              </a:extLst>
            </p:cNvPr>
            <p:cNvSpPr/>
            <p:nvPr/>
          </p:nvSpPr>
          <p:spPr>
            <a:xfrm>
              <a:off x="3997816" y="3247018"/>
              <a:ext cx="617961" cy="930728"/>
            </a:xfrm>
            <a:prstGeom prst="rect">
              <a:avLst/>
            </a:prstGeom>
            <a:no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pic>
        <p:nvPicPr>
          <p:cNvPr id="37" name="Picture 36">
            <a:extLst>
              <a:ext uri="{FF2B5EF4-FFF2-40B4-BE49-F238E27FC236}">
                <a16:creationId xmlns:a16="http://schemas.microsoft.com/office/drawing/2014/main" id="{E9DF1B0C-D387-5550-378C-BC9571BE579F}"/>
              </a:ext>
            </a:extLst>
          </p:cNvPr>
          <p:cNvPicPr>
            <a:picLocks noChangeAspect="1"/>
          </p:cNvPicPr>
          <p:nvPr/>
        </p:nvPicPr>
        <p:blipFill>
          <a:blip r:embed="rId6"/>
          <a:stretch>
            <a:fillRect/>
          </a:stretch>
        </p:blipFill>
        <p:spPr>
          <a:xfrm>
            <a:off x="7108312" y="575098"/>
            <a:ext cx="3961661" cy="1857396"/>
          </a:xfrm>
          <a:prstGeom prst="rect">
            <a:avLst/>
          </a:prstGeom>
        </p:spPr>
      </p:pic>
      <p:pic>
        <p:nvPicPr>
          <p:cNvPr id="39" name="Picture 38">
            <a:extLst>
              <a:ext uri="{FF2B5EF4-FFF2-40B4-BE49-F238E27FC236}">
                <a16:creationId xmlns:a16="http://schemas.microsoft.com/office/drawing/2014/main" id="{BA42D257-06A6-4F21-C94C-0A47BE809FD9}"/>
              </a:ext>
            </a:extLst>
          </p:cNvPr>
          <p:cNvPicPr>
            <a:picLocks noChangeAspect="1"/>
          </p:cNvPicPr>
          <p:nvPr/>
        </p:nvPicPr>
        <p:blipFill>
          <a:blip r:embed="rId7"/>
          <a:stretch>
            <a:fillRect/>
          </a:stretch>
        </p:blipFill>
        <p:spPr>
          <a:xfrm>
            <a:off x="7108312" y="2515683"/>
            <a:ext cx="3961662" cy="1826634"/>
          </a:xfrm>
          <a:prstGeom prst="rect">
            <a:avLst/>
          </a:prstGeom>
        </p:spPr>
      </p:pic>
      <p:sp>
        <p:nvSpPr>
          <p:cNvPr id="40" name="TextBox 39">
            <a:extLst>
              <a:ext uri="{FF2B5EF4-FFF2-40B4-BE49-F238E27FC236}">
                <a16:creationId xmlns:a16="http://schemas.microsoft.com/office/drawing/2014/main" id="{CEF8CF4F-6D00-C041-B451-8FADD94718DD}"/>
              </a:ext>
            </a:extLst>
          </p:cNvPr>
          <p:cNvSpPr txBox="1"/>
          <p:nvPr/>
        </p:nvSpPr>
        <p:spPr>
          <a:xfrm>
            <a:off x="322254" y="4764295"/>
            <a:ext cx="10747720" cy="945387"/>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(C) Conditions are binary, similar to Signaling</a:t>
            </a:r>
          </a:p>
          <a:p>
            <a:pPr marL="742950" lvl="1" indent="-285750">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However, RF/RRM/</a:t>
            </a:r>
            <a:r>
              <a:rPr lang="en-US" sz="1600" dirty="0" err="1">
                <a:solidFill>
                  <a:schemeClr val="tx2"/>
                </a:solidFill>
                <a:latin typeface="Microsoft Sans Serif"/>
                <a:cs typeface="Microsoft Sans Serif" panose="020B0604020202020204" pitchFamily="34" charset="0"/>
              </a:rPr>
              <a:t>Demod</a:t>
            </a:r>
            <a:r>
              <a:rPr lang="en-US" sz="1600" dirty="0">
                <a:solidFill>
                  <a:schemeClr val="tx2"/>
                </a:solidFill>
                <a:latin typeface="Microsoft Sans Serif"/>
                <a:cs typeface="Microsoft Sans Serif" panose="020B0604020202020204" pitchFamily="34" charset="0"/>
              </a:rPr>
              <a:t> works differently, </a:t>
            </a:r>
          </a:p>
          <a:p>
            <a:pPr marL="742950" lvl="1" indent="-285750">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it can create multiple instances/branches of test cases from the same core requirements, </a:t>
            </a:r>
          </a:p>
          <a:p>
            <a:pPr marL="1200150" lvl="2" indent="-285750">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based on Code D or Code E</a:t>
            </a:r>
          </a:p>
        </p:txBody>
      </p:sp>
    </p:spTree>
    <p:custDataLst>
      <p:tags r:id="rId1"/>
    </p:custDataLst>
    <p:extLst>
      <p:ext uri="{BB962C8B-B14F-4D97-AF65-F5344CB8AC3E}">
        <p14:creationId xmlns:p14="http://schemas.microsoft.com/office/powerpoint/2010/main" val="17414222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7D4CE-A195-9AA1-2FEF-75F637FEDC68}"/>
              </a:ext>
            </a:extLst>
          </p:cNvPr>
          <p:cNvSpPr>
            <a:spLocks noGrp="1"/>
          </p:cNvSpPr>
          <p:nvPr>
            <p:ph type="title"/>
          </p:nvPr>
        </p:nvSpPr>
        <p:spPr/>
        <p:txBody>
          <a:bodyPr/>
          <a:lstStyle/>
          <a:p>
            <a:r>
              <a:rPr lang="en-US" dirty="0"/>
              <a:t>Proposed Output Templates</a:t>
            </a:r>
          </a:p>
        </p:txBody>
      </p:sp>
      <p:sp>
        <p:nvSpPr>
          <p:cNvPr id="4" name="Footer Placeholder 3">
            <a:extLst>
              <a:ext uri="{FF2B5EF4-FFF2-40B4-BE49-F238E27FC236}">
                <a16:creationId xmlns:a16="http://schemas.microsoft.com/office/drawing/2014/main" id="{881652C1-BEFA-81C1-B089-A4168E3DEBC1}"/>
              </a:ext>
            </a:extLst>
          </p:cNvPr>
          <p:cNvSpPr>
            <a:spLocks noGrp="1"/>
          </p:cNvSpPr>
          <p:nvPr>
            <p:ph type="ftr" sz="quarter" idx="11"/>
          </p:nvPr>
        </p:nvSpPr>
        <p:spPr/>
        <p:txBody>
          <a:bodyPr/>
          <a:lstStyle/>
          <a:p>
            <a:pPr>
              <a:defRPr/>
            </a:pPr>
            <a:endParaRPr lang="en-US" altLang="zh-CN"/>
          </a:p>
        </p:txBody>
      </p:sp>
      <p:graphicFrame>
        <p:nvGraphicFramePr>
          <p:cNvPr id="12" name="Table 12">
            <a:extLst>
              <a:ext uri="{FF2B5EF4-FFF2-40B4-BE49-F238E27FC236}">
                <a16:creationId xmlns:a16="http://schemas.microsoft.com/office/drawing/2014/main" id="{EB2B7763-D392-A9D8-E203-11BAED4D9C00}"/>
              </a:ext>
            </a:extLst>
          </p:cNvPr>
          <p:cNvGraphicFramePr>
            <a:graphicFrameLocks noGrp="1"/>
          </p:cNvGraphicFramePr>
          <p:nvPr>
            <p:extLst>
              <p:ext uri="{D42A27DB-BD31-4B8C-83A1-F6EECF244321}">
                <p14:modId xmlns:p14="http://schemas.microsoft.com/office/powerpoint/2010/main" val="4022894977"/>
              </p:ext>
            </p:extLst>
          </p:nvPr>
        </p:nvGraphicFramePr>
        <p:xfrm>
          <a:off x="631658" y="1105416"/>
          <a:ext cx="10999509" cy="4738322"/>
        </p:xfrm>
        <a:graphic>
          <a:graphicData uri="http://schemas.openxmlformats.org/drawingml/2006/table">
            <a:tbl>
              <a:tblPr firstRow="1" bandRow="1">
                <a:tableStyleId>{5940675A-B579-460E-94D1-54222C63F5DA}</a:tableStyleId>
              </a:tblPr>
              <a:tblGrid>
                <a:gridCol w="3575597">
                  <a:extLst>
                    <a:ext uri="{9D8B030D-6E8A-4147-A177-3AD203B41FA5}">
                      <a16:colId xmlns:a16="http://schemas.microsoft.com/office/drawing/2014/main" val="591483399"/>
                    </a:ext>
                  </a:extLst>
                </a:gridCol>
                <a:gridCol w="3711956">
                  <a:extLst>
                    <a:ext uri="{9D8B030D-6E8A-4147-A177-3AD203B41FA5}">
                      <a16:colId xmlns:a16="http://schemas.microsoft.com/office/drawing/2014/main" val="2540003417"/>
                    </a:ext>
                  </a:extLst>
                </a:gridCol>
                <a:gridCol w="3711956">
                  <a:extLst>
                    <a:ext uri="{9D8B030D-6E8A-4147-A177-3AD203B41FA5}">
                      <a16:colId xmlns:a16="http://schemas.microsoft.com/office/drawing/2014/main" val="404446120"/>
                    </a:ext>
                  </a:extLst>
                </a:gridCol>
              </a:tblGrid>
              <a:tr h="440642">
                <a:tc>
                  <a:txBody>
                    <a:bodyPr/>
                    <a:lstStyle/>
                    <a:p>
                      <a:r>
                        <a:rPr lang="en-US" dirty="0"/>
                        <a:t>Matrix Format</a:t>
                      </a:r>
                    </a:p>
                  </a:txBody>
                  <a:tcPr/>
                </a:tc>
                <a:tc>
                  <a:txBody>
                    <a:bodyPr/>
                    <a:lstStyle/>
                    <a:p>
                      <a:r>
                        <a:rPr lang="en-US" dirty="0"/>
                        <a:t>DCC Format</a:t>
                      </a:r>
                    </a:p>
                  </a:txBody>
                  <a:tcPr/>
                </a:tc>
                <a:tc>
                  <a:txBody>
                    <a:bodyPr/>
                    <a:lstStyle/>
                    <a:p>
                      <a:r>
                        <a:rPr lang="en-US" dirty="0"/>
                        <a:t>Hybrid Format</a:t>
                      </a:r>
                    </a:p>
                  </a:txBody>
                  <a:tcPr/>
                </a:tc>
                <a:extLst>
                  <a:ext uri="{0D108BD9-81ED-4DB2-BD59-A6C34878D82A}">
                    <a16:rowId xmlns:a16="http://schemas.microsoft.com/office/drawing/2014/main" val="3308010566"/>
                  </a:ext>
                </a:extLst>
              </a:tr>
              <a:tr h="978264">
                <a:tc>
                  <a:txBody>
                    <a:bodyPr/>
                    <a:lstStyle/>
                    <a:p>
                      <a:pPr marL="0" lvl="1" indent="0" algn="l" defTabSz="914400" rtl="0" eaLnBrk="1" latinLnBrk="0" hangingPunct="1">
                        <a:buFont typeface="Arial" panose="020B0604020202020204" pitchFamily="34" charset="0"/>
                        <a:buNone/>
                      </a:pPr>
                      <a:r>
                        <a:rPr lang="en-US" sz="1800" kern="1200" dirty="0">
                          <a:solidFill>
                            <a:schemeClr val="tx1"/>
                          </a:solidFill>
                          <a:latin typeface="+mn-lt"/>
                          <a:ea typeface="+mn-ea"/>
                          <a:cs typeface="+mn-cs"/>
                        </a:rPr>
                        <a:t>Each Test case/subtest case will have their own row</a:t>
                      </a:r>
                    </a:p>
                    <a:p>
                      <a:pPr marL="0" lvl="1" indent="0" algn="l" defTabSz="914400" rtl="0" eaLnBrk="1" latinLnBrk="0" hangingPunct="1">
                        <a:buFont typeface="Arial" panose="020B0604020202020204" pitchFamily="34" charset="0"/>
                        <a:buNone/>
                      </a:pPr>
                      <a:r>
                        <a:rPr lang="en-US" sz="1800" kern="1200" dirty="0">
                          <a:solidFill>
                            <a:schemeClr val="tx1"/>
                          </a:solidFill>
                          <a:latin typeface="+mn-lt"/>
                          <a:ea typeface="+mn-ea"/>
                          <a:cs typeface="+mn-cs"/>
                        </a:rPr>
                        <a:t>Branches (AKA Bands, CA, PCs, Number of Rx </a:t>
                      </a:r>
                      <a:r>
                        <a:rPr lang="en-US" sz="1800" kern="1200" dirty="0" err="1">
                          <a:solidFill>
                            <a:schemeClr val="tx1"/>
                          </a:solidFill>
                          <a:latin typeface="+mn-lt"/>
                          <a:ea typeface="+mn-ea"/>
                          <a:cs typeface="+mn-cs"/>
                        </a:rPr>
                        <a:t>etc</a:t>
                      </a:r>
                      <a:r>
                        <a:rPr lang="en-US" sz="1800" kern="1200" dirty="0">
                          <a:solidFill>
                            <a:schemeClr val="tx1"/>
                          </a:solidFill>
                          <a:latin typeface="+mn-lt"/>
                          <a:ea typeface="+mn-ea"/>
                          <a:cs typeface="+mn-cs"/>
                        </a:rPr>
                        <a:t>) will be captured in Columns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Each test case/subtests and all possible branches will have their own row</a:t>
                      </a:r>
                    </a:p>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Each test case/subtests will have its own row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possible branches will have their own tab</a:t>
                      </a:r>
                    </a:p>
                    <a:p>
                      <a:endParaRPr lang="en-US" dirty="0"/>
                    </a:p>
                  </a:txBody>
                  <a:tcPr/>
                </a:tc>
                <a:extLst>
                  <a:ext uri="{0D108BD9-81ED-4DB2-BD59-A6C34878D82A}">
                    <a16:rowId xmlns:a16="http://schemas.microsoft.com/office/drawing/2014/main" val="3837300887"/>
                  </a:ext>
                </a:extLst>
              </a:tr>
              <a:tr h="880428">
                <a:tc>
                  <a:txBody>
                    <a:bodyPr/>
                    <a:lstStyle/>
                    <a:p>
                      <a:endParaRPr lang="en-US" dirty="0"/>
                    </a:p>
                  </a:txBody>
                  <a:tcPr/>
                </a:tc>
                <a:tc>
                  <a:txBody>
                    <a:bodyPr/>
                    <a:lstStyle/>
                    <a:p>
                      <a:endParaRPr lang="en-US" dirty="0"/>
                    </a:p>
                  </a:txBody>
                  <a:tcPr/>
                </a:tc>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tc>
                <a:extLst>
                  <a:ext uri="{0D108BD9-81ED-4DB2-BD59-A6C34878D82A}">
                    <a16:rowId xmlns:a16="http://schemas.microsoft.com/office/drawing/2014/main" val="853155743"/>
                  </a:ext>
                </a:extLst>
              </a:tr>
            </a:tbl>
          </a:graphicData>
        </a:graphic>
      </p:graphicFrame>
      <p:pic>
        <p:nvPicPr>
          <p:cNvPr id="17" name="Picture 16">
            <a:extLst>
              <a:ext uri="{FF2B5EF4-FFF2-40B4-BE49-F238E27FC236}">
                <a16:creationId xmlns:a16="http://schemas.microsoft.com/office/drawing/2014/main" id="{8CB9CDFB-1FAE-4EF4-AC50-35929F4166C4}"/>
              </a:ext>
            </a:extLst>
          </p:cNvPr>
          <p:cNvPicPr>
            <a:picLocks noChangeAspect="1"/>
          </p:cNvPicPr>
          <p:nvPr/>
        </p:nvPicPr>
        <p:blipFill>
          <a:blip r:embed="rId2"/>
          <a:stretch>
            <a:fillRect/>
          </a:stretch>
        </p:blipFill>
        <p:spPr>
          <a:xfrm>
            <a:off x="809458" y="3129999"/>
            <a:ext cx="2295375" cy="2542688"/>
          </a:xfrm>
          <a:prstGeom prst="rect">
            <a:avLst/>
          </a:prstGeom>
        </p:spPr>
      </p:pic>
      <p:pic>
        <p:nvPicPr>
          <p:cNvPr id="18" name="Picture 17">
            <a:extLst>
              <a:ext uri="{FF2B5EF4-FFF2-40B4-BE49-F238E27FC236}">
                <a16:creationId xmlns:a16="http://schemas.microsoft.com/office/drawing/2014/main" id="{3D64DA07-59C9-3223-B915-419653E63235}"/>
              </a:ext>
            </a:extLst>
          </p:cNvPr>
          <p:cNvPicPr>
            <a:picLocks noChangeAspect="1"/>
          </p:cNvPicPr>
          <p:nvPr/>
        </p:nvPicPr>
        <p:blipFill>
          <a:blip r:embed="rId3"/>
          <a:stretch>
            <a:fillRect/>
          </a:stretch>
        </p:blipFill>
        <p:spPr>
          <a:xfrm>
            <a:off x="4363730" y="3129999"/>
            <a:ext cx="2333501" cy="2719404"/>
          </a:xfrm>
          <a:prstGeom prst="rect">
            <a:avLst/>
          </a:prstGeom>
        </p:spPr>
      </p:pic>
      <p:pic>
        <p:nvPicPr>
          <p:cNvPr id="20" name="Picture 19">
            <a:extLst>
              <a:ext uri="{FF2B5EF4-FFF2-40B4-BE49-F238E27FC236}">
                <a16:creationId xmlns:a16="http://schemas.microsoft.com/office/drawing/2014/main" id="{D3267744-A07C-9DDE-FAA2-5DF90AAE09E6}"/>
              </a:ext>
            </a:extLst>
          </p:cNvPr>
          <p:cNvPicPr>
            <a:picLocks noChangeAspect="1"/>
          </p:cNvPicPr>
          <p:nvPr/>
        </p:nvPicPr>
        <p:blipFill>
          <a:blip r:embed="rId4"/>
          <a:stretch>
            <a:fillRect/>
          </a:stretch>
        </p:blipFill>
        <p:spPr>
          <a:xfrm>
            <a:off x="8103269" y="3319589"/>
            <a:ext cx="3120342" cy="2163508"/>
          </a:xfrm>
          <a:prstGeom prst="rect">
            <a:avLst/>
          </a:prstGeom>
        </p:spPr>
      </p:pic>
    </p:spTree>
    <p:extLst>
      <p:ext uri="{BB962C8B-B14F-4D97-AF65-F5344CB8AC3E}">
        <p14:creationId xmlns:p14="http://schemas.microsoft.com/office/powerpoint/2010/main" val="10424341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0" y="-244495"/>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Ongoing\Next Steps</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351014" y="1056222"/>
            <a:ext cx="11052276" cy="5339923"/>
          </a:xfr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400" dirty="0"/>
              <a:t>For the next level of automation, need more participation from RAN5 Performance Subgroup</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a:t>Need More Individual Members\Delegates to contribute to code</a:t>
            </a:r>
          </a:p>
          <a:p>
            <a:endParaRPr lang="en-US" sz="2400" dirty="0"/>
          </a:p>
          <a:p>
            <a:pPr marL="457200" indent="-457200">
              <a:buFont typeface="Arial" panose="020B0604020202020204" pitchFamily="34" charset="0"/>
              <a:buChar char="•"/>
            </a:pPr>
            <a:r>
              <a:rPr lang="en-US" sz="2400" dirty="0"/>
              <a:t>Send LS to GCF/PTCRB </a:t>
            </a:r>
          </a:p>
          <a:p>
            <a:pPr marL="914400" lvl="1" indent="-457200">
              <a:buFont typeface="Arial" panose="020B0604020202020204" pitchFamily="34" charset="0"/>
              <a:buChar char="•"/>
            </a:pPr>
            <a:r>
              <a:rPr lang="en-US" sz="2400" dirty="0"/>
              <a:t>How to handle subtests, bands, power class </a:t>
            </a:r>
            <a:r>
              <a:rPr lang="en-US" sz="2400" dirty="0" err="1"/>
              <a:t>etc</a:t>
            </a:r>
            <a:r>
              <a:rPr lang="en-US" sz="2400" dirty="0"/>
              <a:t>, to bring harmonization in the ecosystem</a:t>
            </a:r>
          </a:p>
          <a:p>
            <a:pPr lvl="1"/>
            <a:endParaRPr lang="en-US" sz="2400" dirty="0"/>
          </a:p>
          <a:p>
            <a:pPr marL="457200" indent="-457200">
              <a:buFont typeface="Arial" panose="020B0604020202020204" pitchFamily="34" charset="0"/>
              <a:buChar char="•"/>
            </a:pPr>
            <a:r>
              <a:rPr lang="en-US" sz="2400" dirty="0"/>
              <a:t>Conclude on output format –</a:t>
            </a:r>
          </a:p>
          <a:p>
            <a:pPr marL="914400" lvl="1" indent="-457200">
              <a:buFont typeface="Arial" panose="020B0604020202020204" pitchFamily="34" charset="0"/>
              <a:buChar char="•"/>
            </a:pPr>
            <a:r>
              <a:rPr lang="en-US" sz="2400" dirty="0"/>
              <a:t>Proposal1 - Matrix</a:t>
            </a:r>
          </a:p>
          <a:p>
            <a:pPr marL="914400" lvl="1" indent="-457200">
              <a:buFont typeface="Arial" panose="020B0604020202020204" pitchFamily="34" charset="0"/>
              <a:buChar char="•"/>
            </a:pPr>
            <a:r>
              <a:rPr lang="en-US" sz="2400" dirty="0"/>
              <a:t>Proposal 2 - DCC (GCF)</a:t>
            </a:r>
          </a:p>
          <a:p>
            <a:pPr marL="914400" lvl="1" indent="-457200">
              <a:buFont typeface="Arial" panose="020B0604020202020204" pitchFamily="34" charset="0"/>
              <a:buChar char="•"/>
            </a:pPr>
            <a:r>
              <a:rPr lang="en-US" sz="2400" dirty="0"/>
              <a:t>Proposal 3 - Hybrid View</a:t>
            </a:r>
          </a:p>
          <a:p>
            <a:pPr marL="457200" indent="-457200">
              <a:buFont typeface="Arial" panose="020B0604020202020204" pitchFamily="34" charset="0"/>
              <a:buChar char="•"/>
            </a:pPr>
            <a:endParaRPr lang="en-US" sz="2400" dirty="0"/>
          </a:p>
        </p:txBody>
      </p:sp>
    </p:spTree>
    <p:custDataLst>
      <p:tags r:id="rId1"/>
    </p:custDataLst>
    <p:extLst>
      <p:ext uri="{BB962C8B-B14F-4D97-AF65-F5344CB8AC3E}">
        <p14:creationId xmlns:p14="http://schemas.microsoft.com/office/powerpoint/2010/main" val="3445706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0" y="-139720"/>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References:-</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587274" y="1162561"/>
            <a:ext cx="11052276" cy="1752090"/>
          </a:xfr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400" dirty="0"/>
              <a:t>RAN5#100 R5-233200 SW Implementation of RAN5 Applicability, Qualcomm</a:t>
            </a:r>
          </a:p>
        </p:txBody>
      </p:sp>
    </p:spTree>
    <p:custDataLst>
      <p:tags r:id="rId1"/>
    </p:custDataLst>
    <p:extLst>
      <p:ext uri="{BB962C8B-B14F-4D97-AF65-F5344CB8AC3E}">
        <p14:creationId xmlns:p14="http://schemas.microsoft.com/office/powerpoint/2010/main" val="18835673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16x9" id="{4404348F-4D77-4D05-AA2E-5473CB5E7535}" vid="{5D270BC1-EB11-4337-BB81-7F68E05303D7}"/>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99ab104867f52778eb12040e7f8dfcda">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0ad21422d1bc2bd4aa317071306b9571"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DateTaken"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F659DFC-D404-4EA4-B47A-50664BC37A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C9DDD9B-7B51-4060-9BB8-22D3FE05A75B}">
  <ds:schemaRefs>
    <ds:schemaRef ds:uri="http://schemas.microsoft.com/sharepoint/v3/contenttype/forms"/>
  </ds:schemaRefs>
</ds:datastoreItem>
</file>

<file path=customXml/itemProps3.xml><?xml version="1.0" encoding="utf-8"?>
<ds:datastoreItem xmlns:ds="http://schemas.openxmlformats.org/officeDocument/2006/customXml" ds:itemID="{245230DE-62DB-43E1-8074-0E224BDBB3A0}">
  <ds:schemaRefs>
    <ds:schemaRef ds:uri="cc9c437c-ae0c-4066-8d90-a0f7de786127"/>
    <ds:schemaRef ds:uri="http://purl.org/dc/elements/1.1/"/>
    <ds:schemaRef ds:uri="http://www.w3.org/XML/1998/namespace"/>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ba37140e-f4c5-4a6c-a9b4-20a691ce6c8a"/>
    <ds:schemaRef ds:uri="http://schemas.microsoft.com/office/2006/metadata/properties"/>
    <ds:schemaRef ds:uri="http://purl.org/dc/te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Introduction to the Patenting Process</Template>
  <TotalTime>31848</TotalTime>
  <Words>537</Words>
  <Application>Microsoft Office PowerPoint</Application>
  <PresentationFormat>Widescreen</PresentationFormat>
  <Paragraphs>95</Paragraphs>
  <Slides>8</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Century Gothic</vt:lpstr>
      <vt:lpstr>Microsoft Sans Serif</vt:lpstr>
      <vt:lpstr>Qualcomm Executive External</vt:lpstr>
      <vt:lpstr>Progress on Proposal-2 : TS 38.522 early study and challenges in implementation </vt:lpstr>
      <vt:lpstr>PowerPoint Presentation</vt:lpstr>
      <vt:lpstr>Background – Overall Industry value</vt:lpstr>
      <vt:lpstr>Proposal 2 – SW implementation of TS 38.522 (RF, RRM, Demod)</vt:lpstr>
      <vt:lpstr>Proposal 2 – SW implementation of TS 38.522 (RF, RRM, Demod)</vt:lpstr>
      <vt:lpstr>Proposed Output Templates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Patenting Process</dc:title>
  <dc:creator>Pamela Soggu</dc:creator>
  <cp:lastModifiedBy>Yogesh Tugnawat</cp:lastModifiedBy>
  <cp:revision>28</cp:revision>
  <dcterms:created xsi:type="dcterms:W3CDTF">2020-07-14T20:23:13Z</dcterms:created>
  <dcterms:modified xsi:type="dcterms:W3CDTF">2023-08-11T04:16:06Z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y fmtid="{D5CDD505-2E9C-101B-9397-08002B2CF9AE}" pid="6" name="_NewReviewCycle">
    <vt:lpwstr/>
  </property>
</Properties>
</file>