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901" r:id="rId5"/>
    <p:sldId id="886" r:id="rId6"/>
    <p:sldId id="887" r:id="rId7"/>
    <p:sldId id="811" r:id="rId8"/>
    <p:sldId id="809" r:id="rId9"/>
    <p:sldId id="808" r:id="rId10"/>
    <p:sldId id="810" r:id="rId11"/>
    <p:sldId id="899" r:id="rId12"/>
    <p:sldId id="900" r:id="rId13"/>
    <p:sldId id="898" r:id="rId14"/>
    <p:sldId id="321" r:id="rId15"/>
    <p:sldId id="322" r:id="rId16"/>
    <p:sldId id="323" r:id="rId17"/>
    <p:sldId id="324" r:id="rId18"/>
    <p:sldId id="340" r:id="rId19"/>
    <p:sldId id="885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21st to 25th August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R5-233823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36" TargetMode="External"/><Relationship Id="rId2" Type="http://schemas.openxmlformats.org/officeDocument/2006/relationships/hyperlink" Target="https://portal.3gpp.org/Home.aspx#/meeting?MtgId=6055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(pre-RAN5#100)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67261"/>
              </p:ext>
            </p:extLst>
          </p:nvPr>
        </p:nvGraphicFramePr>
        <p:xfrm>
          <a:off x="1118586" y="1860524"/>
          <a:ext cx="9320813" cy="15529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049672"/>
              </p:ext>
            </p:extLst>
          </p:nvPr>
        </p:nvGraphicFramePr>
        <p:xfrm>
          <a:off x="1118585" y="4250136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359289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RAN5#99: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&gt;349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716937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/>
            <a:r>
              <a:rPr lang="en-US" altLang="en-US" sz="2000" dirty="0"/>
              <a:t>At RAN5#100,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RAN#101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(Oct) in order to support TF160 request for the TTCN funding in 2024. </a:t>
            </a:r>
          </a:p>
          <a:p>
            <a:pPr lvl="1"/>
            <a:r>
              <a:rPr lang="en-US" altLang="en-US" sz="2000" dirty="0"/>
              <a:t>The finalized TTCN Tasks List will be reviewed and endorsed at RAN5#101 (Nov) for TSG RAN approval at RAN#102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54589"/>
              </p:ext>
            </p:extLst>
          </p:nvPr>
        </p:nvGraphicFramePr>
        <p:xfrm>
          <a:off x="841972" y="1196465"/>
          <a:ext cx="10474861" cy="520669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~317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679699"/>
              </p:ext>
            </p:extLst>
          </p:nvPr>
        </p:nvGraphicFramePr>
        <p:xfrm>
          <a:off x="904037" y="1112934"/>
          <a:ext cx="10317790" cy="52987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support and NW usability guarantee for UE E-UTRA capability disabled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- Phase2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NR coverage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NR mobility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Multi-carrier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Network energy savings for NR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 of NR MBS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160833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&gt;91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2024 Funding: </a:t>
            </a:r>
            <a:r>
              <a:rPr lang="en-US" altLang="en-US" sz="2400" dirty="0"/>
              <a:t>2024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97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2023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2024.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/>
        </p:nvGraphicFramePr>
        <p:xfrm>
          <a:off x="6411913" y="3914776"/>
          <a:ext cx="3798888" cy="1455739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planned in 2023: </a:t>
            </a:r>
          </a:p>
          <a:p>
            <a:pPr lvl="1"/>
            <a:r>
              <a:rPr lang="en-GB" altLang="en-US" sz="1800" dirty="0">
                <a:solidFill>
                  <a:srgbClr val="0000FF"/>
                </a:solidFill>
              </a:rPr>
              <a:t>Rel-17 Phase2: partial upgrade to Rel-17 Jun'23 baseline for NR+5GC+E-UTRA due to new/updated ASN.1+tabular IEs required by Rel-17 NR/5GC &amp; NB-IoT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36391"/>
              </p:ext>
            </p:extLst>
          </p:nvPr>
        </p:nvGraphicFramePr>
        <p:xfrm>
          <a:off x="828773" y="1475959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test model update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Semantic clarification on NR ASP </a:t>
            </a:r>
            <a:r>
              <a:rPr lang="en-GB" altLang="en-US" dirty="0" err="1"/>
              <a:t>ActTimeList</a:t>
            </a:r>
            <a:r>
              <a:rPr lang="en-GB" altLang="en-US" dirty="0"/>
              <a:t> for AS security.</a:t>
            </a:r>
          </a:p>
          <a:p>
            <a:pPr lvl="1" eaLnBrk="1" hangingPunct="1"/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/>
              <a:t>EN-DC UPIP: endorsed updates to EN-DC test model and E-UTRA ASPs.</a:t>
            </a:r>
          </a:p>
          <a:p>
            <a:pPr lvl="2" eaLnBrk="1" hangingPunct="1"/>
            <a:r>
              <a:rPr lang="en-GB" altLang="en-US" dirty="0" err="1"/>
              <a:t>PowSavEnh</a:t>
            </a:r>
            <a:r>
              <a:rPr lang="en-GB" altLang="en-US" dirty="0"/>
              <a:t>: endorsed initial test model and NR ASPs updates.</a:t>
            </a:r>
          </a:p>
          <a:p>
            <a:pPr lvl="2" eaLnBrk="1" hangingPunct="1"/>
            <a:r>
              <a:rPr lang="en-GB" altLang="en-US" dirty="0"/>
              <a:t>Baseline upgrade to Jun’23: endorsed updates to 5GC NAS type definitions + </a:t>
            </a:r>
            <a:r>
              <a:rPr lang="en-GB" altLang="en-US" sz="2000" dirty="0"/>
              <a:t>TTCN updates when using new NR ASN.1.</a:t>
            </a:r>
          </a:p>
          <a:p>
            <a:pPr lvl="1" eaLnBrk="1" hangingPunct="1"/>
            <a:endParaRPr lang="en-GB" altLang="en-US" sz="2000" dirty="0"/>
          </a:p>
          <a:p>
            <a:pPr lvl="1" eaLnBrk="1" hangingPunct="1"/>
            <a:r>
              <a:rPr lang="en-GB" altLang="en-US" sz="2000" dirty="0"/>
              <a:t>Prose CRs to TS 38.523-3 submitted at RAN5#100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#62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02878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endorsed NB-IoT ASP updates to add support of new MAC CEs.</a:t>
            </a:r>
          </a:p>
          <a:p>
            <a:pPr lvl="1" eaLnBrk="1" hangingPunct="1"/>
            <a:r>
              <a:rPr lang="en-GB" altLang="en-US" sz="2000" dirty="0"/>
              <a:t>Rel-17 baseline upgrade to Jun’23: Endorsed TTCN updates when using new NB-IoT ASN.1.</a:t>
            </a:r>
          </a:p>
          <a:p>
            <a:pPr lvl="1" eaLnBrk="1" hangingPunct="1"/>
            <a:r>
              <a:rPr lang="en-GB" altLang="en-US" sz="2000" dirty="0"/>
              <a:t>Prose CR to TS 36.523-3 submitted at RAN5#100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/>
              <a:t>Rel-17 baseline upgrade to Jun’23: Endorsed TTCN updates when using new E-UTRA ASN.1.</a:t>
            </a:r>
          </a:p>
          <a:p>
            <a:pPr lvl="1" eaLnBrk="1" hangingPunct="1"/>
            <a:r>
              <a:rPr lang="en-GB" altLang="en-US" sz="2000" dirty="0"/>
              <a:t>Prose CR to TS 36.523-3 submitted at RAN5#100 for the above.</a:t>
            </a:r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Rel-17 NR POS </a:t>
            </a:r>
            <a:r>
              <a:rPr lang="en-GB" altLang="en-US" sz="2000" dirty="0" err="1"/>
              <a:t>Enh</a:t>
            </a:r>
            <a:r>
              <a:rPr lang="en-GB" altLang="en-US" sz="2000" dirty="0"/>
              <a:t>: Endorsed updates to NR ASPs to add support of new MAC CEs. 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#62 material:</a:t>
            </a:r>
          </a:p>
          <a:p>
            <a:pPr lvl="1" eaLnBrk="1" hangingPunct="1"/>
            <a:r>
              <a:rPr lang="en-GB" altLang="en-US" sz="2000" dirty="0">
                <a:hlinkClick r:id="rId2"/>
              </a:rPr>
              <a:t>https://portal.3gpp.org/Home.aspx#/meeting?MtgId=60554</a:t>
            </a:r>
            <a:endParaRPr lang="en-GB" altLang="en-US" sz="2000" dirty="0">
              <a:hlinkClick r:id="rId3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#62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LTE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2"/>
            <a:r>
              <a:rPr lang="en-GB" altLang="en-US" sz="1800" dirty="0"/>
              <a:t>5GC </a:t>
            </a:r>
            <a:r>
              <a:rPr lang="en-GB" altLang="en-US" sz="1800" dirty="0" err="1"/>
              <a:t>eCPSOR</a:t>
            </a:r>
            <a:endParaRPr lang="en-GB" altLang="en-US" sz="1800" dirty="0"/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IMS: </a:t>
            </a:r>
          </a:p>
          <a:p>
            <a:pPr lvl="2"/>
            <a:r>
              <a:rPr lang="en-GB" altLang="en-US" sz="1800" dirty="0"/>
              <a:t>Rel-15 IMS emergency over NR/5GC</a:t>
            </a:r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r>
              <a:rPr lang="en-GB" altLang="en-US" sz="1800" dirty="0"/>
              <a:t> HD-FDD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1"/>
            <a:r>
              <a:rPr lang="fr-FR" altLang="en-US" sz="2000" b="1" dirty="0"/>
              <a:t>Mission Critical: 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,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651493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en-US" altLang="en-US" sz="2000" b="1" dirty="0"/>
              <a:t>NB-IoT Rel-17:</a:t>
            </a:r>
          </a:p>
          <a:p>
            <a:pPr lvl="2"/>
            <a:r>
              <a:rPr lang="en-GB" altLang="en-US" sz="1800" dirty="0"/>
              <a:t>Non-terrestrial networks (NTN)</a:t>
            </a:r>
          </a:p>
          <a:p>
            <a:pPr lvl="2"/>
            <a:endParaRPr lang="en-US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it-IT" altLang="en-US" sz="1800" dirty="0"/>
              <a:t>NR UL data compression</a:t>
            </a:r>
            <a:endParaRPr lang="en-GB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188553"/>
              </p:ext>
            </p:extLst>
          </p:nvPr>
        </p:nvGraphicFramePr>
        <p:xfrm>
          <a:off x="597524" y="1915411"/>
          <a:ext cx="10638672" cy="14935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13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47420085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69554298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17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25837"/>
              </p:ext>
            </p:extLst>
          </p:nvPr>
        </p:nvGraphicFramePr>
        <p:xfrm>
          <a:off x="1109709" y="1888252"/>
          <a:ext cx="9972583" cy="427187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12/13 ; Prio2: 1/4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003211"/>
              </p:ext>
            </p:extLst>
          </p:nvPr>
        </p:nvGraphicFramePr>
        <p:xfrm>
          <a:off x="1118587" y="1905449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15245</TotalTime>
  <Words>3683</Words>
  <Application>Microsoft Office PowerPoint</Application>
  <PresentationFormat>Widescreen</PresentationFormat>
  <Paragraphs>1233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(pre-RAN5#100)</vt:lpstr>
      <vt:lpstr>PowerPoint Presentation</vt:lpstr>
      <vt:lpstr>PowerPoint Presentation</vt:lpstr>
      <vt:lpstr>PowerPoint Presentation</vt:lpstr>
      <vt:lpstr>TTCN development  Progress for period: Jun to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2023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2023-08-20T15:49:55Z</dcterms:modified>
  <cp:contentStatus>Template 2017</cp:contentStatus>
</cp:coreProperties>
</file>