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114" d="100"/>
          <a:sy n="114" d="100"/>
        </p:scale>
        <p:origin x="-1518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en-US" altLang="ja-JP"/>
              <a:t>Click to edit Master title style</a:t>
            </a:r>
            <a:endParaRPr kumimoji="1" lang="ja-JP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en-US" altLang="ja-JP"/>
              <a:t>Click to edit Master subtitle style</a:t>
            </a:r>
            <a:endParaRPr kumimoji="1" lang="ja-JP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07EAB-5A3E-4519-9A4B-6F46F9C57960}" type="datetimeFigureOut">
              <a:rPr kumimoji="1" lang="ja-JP" altLang="en-US" smtClean="0"/>
              <a:t>2019/4/12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173E5-FB6D-4CDB-B192-6D08007D3A5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709099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/>
              <a:t>Click to edit Master title style</a:t>
            </a:r>
            <a:endParaRPr kumimoji="1"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en-US" altLang="ja-JP"/>
              <a:t>Click to edit Master text styles</a:t>
            </a:r>
          </a:p>
          <a:p>
            <a:pPr lvl="1"/>
            <a:r>
              <a:rPr kumimoji="1" lang="en-US" altLang="ja-JP"/>
              <a:t>Second level</a:t>
            </a:r>
          </a:p>
          <a:p>
            <a:pPr lvl="2"/>
            <a:r>
              <a:rPr kumimoji="1" lang="en-US" altLang="ja-JP"/>
              <a:t>Third level</a:t>
            </a:r>
          </a:p>
          <a:p>
            <a:pPr lvl="3"/>
            <a:r>
              <a:rPr kumimoji="1" lang="en-US" altLang="ja-JP"/>
              <a:t>Fourth level</a:t>
            </a:r>
          </a:p>
          <a:p>
            <a:pPr lvl="4"/>
            <a:r>
              <a:rPr kumimoji="1" lang="en-US" altLang="ja-JP"/>
              <a:t>Fifth level</a:t>
            </a:r>
            <a:endParaRPr kumimoji="1" lang="ja-JP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07EAB-5A3E-4519-9A4B-6F46F9C57960}" type="datetimeFigureOut">
              <a:rPr kumimoji="1" lang="ja-JP" altLang="en-US" smtClean="0"/>
              <a:t>2019/4/12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173E5-FB6D-4CDB-B192-6D08007D3A5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718303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en-US" altLang="ja-JP"/>
              <a:t>Click to edit Master title style</a:t>
            </a:r>
            <a:endParaRPr kumimoji="1" lang="ja-JP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en-US" altLang="ja-JP"/>
              <a:t>Click to edit Master text styles</a:t>
            </a:r>
          </a:p>
          <a:p>
            <a:pPr lvl="1"/>
            <a:r>
              <a:rPr kumimoji="1" lang="en-US" altLang="ja-JP"/>
              <a:t>Second level</a:t>
            </a:r>
          </a:p>
          <a:p>
            <a:pPr lvl="2"/>
            <a:r>
              <a:rPr kumimoji="1" lang="en-US" altLang="ja-JP"/>
              <a:t>Third level</a:t>
            </a:r>
          </a:p>
          <a:p>
            <a:pPr lvl="3"/>
            <a:r>
              <a:rPr kumimoji="1" lang="en-US" altLang="ja-JP"/>
              <a:t>Fourth level</a:t>
            </a:r>
          </a:p>
          <a:p>
            <a:pPr lvl="4"/>
            <a:r>
              <a:rPr kumimoji="1" lang="en-US" altLang="ja-JP"/>
              <a:t>Fifth level</a:t>
            </a:r>
            <a:endParaRPr kumimoji="1" lang="ja-JP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07EAB-5A3E-4519-9A4B-6F46F9C57960}" type="datetimeFigureOut">
              <a:rPr kumimoji="1" lang="ja-JP" altLang="en-US" smtClean="0"/>
              <a:t>2019/4/12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173E5-FB6D-4CDB-B192-6D08007D3A5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279692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/>
              <a:t>Click to edit Master title style</a:t>
            </a:r>
            <a:endParaRPr kumimoji="1"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en-US" altLang="ja-JP"/>
              <a:t>Click to edit Master text styles</a:t>
            </a:r>
          </a:p>
          <a:p>
            <a:pPr lvl="1"/>
            <a:r>
              <a:rPr kumimoji="1" lang="en-US" altLang="ja-JP"/>
              <a:t>Second level</a:t>
            </a:r>
          </a:p>
          <a:p>
            <a:pPr lvl="2"/>
            <a:r>
              <a:rPr kumimoji="1" lang="en-US" altLang="ja-JP"/>
              <a:t>Third level</a:t>
            </a:r>
          </a:p>
          <a:p>
            <a:pPr lvl="3"/>
            <a:r>
              <a:rPr kumimoji="1" lang="en-US" altLang="ja-JP"/>
              <a:t>Fourth level</a:t>
            </a:r>
          </a:p>
          <a:p>
            <a:pPr lvl="4"/>
            <a:r>
              <a:rPr kumimoji="1" lang="en-US" altLang="ja-JP"/>
              <a:t>Fifth level</a:t>
            </a:r>
            <a:endParaRPr kumimoji="1" lang="ja-JP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07EAB-5A3E-4519-9A4B-6F46F9C57960}" type="datetimeFigureOut">
              <a:rPr kumimoji="1" lang="ja-JP" altLang="en-US" smtClean="0"/>
              <a:t>2019/4/12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173E5-FB6D-4CDB-B192-6D08007D3A5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040876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en-US" altLang="ja-JP"/>
              <a:t>Click to edit Master title style</a:t>
            </a:r>
            <a:endParaRPr kumimoji="1"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en-US" altLang="ja-JP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07EAB-5A3E-4519-9A4B-6F46F9C57960}" type="datetimeFigureOut">
              <a:rPr kumimoji="1" lang="ja-JP" altLang="en-US" smtClean="0"/>
              <a:t>2019/4/12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173E5-FB6D-4CDB-B192-6D08007D3A5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915689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/>
              <a:t>Click to edit Master title style</a:t>
            </a:r>
            <a:endParaRPr kumimoji="1"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en-US" altLang="ja-JP"/>
              <a:t>Click to edit Master text styles</a:t>
            </a:r>
          </a:p>
          <a:p>
            <a:pPr lvl="1"/>
            <a:r>
              <a:rPr kumimoji="1" lang="en-US" altLang="ja-JP"/>
              <a:t>Second level</a:t>
            </a:r>
          </a:p>
          <a:p>
            <a:pPr lvl="2"/>
            <a:r>
              <a:rPr kumimoji="1" lang="en-US" altLang="ja-JP"/>
              <a:t>Third level</a:t>
            </a:r>
          </a:p>
          <a:p>
            <a:pPr lvl="3"/>
            <a:r>
              <a:rPr kumimoji="1" lang="en-US" altLang="ja-JP"/>
              <a:t>Fourth level</a:t>
            </a:r>
          </a:p>
          <a:p>
            <a:pPr lvl="4"/>
            <a:r>
              <a:rPr kumimoji="1" lang="en-US" altLang="ja-JP"/>
              <a:t>Fifth level</a:t>
            </a:r>
            <a:endParaRPr kumimoji="1" lang="ja-JP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en-US" altLang="ja-JP"/>
              <a:t>Click to edit Master text styles</a:t>
            </a:r>
          </a:p>
          <a:p>
            <a:pPr lvl="1"/>
            <a:r>
              <a:rPr kumimoji="1" lang="en-US" altLang="ja-JP"/>
              <a:t>Second level</a:t>
            </a:r>
          </a:p>
          <a:p>
            <a:pPr lvl="2"/>
            <a:r>
              <a:rPr kumimoji="1" lang="en-US" altLang="ja-JP"/>
              <a:t>Third level</a:t>
            </a:r>
          </a:p>
          <a:p>
            <a:pPr lvl="3"/>
            <a:r>
              <a:rPr kumimoji="1" lang="en-US" altLang="ja-JP"/>
              <a:t>Fourth level</a:t>
            </a:r>
          </a:p>
          <a:p>
            <a:pPr lvl="4"/>
            <a:r>
              <a:rPr kumimoji="1" lang="en-US" altLang="ja-JP"/>
              <a:t>Fifth level</a:t>
            </a:r>
            <a:endParaRPr kumimoji="1" lang="ja-JP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07EAB-5A3E-4519-9A4B-6F46F9C57960}" type="datetimeFigureOut">
              <a:rPr kumimoji="1" lang="ja-JP" altLang="en-US" smtClean="0"/>
              <a:t>2019/4/12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173E5-FB6D-4CDB-B192-6D08007D3A5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305095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en-US" altLang="ja-JP"/>
              <a:t>Click to edit Master title style</a:t>
            </a:r>
            <a:endParaRPr kumimoji="1"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en-US" altLang="ja-JP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en-US" altLang="ja-JP"/>
              <a:t>Click to edit Master text styles</a:t>
            </a:r>
          </a:p>
          <a:p>
            <a:pPr lvl="1"/>
            <a:r>
              <a:rPr kumimoji="1" lang="en-US" altLang="ja-JP"/>
              <a:t>Second level</a:t>
            </a:r>
          </a:p>
          <a:p>
            <a:pPr lvl="2"/>
            <a:r>
              <a:rPr kumimoji="1" lang="en-US" altLang="ja-JP"/>
              <a:t>Third level</a:t>
            </a:r>
          </a:p>
          <a:p>
            <a:pPr lvl="3"/>
            <a:r>
              <a:rPr kumimoji="1" lang="en-US" altLang="ja-JP"/>
              <a:t>Fourth level</a:t>
            </a:r>
          </a:p>
          <a:p>
            <a:pPr lvl="4"/>
            <a:r>
              <a:rPr kumimoji="1" lang="en-US" altLang="ja-JP"/>
              <a:t>Fifth level</a:t>
            </a:r>
            <a:endParaRPr kumimoji="1" lang="ja-JP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en-US" altLang="ja-JP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en-US" altLang="ja-JP"/>
              <a:t>Click to edit Master text styles</a:t>
            </a:r>
          </a:p>
          <a:p>
            <a:pPr lvl="1"/>
            <a:r>
              <a:rPr kumimoji="1" lang="en-US" altLang="ja-JP"/>
              <a:t>Second level</a:t>
            </a:r>
          </a:p>
          <a:p>
            <a:pPr lvl="2"/>
            <a:r>
              <a:rPr kumimoji="1" lang="en-US" altLang="ja-JP"/>
              <a:t>Third level</a:t>
            </a:r>
          </a:p>
          <a:p>
            <a:pPr lvl="3"/>
            <a:r>
              <a:rPr kumimoji="1" lang="en-US" altLang="ja-JP"/>
              <a:t>Fourth level</a:t>
            </a:r>
          </a:p>
          <a:p>
            <a:pPr lvl="4"/>
            <a:r>
              <a:rPr kumimoji="1" lang="en-US" altLang="ja-JP"/>
              <a:t>Fifth level</a:t>
            </a:r>
            <a:endParaRPr kumimoji="1" lang="ja-JP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07EAB-5A3E-4519-9A4B-6F46F9C57960}" type="datetimeFigureOut">
              <a:rPr kumimoji="1" lang="ja-JP" altLang="en-US" smtClean="0"/>
              <a:t>2019/4/12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173E5-FB6D-4CDB-B192-6D08007D3A5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9547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/>
              <a:t>Click to edit Master title style</a:t>
            </a:r>
            <a:endParaRPr kumimoji="1" lang="ja-JP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07EAB-5A3E-4519-9A4B-6F46F9C57960}" type="datetimeFigureOut">
              <a:rPr kumimoji="1" lang="ja-JP" altLang="en-US" smtClean="0"/>
              <a:t>2019/4/12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173E5-FB6D-4CDB-B192-6D08007D3A5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124704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07EAB-5A3E-4519-9A4B-6F46F9C57960}" type="datetimeFigureOut">
              <a:rPr kumimoji="1" lang="ja-JP" altLang="en-US" smtClean="0"/>
              <a:t>2019/4/12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173E5-FB6D-4CDB-B192-6D08007D3A5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908529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en-US" altLang="ja-JP"/>
              <a:t>Click to edit Master title style</a:t>
            </a:r>
            <a:endParaRPr kumimoji="1" lang="ja-JP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en-US" altLang="ja-JP"/>
              <a:t>Click to edit Master text styles</a:t>
            </a:r>
          </a:p>
          <a:p>
            <a:pPr lvl="1"/>
            <a:r>
              <a:rPr kumimoji="1" lang="en-US" altLang="ja-JP"/>
              <a:t>Second level</a:t>
            </a:r>
          </a:p>
          <a:p>
            <a:pPr lvl="2"/>
            <a:r>
              <a:rPr kumimoji="1" lang="en-US" altLang="ja-JP"/>
              <a:t>Third level</a:t>
            </a:r>
          </a:p>
          <a:p>
            <a:pPr lvl="3"/>
            <a:r>
              <a:rPr kumimoji="1" lang="en-US" altLang="ja-JP"/>
              <a:t>Fourth level</a:t>
            </a:r>
          </a:p>
          <a:p>
            <a:pPr lvl="4"/>
            <a:r>
              <a:rPr kumimoji="1" lang="en-US" altLang="ja-JP"/>
              <a:t>Fifth level</a:t>
            </a:r>
            <a:endParaRPr kumimoji="1" lang="ja-JP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en-US" altLang="ja-JP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07EAB-5A3E-4519-9A4B-6F46F9C57960}" type="datetimeFigureOut">
              <a:rPr kumimoji="1" lang="ja-JP" altLang="en-US" smtClean="0"/>
              <a:t>2019/4/12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173E5-FB6D-4CDB-B192-6D08007D3A5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827595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en-US" altLang="ja-JP"/>
              <a:t>Click to edit Master title style</a:t>
            </a:r>
            <a:endParaRPr kumimoji="1" lang="ja-JP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en-US" altLang="ja-JP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F07EAB-5A3E-4519-9A4B-6F46F9C57960}" type="datetimeFigureOut">
              <a:rPr kumimoji="1" lang="ja-JP" altLang="en-US" smtClean="0"/>
              <a:t>2019/4/12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D173E5-FB6D-4CDB-B192-6D08007D3A5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468750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en-US" altLang="ja-JP"/>
              <a:t>Click to edit Master title style</a:t>
            </a:r>
            <a:endParaRPr kumimoji="1" lang="ja-JP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en-US" altLang="ja-JP"/>
              <a:t>Click to edit Master text styles</a:t>
            </a:r>
          </a:p>
          <a:p>
            <a:pPr lvl="1"/>
            <a:r>
              <a:rPr kumimoji="1" lang="en-US" altLang="ja-JP"/>
              <a:t>Second level</a:t>
            </a:r>
          </a:p>
          <a:p>
            <a:pPr lvl="2"/>
            <a:r>
              <a:rPr kumimoji="1" lang="en-US" altLang="ja-JP"/>
              <a:t>Third level</a:t>
            </a:r>
          </a:p>
          <a:p>
            <a:pPr lvl="3"/>
            <a:r>
              <a:rPr kumimoji="1" lang="en-US" altLang="ja-JP"/>
              <a:t>Fourth level</a:t>
            </a:r>
          </a:p>
          <a:p>
            <a:pPr lvl="4"/>
            <a:r>
              <a:rPr kumimoji="1" lang="en-US" altLang="ja-JP"/>
              <a:t>Fifth level</a:t>
            </a:r>
            <a:endParaRPr kumimoji="1" lang="ja-JP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F07EAB-5A3E-4519-9A4B-6F46F9C57960}" type="datetimeFigureOut">
              <a:rPr kumimoji="1" lang="ja-JP" altLang="en-US" smtClean="0"/>
              <a:t>2019/4/12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D173E5-FB6D-4CDB-B192-6D08007D3A5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8946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Agreement of </a:t>
            </a:r>
            <a:r>
              <a:rPr lang="en-US" altLang="ja-JP" dirty="0" smtClean="0"/>
              <a:t>noise impact during </a:t>
            </a:r>
            <a:r>
              <a:rPr lang="en-US" altLang="ja-JP" dirty="0"/>
              <a:t>RAN5 NR#5 </a:t>
            </a:r>
            <a:r>
              <a:rPr lang="en-US" altLang="ja-JP" dirty="0" err="1"/>
              <a:t>AdHoc</a:t>
            </a:r>
            <a:endParaRPr kumimoji="1" lang="ja-JP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/>
              <a:t>Anritsu, </a:t>
            </a:r>
            <a:r>
              <a:rPr kumimoji="1" lang="en-US" altLang="ja-JP" dirty="0" smtClean="0"/>
              <a:t>R&amp;S, </a:t>
            </a:r>
            <a:r>
              <a:rPr kumimoji="1" lang="en-US" altLang="ja-JP" dirty="0" err="1" smtClean="0"/>
              <a:t>Keysight</a:t>
            </a:r>
            <a:endParaRPr kumimoji="1" lang="ja-JP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7524328" y="107428"/>
            <a:ext cx="15343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 smtClean="0"/>
              <a:t>R5-193444</a:t>
            </a:r>
            <a:endParaRPr kumimoji="1" lang="ja-JP" altLang="en-US" sz="2400" dirty="0"/>
          </a:p>
        </p:txBody>
      </p:sp>
      <p:sp>
        <p:nvSpPr>
          <p:cNvPr id="5" name="Rectangle 4"/>
          <p:cNvSpPr/>
          <p:nvPr/>
        </p:nvSpPr>
        <p:spPr>
          <a:xfrm>
            <a:off x="179512" y="107429"/>
            <a:ext cx="60486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defRPr/>
            </a:pPr>
            <a:r>
              <a:rPr lang="en-US" altLang="ja-JP" kern="0" dirty="0"/>
              <a:t>3GPP TSG-RAN5 Meeting #5-5G-NR </a:t>
            </a:r>
            <a:r>
              <a:rPr lang="en-US" altLang="ja-JP" kern="0" dirty="0" err="1" smtClean="0"/>
              <a:t>Adhoc</a:t>
            </a:r>
            <a:endParaRPr lang="en-US" altLang="ja-JP" kern="0" dirty="0" smtClean="0"/>
          </a:p>
          <a:p>
            <a:pPr>
              <a:lnSpc>
                <a:spcPct val="100000"/>
              </a:lnSpc>
              <a:defRPr/>
            </a:pPr>
            <a:r>
              <a:rPr lang="en-US" altLang="ja-JP" kern="0" dirty="0" smtClean="0"/>
              <a:t>Xi’an</a:t>
            </a:r>
            <a:r>
              <a:rPr lang="en-US" altLang="ja-JP" kern="0" dirty="0"/>
              <a:t>, China, 8</a:t>
            </a:r>
            <a:r>
              <a:rPr lang="en-US" altLang="ja-JP" kern="0" baseline="30000" dirty="0"/>
              <a:t>th</a:t>
            </a:r>
            <a:r>
              <a:rPr lang="en-US" altLang="ja-JP" kern="0" dirty="0"/>
              <a:t>-12</a:t>
            </a:r>
            <a:r>
              <a:rPr lang="en-US" altLang="ja-JP" kern="0" baseline="30000" dirty="0"/>
              <a:t>th</a:t>
            </a:r>
            <a:r>
              <a:rPr lang="en-US" altLang="ja-JP" kern="0" dirty="0"/>
              <a:t> Apr 2019</a:t>
            </a:r>
            <a:endParaRPr lang="en-US" altLang="ja-JP" kern="0" dirty="0"/>
          </a:p>
        </p:txBody>
      </p:sp>
    </p:spTree>
    <p:extLst>
      <p:ext uri="{BB962C8B-B14F-4D97-AF65-F5344CB8AC3E}">
        <p14:creationId xmlns:p14="http://schemas.microsoft.com/office/powerpoint/2010/main" val="2619566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Agreements</a:t>
            </a:r>
            <a:endParaRPr kumimoji="1"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62" y="1484784"/>
            <a:ext cx="8435280" cy="4497363"/>
          </a:xfrm>
        </p:spPr>
        <p:txBody>
          <a:bodyPr>
            <a:normAutofit/>
          </a:bodyPr>
          <a:lstStyle/>
          <a:p>
            <a:r>
              <a:rPr kumimoji="1" lang="en-US" altLang="ja-JP" sz="1800" dirty="0"/>
              <a:t>In RAN5 NR#5 </a:t>
            </a:r>
            <a:r>
              <a:rPr kumimoji="1" lang="en-US" altLang="ja-JP" sz="1800" dirty="0" err="1"/>
              <a:t>AdHoc</a:t>
            </a:r>
            <a:r>
              <a:rPr kumimoji="1" lang="en-US" altLang="ja-JP" sz="1800" dirty="0"/>
              <a:t>, documents [1] – [3] are discussed and following </a:t>
            </a:r>
            <a:r>
              <a:rPr kumimoji="1" lang="en-US" altLang="ja-JP" sz="1800" dirty="0" smtClean="0"/>
              <a:t>agreements are </a:t>
            </a:r>
            <a:r>
              <a:rPr kumimoji="1" lang="en-US" altLang="ja-JP" sz="1800" dirty="0"/>
              <a:t>made.</a:t>
            </a:r>
          </a:p>
          <a:p>
            <a:pPr marL="0" indent="0">
              <a:buNone/>
            </a:pPr>
            <a:endParaRPr kumimoji="1" lang="ja-JP" altLang="en-US" sz="20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0202339"/>
              </p:ext>
            </p:extLst>
          </p:nvPr>
        </p:nvGraphicFramePr>
        <p:xfrm>
          <a:off x="287524" y="2132856"/>
          <a:ext cx="8568951" cy="261366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36815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8002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30425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3096343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 dirty="0">
                          <a:effectLst/>
                        </a:rPr>
                        <a:t>Test case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 dirty="0">
                          <a:effectLst/>
                        </a:rPr>
                        <a:t>Applicable Frequency Range[GHz]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u="none" strike="noStrike" dirty="0">
                          <a:effectLst/>
                        </a:rPr>
                        <a:t>Agreement</a:t>
                      </a:r>
                      <a:br>
                        <a:rPr lang="en-US" sz="1050" b="1" u="none" strike="noStrike" dirty="0">
                          <a:effectLst/>
                        </a:rPr>
                      </a:br>
                      <a:r>
                        <a:rPr lang="en-US" sz="1050" b="1" u="none" strike="noStrike" dirty="0">
                          <a:effectLst/>
                        </a:rPr>
                        <a:t> in RAN5#82</a:t>
                      </a:r>
                    </a:p>
                    <a:p>
                      <a:pPr algn="ctr" fontAlgn="ctr"/>
                      <a:r>
                        <a:rPr kumimoji="1" lang="en-US" sz="105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(For information)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50" b="1" u="none" strike="noStrike" dirty="0">
                          <a:effectLst/>
                        </a:rPr>
                        <a:t>Offline Agreement</a:t>
                      </a:r>
                      <a:br>
                        <a:rPr lang="en-US" sz="1050" b="1" u="none" strike="noStrike" dirty="0">
                          <a:effectLst/>
                        </a:rPr>
                      </a:br>
                      <a:r>
                        <a:rPr lang="en-US" sz="1050" b="1" u="none" strike="noStrike" dirty="0">
                          <a:effectLst/>
                        </a:rPr>
                        <a:t> in RAN5 NR#5</a:t>
                      </a:r>
                      <a:endParaRPr 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ＭＳ Ｐゴシック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MOP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(TRP, PC3)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fontAlgn="ctr"/>
                      <a:r>
                        <a:rPr lang="ja-JP" altLang="en-US" sz="1000" u="none" strike="noStrike" dirty="0">
                          <a:effectLst/>
                        </a:rPr>
                        <a:t>　</a:t>
                      </a:r>
                      <a:endParaRPr lang="ja-JP" alt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23.45GHz ≤ f ≤ 32.125 GHz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1000" u="none" strike="noStrike" dirty="0">
                          <a:effectLst/>
                        </a:rPr>
                        <a:t>Δ</a:t>
                      </a:r>
                      <a:r>
                        <a:rPr lang="en-US" sz="1000" u="none" strike="noStrike" dirty="0">
                          <a:effectLst/>
                        </a:rPr>
                        <a:t>SNR=0.1, Relaxation=0, for EIRP</a:t>
                      </a:r>
                      <a:r>
                        <a:rPr lang="en-US" sz="600" u="none" strike="noStrike" dirty="0">
                          <a:effectLst/>
                        </a:rPr>
                        <a:t>MAX</a:t>
                      </a:r>
                      <a:r>
                        <a:rPr lang="en-US" sz="1000" u="none" strike="noStrike" dirty="0">
                          <a:effectLst/>
                        </a:rPr>
                        <a:t>≤ </a:t>
                      </a:r>
                      <a:r>
                        <a:rPr kumimoji="1" lang="en-US" sz="10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33dBm</a:t>
                      </a:r>
                      <a:endParaRPr kumimoji="1" lang="en-US" sz="10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l-GR" sz="1000" b="1" u="none" strike="noStrike" dirty="0">
                          <a:effectLst/>
                        </a:rPr>
                        <a:t>Δ</a:t>
                      </a:r>
                      <a:r>
                        <a:rPr lang="en-US" sz="1000" b="1" u="none" strike="noStrike" dirty="0">
                          <a:effectLst/>
                        </a:rPr>
                        <a:t>SNR=0.1dB, Relaxation=0dB</a:t>
                      </a:r>
                    </a:p>
                    <a:p>
                      <a:pPr algn="l" fontAlgn="ctr"/>
                      <a:r>
                        <a:rPr kumimoji="1" lang="en-US" sz="10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(Remove limit of EIRP</a:t>
                      </a:r>
                      <a:r>
                        <a:rPr kumimoji="1" lang="en-US" sz="7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MAX</a:t>
                      </a:r>
                      <a:r>
                        <a:rPr kumimoji="1" lang="en-US" sz="10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l" fontAlgn="ctr"/>
                      <a:endParaRPr lang="ja-JP" alt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32.125 GHz ≤ f ≤ 40.8 GHz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l-GR" sz="1000" u="none" strike="noStrike" dirty="0">
                          <a:effectLst/>
                        </a:rPr>
                        <a:t>Δ</a:t>
                      </a:r>
                      <a:r>
                        <a:rPr lang="en-US" sz="1000" u="none" strike="noStrike" dirty="0">
                          <a:effectLst/>
                        </a:rPr>
                        <a:t>SNR=0.3, Relaxation=0, for EIRP</a:t>
                      </a:r>
                      <a:r>
                        <a:rPr lang="en-US" sz="600" u="none" strike="noStrike" dirty="0">
                          <a:effectLst/>
                        </a:rPr>
                        <a:t>MAX</a:t>
                      </a:r>
                      <a:r>
                        <a:rPr lang="en-US" sz="1000" u="none" strike="noStrike" dirty="0">
                          <a:effectLst/>
                        </a:rPr>
                        <a:t>≤ </a:t>
                      </a:r>
                      <a:r>
                        <a:rPr kumimoji="1" lang="en-US" sz="100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33dBm</a:t>
                      </a:r>
                      <a:endParaRPr kumimoji="1" lang="en-US" sz="100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l-GR" sz="1000" b="1" u="none" strike="noStrike" dirty="0">
                          <a:effectLst/>
                        </a:rPr>
                        <a:t>Δ</a:t>
                      </a:r>
                      <a:r>
                        <a:rPr lang="en-US" sz="1000" b="1" u="none" strike="noStrike" dirty="0">
                          <a:effectLst/>
                        </a:rPr>
                        <a:t>SNR=0.3dB, Relaxation=0dB</a:t>
                      </a:r>
                    </a:p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0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(Remove limit of EIRP</a:t>
                      </a:r>
                      <a:r>
                        <a:rPr kumimoji="1" lang="en-US" altLang="ja-JP" sz="7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MAX</a:t>
                      </a:r>
                      <a:r>
                        <a:rPr kumimoji="1" lang="en-US" altLang="ja-JP" sz="10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91812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Off power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fontAlgn="t"/>
                      <a:r>
                        <a:rPr lang="ja-JP" altLang="en-US" sz="1000" u="none" strike="noStrike" dirty="0">
                          <a:effectLst/>
                        </a:rPr>
                        <a:t>　</a:t>
                      </a:r>
                      <a:endParaRPr lang="ja-JP" alt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23.45 GHz ≤ f ≤ 32.125 GHz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u="none" strike="noStrike" dirty="0">
                          <a:effectLst/>
                        </a:rPr>
                        <a:t>-</a:t>
                      </a:r>
                      <a:r>
                        <a:rPr lang="ja-JP" altLang="en-US" sz="1000" u="none" strike="noStrike" dirty="0">
                          <a:effectLst/>
                        </a:rPr>
                        <a:t>　</a:t>
                      </a:r>
                      <a:endParaRPr lang="ja-JP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Test cannot be carried out without relaxation. Relaxation amount is in the range 28 - 42.7dB </a:t>
                      </a:r>
                      <a:r>
                        <a:rPr lang="en-US" sz="10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for 400MHz BW if </a:t>
                      </a:r>
                      <a:r>
                        <a:rPr lang="en-US" sz="10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threshold SNR is 10dB</a:t>
                      </a:r>
                      <a:endParaRPr lang="en-US" sz="1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45720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32.125 GHz &lt; f ≤ 40.8 GHz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u="none" strike="noStrike" dirty="0">
                          <a:effectLst/>
                        </a:rPr>
                        <a:t>-</a:t>
                      </a:r>
                      <a:r>
                        <a:rPr lang="ja-JP" altLang="en-US" sz="1000" u="none" strike="noStrike" dirty="0">
                          <a:effectLst/>
                        </a:rPr>
                        <a:t>　</a:t>
                      </a:r>
                      <a:endParaRPr lang="ja-JP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10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Test </a:t>
                      </a:r>
                      <a:r>
                        <a:rPr lang="en-US" altLang="ja-JP" sz="10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cannot be carried out without relaxation. Relaxation amount is in the range 35 - 45.9dB </a:t>
                      </a:r>
                      <a:r>
                        <a:rPr lang="en-US" altLang="ja-JP" sz="1000" b="1" u="none" strike="noStrike" dirty="0" smtClean="0">
                          <a:solidFill>
                            <a:schemeClr val="tx1"/>
                          </a:solidFill>
                          <a:effectLst/>
                        </a:rPr>
                        <a:t>for 400MHz BW if </a:t>
                      </a:r>
                      <a:r>
                        <a:rPr lang="en-US" altLang="ja-JP" sz="1000" b="1" u="none" strike="noStrike" dirty="0">
                          <a:solidFill>
                            <a:schemeClr val="tx1"/>
                          </a:solidFill>
                          <a:effectLst/>
                        </a:rPr>
                        <a:t>threshold SNR is 10dB</a:t>
                      </a:r>
                      <a:endParaRPr lang="en-US" sz="10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SEM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fontAlgn="ctr"/>
                      <a:r>
                        <a:rPr lang="ja-JP" altLang="en-US" sz="1000" u="none" strike="noStrike" dirty="0">
                          <a:effectLst/>
                        </a:rPr>
                        <a:t>　</a:t>
                      </a:r>
                      <a:endParaRPr lang="ja-JP" alt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23.45 GHz ≤ f ≤ 32.125 GHz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u="none" strike="noStrike" dirty="0">
                          <a:effectLst/>
                        </a:rPr>
                        <a:t>-</a:t>
                      </a:r>
                      <a:r>
                        <a:rPr lang="ja-JP" altLang="en-US" sz="1000" u="none" strike="noStrike" dirty="0">
                          <a:effectLst/>
                        </a:rPr>
                        <a:t>　</a:t>
                      </a:r>
                      <a:endParaRPr lang="ja-JP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fontAlgn="ctr"/>
                      <a:r>
                        <a:rPr lang="ja-JP" altLang="en-US" sz="1000" u="none" strike="noStrike" dirty="0">
                          <a:effectLst/>
                        </a:rPr>
                        <a:t>　</a:t>
                      </a:r>
                      <a:endParaRPr lang="ja-JP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l-GR" sz="1000" b="1" u="none" strike="noStrike" dirty="0" smtClean="0">
                          <a:effectLst/>
                        </a:rPr>
                        <a:t>Δ</a:t>
                      </a:r>
                      <a:r>
                        <a:rPr lang="en-US" sz="1000" b="1" u="none" strike="noStrike" dirty="0">
                          <a:effectLst/>
                        </a:rPr>
                        <a:t>SNR=0.62dB, Relaxation=0dB</a:t>
                      </a:r>
                      <a:endParaRPr lang="ja-JP" alt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l" fontAlgn="ctr"/>
                      <a:endParaRPr lang="ja-JP" altLang="en-US" sz="105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32.125 GHz &lt; f ≤ 40.8 GHz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ja-JP" sz="1000" u="none" strike="noStrike" dirty="0">
                          <a:effectLst/>
                        </a:rPr>
                        <a:t>-</a:t>
                      </a:r>
                      <a:r>
                        <a:rPr lang="ja-JP" altLang="en-US" sz="1000" u="none" strike="noStrike" dirty="0">
                          <a:effectLst/>
                        </a:rPr>
                        <a:t>　</a:t>
                      </a:r>
                      <a:endParaRPr lang="ja-JP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  <a:p>
                      <a:pPr algn="ctr" fontAlgn="ctr"/>
                      <a:r>
                        <a:rPr lang="ja-JP" altLang="en-US" sz="1000" u="none" strike="noStrike" dirty="0">
                          <a:effectLst/>
                        </a:rPr>
                        <a:t>　</a:t>
                      </a:r>
                      <a:endParaRPr lang="ja-JP" alt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kumimoji="1" lang="en-US" altLang="ja-JP" sz="1000" b="1" u="none" strike="noStrike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TBD</a:t>
                      </a:r>
                      <a:endParaRPr kumimoji="1" lang="ja-JP" altLang="en-US" sz="1000" b="1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0" marR="3600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31032" y="4941168"/>
            <a:ext cx="871296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00" b="1" dirty="0"/>
              <a:t>Proposal 1 : For MOP (TRP, PC3) FR2a, </a:t>
            </a:r>
            <a:r>
              <a:rPr lang="el-GR" altLang="ja-JP" sz="1600" b="1" dirty="0"/>
              <a:t>Δ</a:t>
            </a:r>
            <a:r>
              <a:rPr lang="en-US" altLang="ja-JP" sz="1600" b="1" dirty="0"/>
              <a:t>SNR=0.1dB, Relaxation=0dB for IFF 30cm and 15cm</a:t>
            </a:r>
          </a:p>
          <a:p>
            <a:r>
              <a:rPr lang="en-US" altLang="ja-JP" sz="1600" b="1" dirty="0"/>
              <a:t>Proposal 2 : For MOP (TRP, PC3) FR2b, </a:t>
            </a:r>
            <a:r>
              <a:rPr lang="el-GR" altLang="ja-JP" sz="1600" b="1" dirty="0"/>
              <a:t>Δ</a:t>
            </a:r>
            <a:r>
              <a:rPr lang="en-US" altLang="ja-JP" sz="1600" b="1" dirty="0"/>
              <a:t>SNR=0.3dB, Relaxation=0dB for IFF 30cm and 15cm</a:t>
            </a:r>
          </a:p>
          <a:p>
            <a:r>
              <a:rPr lang="en-US" altLang="ja-JP" sz="1600" b="1" dirty="0"/>
              <a:t>Proposal 3 : For SEM(TRP, PC3) FR2a, </a:t>
            </a:r>
            <a:r>
              <a:rPr lang="el-GR" altLang="ja-JP" sz="1600" b="1" dirty="0"/>
              <a:t>Δ</a:t>
            </a:r>
            <a:r>
              <a:rPr lang="en-US" altLang="ja-JP" sz="1600" b="1" dirty="0"/>
              <a:t>SNR=0.62dB, Relaxation=0dB for IFF 30cm and 15cm</a:t>
            </a:r>
          </a:p>
          <a:p>
            <a:r>
              <a:rPr lang="en-US" altLang="ja-JP" sz="1600" b="1" dirty="0"/>
              <a:t>Observation 1 : For OFF Power, test cannot be carried out without relaxation. Required relaxation is in the range 28 - 42.7dB for FR2a </a:t>
            </a:r>
            <a:r>
              <a:rPr lang="en-US" altLang="ja-JP" sz="1600" b="1" dirty="0" smtClean="0"/>
              <a:t>400MHz BW if </a:t>
            </a:r>
            <a:r>
              <a:rPr lang="en-US" altLang="ja-JP" sz="1600" b="1" dirty="0"/>
              <a:t>threshold SNR is 10dB for IFF 30cm and 15cm</a:t>
            </a:r>
          </a:p>
          <a:p>
            <a:r>
              <a:rPr lang="en-US" altLang="ja-JP" sz="1600" b="1" dirty="0"/>
              <a:t>Observation 2 : For OFF Power, test cannot be carried out without relaxation. Required relaxation is in the range 35 – 45.9dB for </a:t>
            </a:r>
            <a:r>
              <a:rPr lang="en-US" altLang="ja-JP" sz="1600" b="1" dirty="0" smtClean="0"/>
              <a:t>FR2b</a:t>
            </a:r>
            <a:r>
              <a:rPr lang="en-US" altLang="ja-JP" sz="1600" b="1" dirty="0"/>
              <a:t> 400MHz BW</a:t>
            </a:r>
            <a:r>
              <a:rPr lang="en-US" altLang="ja-JP" sz="1600" b="1" dirty="0" smtClean="0"/>
              <a:t> </a:t>
            </a:r>
            <a:r>
              <a:rPr lang="en-US" altLang="ja-JP" sz="1600" b="1" dirty="0"/>
              <a:t>if threshold SNR is 10dB for IFF 30cm and 15cm</a:t>
            </a:r>
            <a:endParaRPr lang="ja-JP" alt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1864780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Reference</a:t>
            </a:r>
            <a:endParaRPr kumimoji="1" lang="ja-JP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ja-JP" sz="2400" dirty="0"/>
              <a:t>[1] R5-193104, “SNR estimation update for FR2 priority 1 and 2 </a:t>
            </a:r>
            <a:r>
              <a:rPr lang="en-US" altLang="ja-JP" sz="2400" dirty="0" err="1"/>
              <a:t>TRx</a:t>
            </a:r>
            <a:r>
              <a:rPr lang="en-US" altLang="ja-JP" sz="2400" dirty="0"/>
              <a:t> TCs”, Anritsu, RAN5 NR#5 </a:t>
            </a:r>
            <a:r>
              <a:rPr lang="en-US" altLang="ja-JP" sz="2400" dirty="0" err="1"/>
              <a:t>AdHoc</a:t>
            </a:r>
            <a:endParaRPr lang="en-US" altLang="ja-JP" sz="2400" dirty="0"/>
          </a:p>
          <a:p>
            <a:pPr marL="0" indent="0">
              <a:buNone/>
            </a:pPr>
            <a:r>
              <a:rPr kumimoji="1" lang="en-US" altLang="ja-JP" sz="2400" dirty="0"/>
              <a:t>[</a:t>
            </a:r>
            <a:r>
              <a:rPr lang="en-US" altLang="ja-JP" sz="2400" dirty="0"/>
              <a:t>2] R5-192984, “On the SNR for FR2 </a:t>
            </a:r>
            <a:r>
              <a:rPr lang="en-US" altLang="ja-JP" sz="2400" dirty="0" err="1"/>
              <a:t>TRx</a:t>
            </a:r>
            <a:r>
              <a:rPr lang="en-US" altLang="ja-JP" sz="2400" dirty="0"/>
              <a:t> test cases”, Rohde &amp; Schwarz, RAN5 NR#5 </a:t>
            </a:r>
            <a:r>
              <a:rPr lang="en-US" altLang="ja-JP" sz="2400" dirty="0" err="1"/>
              <a:t>AdHoc</a:t>
            </a:r>
            <a:endParaRPr lang="en-US" altLang="ja-JP" sz="2400" dirty="0"/>
          </a:p>
          <a:p>
            <a:pPr marL="0" indent="0">
              <a:buNone/>
            </a:pPr>
            <a:r>
              <a:rPr lang="en-US" altLang="ja-JP" sz="2400" dirty="0"/>
              <a:t>[3] R5-193187, “On noise impact”, </a:t>
            </a:r>
            <a:r>
              <a:rPr lang="en-US" altLang="ja-JP" sz="2400" dirty="0" err="1"/>
              <a:t>Keysight</a:t>
            </a:r>
            <a:r>
              <a:rPr lang="en-US" altLang="ja-JP" sz="2400" dirty="0"/>
              <a:t> </a:t>
            </a:r>
            <a:r>
              <a:rPr lang="en-US" altLang="ja-JP" sz="2400" dirty="0" smtClean="0"/>
              <a:t>Technology, RAN5 NR#5 </a:t>
            </a:r>
            <a:r>
              <a:rPr lang="en-US" altLang="ja-JP" sz="2400" dirty="0" err="1" smtClean="0"/>
              <a:t>AdHoc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238202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</TotalTime>
  <Words>404</Words>
  <Application>Microsoft Office PowerPoint</Application>
  <PresentationFormat>On-screen Show (4:3)</PresentationFormat>
  <Paragraphs>50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Agreement of noise impact during RAN5 NR#5 AdHoc</vt:lpstr>
      <vt:lpstr>Agreements</vt:lpstr>
      <vt:lpstr>Reference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Agreement of impact of noise</dc:title>
  <dc:creator>Windows ユーザー</dc:creator>
  <cp:lastModifiedBy>Windows ユーザー</cp:lastModifiedBy>
  <cp:revision>44</cp:revision>
  <dcterms:created xsi:type="dcterms:W3CDTF">2019-04-11T01:12:12Z</dcterms:created>
  <dcterms:modified xsi:type="dcterms:W3CDTF">2019-04-12T05:35:27Z</dcterms:modified>
</cp:coreProperties>
</file>