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9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363C58-445E-4C70-BED5-10976A30CA7E}" v="67" dt="2019-03-01T10:53:01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28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EBB812AD-6AC1-4C13-ACAE-034F3CBBF3CB}"/>
    <pc:docChg chg="custSel addSld modSld">
      <pc:chgData name="Thorsten Hertel" userId="5fa40fbe-6787-4208-8551-db92c4e538ea" providerId="ADAL" clId="{EBB812AD-6AC1-4C13-ACAE-034F3CBBF3CB}" dt="2019-02-28T06:11:09.530" v="102" actId="1076"/>
      <pc:docMkLst>
        <pc:docMk/>
      </pc:docMkLst>
      <pc:sldChg chg="modSp">
        <pc:chgData name="Thorsten Hertel" userId="5fa40fbe-6787-4208-8551-db92c4e538ea" providerId="ADAL" clId="{EBB812AD-6AC1-4C13-ACAE-034F3CBBF3CB}" dt="2019-02-28T06:09:43.428" v="97" actId="20577"/>
        <pc:sldMkLst>
          <pc:docMk/>
          <pc:sldMk cId="1493356796" sldId="256"/>
        </pc:sldMkLst>
        <pc:spChg chg="mod">
          <ac:chgData name="Thorsten Hertel" userId="5fa40fbe-6787-4208-8551-db92c4e538ea" providerId="ADAL" clId="{EBB812AD-6AC1-4C13-ACAE-034F3CBBF3CB}" dt="2019-02-28T06:09:43.428" v="97" actId="20577"/>
          <ac:spMkLst>
            <pc:docMk/>
            <pc:sldMk cId="1493356796" sldId="256"/>
            <ac:spMk id="3" creationId="{00000000-0000-0000-0000-000000000000}"/>
          </ac:spMkLst>
        </pc:spChg>
      </pc:sldChg>
      <pc:sldChg chg="addSp modSp">
        <pc:chgData name="Thorsten Hertel" userId="5fa40fbe-6787-4208-8551-db92c4e538ea" providerId="ADAL" clId="{EBB812AD-6AC1-4C13-ACAE-034F3CBBF3CB}" dt="2019-02-28T06:11:09.530" v="102" actId="1076"/>
        <pc:sldMkLst>
          <pc:docMk/>
          <pc:sldMk cId="2817078761" sldId="263"/>
        </pc:sldMkLst>
        <pc:picChg chg="add mod">
          <ac:chgData name="Thorsten Hertel" userId="5fa40fbe-6787-4208-8551-db92c4e538ea" providerId="ADAL" clId="{EBB812AD-6AC1-4C13-ACAE-034F3CBBF3CB}" dt="2019-02-28T06:11:09.530" v="102" actId="1076"/>
          <ac:picMkLst>
            <pc:docMk/>
            <pc:sldMk cId="2817078761" sldId="263"/>
            <ac:picMk id="4" creationId="{831E788F-90AD-4AA0-9B99-951A357B3702}"/>
          </ac:picMkLst>
        </pc:picChg>
      </pc:sldChg>
      <pc:sldChg chg="modSp">
        <pc:chgData name="Thorsten Hertel" userId="5fa40fbe-6787-4208-8551-db92c4e538ea" providerId="ADAL" clId="{EBB812AD-6AC1-4C13-ACAE-034F3CBBF3CB}" dt="2019-02-27T22:32:58.663" v="60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EBB812AD-6AC1-4C13-ACAE-034F3CBBF3CB}" dt="2019-02-27T22:32:58.663" v="60" actId="20577"/>
          <ac:spMkLst>
            <pc:docMk/>
            <pc:sldMk cId="3256679991" sldId="268"/>
            <ac:spMk id="3" creationId="{17510FC0-F0DC-4EC5-97B5-92B1F54E2BD3}"/>
          </ac:spMkLst>
        </pc:spChg>
      </pc:sldChg>
      <pc:sldChg chg="modSp add">
        <pc:chgData name="Thorsten Hertel" userId="5fa40fbe-6787-4208-8551-db92c4e538ea" providerId="ADAL" clId="{EBB812AD-6AC1-4C13-ACAE-034F3CBBF3CB}" dt="2019-02-27T22:34:29.494" v="64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EBB812AD-6AC1-4C13-ACAE-034F3CBBF3CB}" dt="2019-02-27T22:29:36.760" v="13" actId="20577"/>
          <ac:spMkLst>
            <pc:docMk/>
            <pc:sldMk cId="1614164191" sldId="280"/>
            <ac:spMk id="2" creationId="{0F971DD9-EC71-484A-A218-4A1194AD571B}"/>
          </ac:spMkLst>
        </pc:spChg>
        <pc:spChg chg="mod">
          <ac:chgData name="Thorsten Hertel" userId="5fa40fbe-6787-4208-8551-db92c4e538ea" providerId="ADAL" clId="{EBB812AD-6AC1-4C13-ACAE-034F3CBBF3CB}" dt="2019-02-27T22:34:29.494" v="64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B363C58-445E-4C70-BED5-10976A30CA7E}"/>
    <pc:docChg chg="custSel modSld">
      <pc:chgData name="Thorsten Hertel" userId="5fa40fbe-6787-4208-8551-db92c4e538ea" providerId="ADAL" clId="{6B363C58-445E-4C70-BED5-10976A30CA7E}" dt="2019-03-01T10:53:01.463" v="66" actId="20577"/>
      <pc:docMkLst>
        <pc:docMk/>
      </pc:docMkLst>
      <pc:sldChg chg="modSp">
        <pc:chgData name="Thorsten Hertel" userId="5fa40fbe-6787-4208-8551-db92c4e538ea" providerId="ADAL" clId="{6B363C58-445E-4C70-BED5-10976A30CA7E}" dt="2019-03-01T10:44:07.325" v="4" actId="13926"/>
        <pc:sldMkLst>
          <pc:docMk/>
          <pc:sldMk cId="1493356796" sldId="256"/>
        </pc:sldMkLst>
        <pc:spChg chg="mod">
          <ac:chgData name="Thorsten Hertel" userId="5fa40fbe-6787-4208-8551-db92c4e538ea" providerId="ADAL" clId="{6B363C58-445E-4C70-BED5-10976A30CA7E}" dt="2019-03-01T10:44:07.325" v="4" actId="13926"/>
          <ac:spMkLst>
            <pc:docMk/>
            <pc:sldMk cId="1493356796" sldId="256"/>
            <ac:spMk id="3" creationId="{00000000-0000-0000-0000-000000000000}"/>
          </ac:spMkLst>
        </pc:spChg>
        <pc:spChg chg="mod">
          <ac:chgData name="Thorsten Hertel" userId="5fa40fbe-6787-4208-8551-db92c4e538ea" providerId="ADAL" clId="{6B363C58-445E-4C70-BED5-10976A30CA7E}" dt="2019-03-01T10:44:02.089" v="3" actId="20577"/>
          <ac:spMkLst>
            <pc:docMk/>
            <pc:sldMk cId="1493356796" sldId="256"/>
            <ac:spMk id="5" creationId="{CEFE6177-A5A0-4814-9D30-81F89B294E43}"/>
          </ac:spMkLst>
        </pc:spChg>
      </pc:sldChg>
      <pc:sldChg chg="modSp">
        <pc:chgData name="Thorsten Hertel" userId="5fa40fbe-6787-4208-8551-db92c4e538ea" providerId="ADAL" clId="{6B363C58-445E-4C70-BED5-10976A30CA7E}" dt="2019-03-01T10:53:01.463" v="66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6B363C58-445E-4C70-BED5-10976A30CA7E}" dt="2019-03-01T10:53:01.463" v="66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8234F3A-E778-4171-8EB4-92CE8712E91B}"/>
    <pc:docChg chg="undo custSel modSld">
      <pc:chgData name="Thorsten Hertel" userId="5fa40fbe-6787-4208-8551-db92c4e538ea" providerId="ADAL" clId="{68234F3A-E778-4171-8EB4-92CE8712E91B}" dt="2019-02-27T14:51:38.361" v="43" actId="20577"/>
      <pc:docMkLst>
        <pc:docMk/>
      </pc:docMkLst>
      <pc:sldChg chg="addSp delSp modSp">
        <pc:chgData name="Thorsten Hertel" userId="5fa40fbe-6787-4208-8551-db92c4e538ea" providerId="ADAL" clId="{68234F3A-E778-4171-8EB4-92CE8712E91B}" dt="2019-02-27T14:51:38.361" v="43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68234F3A-E778-4171-8EB4-92CE8712E91B}" dt="2019-02-27T14:51:38.361" v="43" actId="20577"/>
          <ac:spMkLst>
            <pc:docMk/>
            <pc:sldMk cId="3256679991" sldId="268"/>
            <ac:spMk id="3" creationId="{17510FC0-F0DC-4EC5-97B5-92B1F54E2BD3}"/>
          </ac:spMkLst>
        </pc:spChg>
        <pc:spChg chg="add del">
          <ac:chgData name="Thorsten Hertel" userId="5fa40fbe-6787-4208-8551-db92c4e538ea" providerId="ADAL" clId="{68234F3A-E778-4171-8EB4-92CE8712E91B}" dt="2019-02-27T14:50:37.840" v="14"/>
          <ac:spMkLst>
            <pc:docMk/>
            <pc:sldMk cId="3256679991" sldId="268"/>
            <ac:spMk id="5" creationId="{9E837992-1424-4310-B751-A1421CA53124}"/>
          </ac:spMkLst>
        </pc:spChg>
        <pc:spChg chg="add del">
          <ac:chgData name="Thorsten Hertel" userId="5fa40fbe-6787-4208-8551-db92c4e538ea" providerId="ADAL" clId="{68234F3A-E778-4171-8EB4-92CE8712E91B}" dt="2019-02-27T14:50:42.477" v="16"/>
          <ac:spMkLst>
            <pc:docMk/>
            <pc:sldMk cId="3256679991" sldId="268"/>
            <ac:spMk id="6" creationId="{DABD6CA9-0F9A-484D-8127-D25D8E1FA88E}"/>
          </ac:spMkLst>
        </pc:spChg>
        <pc:graphicFrameChg chg="add del mod">
          <ac:chgData name="Thorsten Hertel" userId="5fa40fbe-6787-4208-8551-db92c4e538ea" providerId="ADAL" clId="{68234F3A-E778-4171-8EB4-92CE8712E91B}" dt="2019-02-27T14:50:37.840" v="14"/>
          <ac:graphicFrameMkLst>
            <pc:docMk/>
            <pc:sldMk cId="3256679991" sldId="268"/>
            <ac:graphicFrameMk id="4" creationId="{1C046F34-BDBA-4E95-AE3A-5B891112BBBA}"/>
          </ac:graphicFrameMkLst>
        </pc:graphicFrameChg>
      </pc:sldChg>
    </pc:docChg>
  </pc:docChgLst>
  <pc:docChgLst>
    <pc:chgData name="Thorsten Hertel" userId="5fa40fbe-6787-4208-8551-db92c4e538ea" providerId="ADAL" clId="{60C303FF-E4AA-479A-8ABF-3FD250537765}"/>
    <pc:docChg chg="undo custSel modSld">
      <pc:chgData name="Thorsten Hertel" userId="5fa40fbe-6787-4208-8551-db92c4e538ea" providerId="ADAL" clId="{60C303FF-E4AA-479A-8ABF-3FD250537765}" dt="2019-02-28T09:08:35.474" v="24" actId="403"/>
      <pc:docMkLst>
        <pc:docMk/>
      </pc:docMkLst>
      <pc:sldChg chg="modSp">
        <pc:chgData name="Thorsten Hertel" userId="5fa40fbe-6787-4208-8551-db92c4e538ea" providerId="ADAL" clId="{60C303FF-E4AA-479A-8ABF-3FD250537765}" dt="2019-02-28T09:08:35.474" v="24" actId="403"/>
        <pc:sldMkLst>
          <pc:docMk/>
          <pc:sldMk cId="1493356796" sldId="256"/>
        </pc:sldMkLst>
        <pc:spChg chg="mod">
          <ac:chgData name="Thorsten Hertel" userId="5fa40fbe-6787-4208-8551-db92c4e538ea" providerId="ADAL" clId="{60C303FF-E4AA-479A-8ABF-3FD250537765}" dt="2019-02-28T09:08:35.474" v="24" actId="403"/>
          <ac:spMkLst>
            <pc:docMk/>
            <pc:sldMk cId="1493356796" sldId="2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63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3/28/2019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Draft </a:t>
            </a:r>
            <a:br>
              <a:rPr lang="en-US" smtClean="0"/>
            </a:br>
            <a:r>
              <a:rPr lang="en-US" smtClean="0"/>
              <a:t>WF </a:t>
            </a:r>
            <a:r>
              <a:rPr lang="en-US" dirty="0"/>
              <a:t>on </a:t>
            </a:r>
            <a:r>
              <a:rPr lang="en-US" dirty="0" smtClean="0"/>
              <a:t>Test </a:t>
            </a:r>
            <a:r>
              <a:rPr lang="en-US" dirty="0"/>
              <a:t>System Uncertainty Evolution for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Verizon []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RAN WG5 Meeting #5-5G-NR </a:t>
            </a:r>
            <a:r>
              <a:rPr lang="en-GB" b="1" dirty="0" err="1"/>
              <a:t>Adhoc</a:t>
            </a:r>
            <a:r>
              <a:rPr lang="en-GB" b="1" dirty="0"/>
              <a:t>	</a:t>
            </a:r>
            <a:r>
              <a:rPr lang="en-GB" b="1" dirty="0" smtClean="0"/>
              <a:t>		</a:t>
            </a:r>
            <a:r>
              <a:rPr lang="en-US" b="1" dirty="0"/>
              <a:t>R5-192909</a:t>
            </a:r>
          </a:p>
          <a:p>
            <a:r>
              <a:rPr lang="en-GB" b="1" dirty="0"/>
              <a:t>Xian, </a:t>
            </a:r>
            <a:r>
              <a:rPr lang="en-GB" b="1" dirty="0" smtClean="0"/>
              <a:t>China, 9th </a:t>
            </a:r>
            <a:r>
              <a:rPr lang="en-GB" b="1" dirty="0"/>
              <a:t>– 12th April 2019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003425"/>
          </a:xfrm>
        </p:spPr>
        <p:txBody>
          <a:bodyPr>
            <a:normAutofit/>
          </a:bodyPr>
          <a:lstStyle/>
          <a:p>
            <a:r>
              <a:rPr lang="en-US" sz="2000" dirty="0"/>
              <a:t>The Maximum Test System Uncertainty </a:t>
            </a:r>
            <a:r>
              <a:rPr lang="en-US" sz="2000" dirty="0" smtClean="0"/>
              <a:t>(MTSU) is </a:t>
            </a:r>
            <a:r>
              <a:rPr lang="en-US" sz="2000" dirty="0"/>
              <a:t>used to determine a permitted test methodology</a:t>
            </a:r>
          </a:p>
          <a:p>
            <a:r>
              <a:rPr lang="en-US" sz="2000" dirty="0" smtClean="0"/>
              <a:t>MTSU values are </a:t>
            </a:r>
            <a:r>
              <a:rPr lang="en-US" sz="2000" dirty="0"/>
              <a:t>identified that can have an impact on the measured </a:t>
            </a:r>
            <a:r>
              <a:rPr lang="en-US" sz="2000" dirty="0" smtClean="0"/>
              <a:t>quantity, for example </a:t>
            </a:r>
            <a:endParaRPr lang="en-US" sz="2000" b="1" dirty="0" smtClean="0"/>
          </a:p>
          <a:p>
            <a:pPr lvl="1"/>
            <a:r>
              <a:rPr lang="en-US" sz="1600" dirty="0" smtClean="0"/>
              <a:t>Planning FR2 network</a:t>
            </a:r>
            <a:endParaRPr lang="en-US" sz="1600" dirty="0"/>
          </a:p>
          <a:p>
            <a:pPr lvl="1"/>
            <a:r>
              <a:rPr lang="en-US" sz="1600" dirty="0" smtClean="0"/>
              <a:t>Physical FR2 </a:t>
            </a:r>
            <a:r>
              <a:rPr lang="en-US" sz="1600" dirty="0"/>
              <a:t>transmitter characteristics</a:t>
            </a:r>
          </a:p>
          <a:p>
            <a:pPr lvl="1"/>
            <a:r>
              <a:rPr lang="en-US" sz="1600" dirty="0" smtClean="0"/>
              <a:t>FR2 </a:t>
            </a:r>
            <a:r>
              <a:rPr lang="en-US" sz="1600" dirty="0"/>
              <a:t>device </a:t>
            </a:r>
            <a:r>
              <a:rPr lang="en-US" sz="1600" dirty="0" smtClean="0"/>
              <a:t>quality of validation </a:t>
            </a:r>
            <a:endParaRPr lang="en-US" sz="1600" dirty="0"/>
          </a:p>
          <a:p>
            <a:r>
              <a:rPr lang="en-US" sz="2000" dirty="0"/>
              <a:t>For </a:t>
            </a:r>
            <a:r>
              <a:rPr lang="en-US" sz="2000" dirty="0" smtClean="0"/>
              <a:t>each MU </a:t>
            </a:r>
            <a:r>
              <a:rPr lang="en-US" sz="2000" dirty="0"/>
              <a:t>element, the probability distribution needs to be determined which is based on </a:t>
            </a:r>
            <a:r>
              <a:rPr lang="en-US" sz="2000" dirty="0" smtClean="0"/>
              <a:t>methods</a:t>
            </a:r>
            <a:endParaRPr lang="en-US" sz="2000" dirty="0"/>
          </a:p>
          <a:p>
            <a:r>
              <a:rPr lang="en-CA" sz="2000" dirty="0" smtClean="0"/>
              <a:t>RAN5 is </a:t>
            </a:r>
            <a:r>
              <a:rPr lang="en-US" sz="2000" dirty="0" smtClean="0"/>
              <a:t>working </a:t>
            </a:r>
            <a:r>
              <a:rPr lang="en-US" sz="2000" dirty="0"/>
              <a:t>under a tight </a:t>
            </a:r>
            <a:r>
              <a:rPr lang="en-US" sz="2000" dirty="0" smtClean="0"/>
              <a:t>schedule </a:t>
            </a:r>
            <a:r>
              <a:rPr lang="en-CA" sz="2000" dirty="0" smtClean="0"/>
              <a:t>for Rel.15 and keeps on other requirements for FR2 UE </a:t>
            </a:r>
            <a:r>
              <a:rPr lang="en-CA" sz="2000" dirty="0"/>
              <a:t>conformance on-time </a:t>
            </a:r>
            <a:endParaRPr lang="en-CA" sz="2000" dirty="0" smtClean="0"/>
          </a:p>
          <a:p>
            <a:pPr lvl="1"/>
            <a:r>
              <a:rPr lang="en-US" sz="1600" dirty="0" smtClean="0"/>
              <a:t>Retain large </a:t>
            </a:r>
            <a:r>
              <a:rPr lang="en-US" sz="1600" dirty="0"/>
              <a:t>MU values in TR 38.903</a:t>
            </a:r>
            <a:endParaRPr lang="en-CA" sz="1600" dirty="0"/>
          </a:p>
          <a:p>
            <a:pPr lvl="1"/>
            <a:r>
              <a:rPr lang="en-US" sz="1600" dirty="0" smtClean="0"/>
              <a:t>Outcome of EIRP </a:t>
            </a:r>
            <a:r>
              <a:rPr lang="en-US" sz="1600" dirty="0"/>
              <a:t>and TRP </a:t>
            </a:r>
            <a:r>
              <a:rPr lang="en-US" sz="1600" dirty="0" smtClean="0"/>
              <a:t>measurement is insecure</a:t>
            </a:r>
            <a:endParaRPr lang="en-US" sz="1600" dirty="0"/>
          </a:p>
          <a:p>
            <a:r>
              <a:rPr lang="en-US" sz="2000" dirty="0" smtClean="0"/>
              <a:t>Still</a:t>
            </a:r>
            <a:r>
              <a:rPr lang="en-US" sz="2000" dirty="0"/>
              <a:t>, it is necessary to reduce the MTSU values further to ensure the NR EIRP power definition</a:t>
            </a:r>
            <a:endParaRPr lang="en-CA" sz="2000" dirty="0"/>
          </a:p>
          <a:p>
            <a:endParaRPr lang="en-CA" sz="20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3280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334123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 smtClean="0"/>
              <a:t>Proposal </a:t>
            </a:r>
            <a:r>
              <a:rPr lang="en-GB" b="1" dirty="0"/>
              <a:t>1</a:t>
            </a:r>
            <a:r>
              <a:rPr lang="en-GB" b="1" dirty="0" smtClean="0"/>
              <a:t>:</a:t>
            </a:r>
            <a:r>
              <a:rPr lang="en-GB" dirty="0" smtClean="0"/>
              <a:t> </a:t>
            </a:r>
            <a:r>
              <a:rPr lang="en-US" dirty="0" smtClean="0"/>
              <a:t>RAN5 should continually review </a:t>
            </a:r>
            <a:r>
              <a:rPr lang="en-US" dirty="0"/>
              <a:t>the MTSU </a:t>
            </a:r>
            <a:r>
              <a:rPr lang="en-US" dirty="0" smtClean="0"/>
              <a:t>values for </a:t>
            </a:r>
            <a:r>
              <a:rPr lang="en-US" dirty="0"/>
              <a:t>FR2 defined in TS38.521-2 and </a:t>
            </a:r>
            <a:r>
              <a:rPr lang="en-US" dirty="0" smtClean="0"/>
              <a:t>TS38.521-3, including  </a:t>
            </a:r>
          </a:p>
          <a:p>
            <a:pPr lvl="1"/>
            <a:r>
              <a:rPr lang="en-US" sz="2900" dirty="0" smtClean="0"/>
              <a:t>Identify test </a:t>
            </a:r>
            <a:r>
              <a:rPr lang="en-US" sz="2900" dirty="0"/>
              <a:t>and data-reduction procedure which can have important impact on the accuracy of the results</a:t>
            </a:r>
          </a:p>
          <a:p>
            <a:pPr lvl="1"/>
            <a:r>
              <a:rPr lang="en-US" sz="2900" dirty="0" smtClean="0"/>
              <a:t>Verify inappropriate MU value which may </a:t>
            </a:r>
            <a:r>
              <a:rPr lang="en-US" sz="2900" dirty="0"/>
              <a:t>be </a:t>
            </a:r>
            <a:r>
              <a:rPr lang="en-US" sz="2900" dirty="0" smtClean="0"/>
              <a:t>generated</a:t>
            </a:r>
            <a:endParaRPr lang="en-US" sz="2900" dirty="0"/>
          </a:p>
          <a:p>
            <a:pPr lvl="1"/>
            <a:r>
              <a:rPr lang="en-US" sz="2900" dirty="0" smtClean="0"/>
              <a:t>Solidify results </a:t>
            </a:r>
            <a:r>
              <a:rPr lang="en-US" sz="2900" dirty="0"/>
              <a:t>and confirm predicted MTSU </a:t>
            </a:r>
            <a:r>
              <a:rPr lang="en-US" sz="2900" dirty="0" smtClean="0"/>
              <a:t>values</a:t>
            </a:r>
            <a:endParaRPr lang="en-US" sz="2900" dirty="0"/>
          </a:p>
          <a:p>
            <a:pPr lvl="1"/>
            <a:r>
              <a:rPr lang="en-US" sz="2900" dirty="0" smtClean="0"/>
              <a:t>Check where </a:t>
            </a:r>
            <a:r>
              <a:rPr lang="en-US" sz="2900" dirty="0"/>
              <a:t>data could be reduced by methods </a:t>
            </a:r>
            <a:r>
              <a:rPr lang="en-US" sz="2900" dirty="0" smtClean="0"/>
              <a:t>of uncertainty </a:t>
            </a:r>
            <a:r>
              <a:rPr lang="en-US" sz="2900" dirty="0"/>
              <a:t>analysis</a:t>
            </a:r>
          </a:p>
          <a:p>
            <a:r>
              <a:rPr lang="en-US" b="1" dirty="0" smtClean="0"/>
              <a:t>Proposal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n-CA" dirty="0" smtClean="0"/>
              <a:t>RAN5 </a:t>
            </a:r>
            <a:r>
              <a:rPr lang="en-CA" dirty="0"/>
              <a:t>agrees to start a study item </a:t>
            </a:r>
            <a:r>
              <a:rPr lang="en-CA" dirty="0" smtClean="0"/>
              <a:t>(SI) to continually optimize the </a:t>
            </a:r>
            <a:r>
              <a:rPr lang="en-US" dirty="0" smtClean="0"/>
              <a:t>MTSU values in </a:t>
            </a:r>
            <a:r>
              <a:rPr lang="en-CA" dirty="0" smtClean="0"/>
              <a:t>this year </a:t>
            </a:r>
          </a:p>
          <a:p>
            <a:pPr lvl="1"/>
            <a:r>
              <a:rPr lang="en-US" sz="2900" dirty="0" smtClean="0"/>
              <a:t>Set a goal of improvement (</a:t>
            </a:r>
            <a:r>
              <a:rPr lang="en-US" sz="2900" dirty="0"/>
              <a:t>e.g., 30</a:t>
            </a:r>
            <a:r>
              <a:rPr lang="en-US" sz="2900" dirty="0" smtClean="0"/>
              <a:t>%)</a:t>
            </a:r>
            <a:endParaRPr lang="en-US" sz="2900" dirty="0"/>
          </a:p>
          <a:p>
            <a:pPr lvl="1"/>
            <a:r>
              <a:rPr lang="en-US" sz="2900" dirty="0" smtClean="0"/>
              <a:t>A study phase is from December 2019 and in nine </a:t>
            </a:r>
            <a:r>
              <a:rPr lang="en-US" sz="2900" dirty="0"/>
              <a:t>months </a:t>
            </a:r>
            <a:r>
              <a:rPr lang="en-US" sz="2900" dirty="0" smtClean="0"/>
              <a:t>duration  </a:t>
            </a:r>
            <a:endParaRPr lang="en-US" sz="2900" dirty="0"/>
          </a:p>
          <a:p>
            <a:pPr lvl="1"/>
            <a:r>
              <a:rPr lang="en-US" sz="2900" dirty="0"/>
              <a:t>Investigate and improve </a:t>
            </a:r>
            <a:r>
              <a:rPr lang="en-US" sz="2900" dirty="0" smtClean="0"/>
              <a:t>MTSU in </a:t>
            </a:r>
            <a:r>
              <a:rPr lang="en-US" sz="2900" dirty="0"/>
              <a:t>terms of plan </a:t>
            </a:r>
            <a:r>
              <a:rPr lang="en-US" sz="2900" dirty="0" smtClean="0"/>
              <a:t>of </a:t>
            </a:r>
            <a:r>
              <a:rPr lang="en-US" sz="2900" dirty="0"/>
              <a:t>OEM </a:t>
            </a:r>
            <a:r>
              <a:rPr lang="en-US" sz="2900" dirty="0" smtClean="0"/>
              <a:t>ecosystems and device </a:t>
            </a:r>
            <a:r>
              <a:rPr lang="en-US" sz="2900" dirty="0"/>
              <a:t>certification, </a:t>
            </a:r>
          </a:p>
          <a:p>
            <a:pPr lvl="1"/>
            <a:r>
              <a:rPr lang="en-US" sz="2900" dirty="0"/>
              <a:t>Justify and </a:t>
            </a:r>
            <a:r>
              <a:rPr lang="en-US" sz="2900" dirty="0" smtClean="0"/>
              <a:t>quantify </a:t>
            </a:r>
            <a:r>
              <a:rPr lang="en-US" sz="2900" dirty="0"/>
              <a:t>MTSU </a:t>
            </a:r>
            <a:r>
              <a:rPr lang="en-US" sz="2900" dirty="0" smtClean="0"/>
              <a:t>values from study</a:t>
            </a:r>
          </a:p>
          <a:p>
            <a:pPr lvl="1"/>
            <a:r>
              <a:rPr lang="en-US" sz="2900" dirty="0" smtClean="0"/>
              <a:t>Define solution to hardware or software system that </a:t>
            </a:r>
            <a:r>
              <a:rPr lang="en-US" sz="2900" dirty="0"/>
              <a:t>can successfully use the propagated platforms already in operation in labs</a:t>
            </a:r>
            <a:endParaRPr lang="en-US" sz="2900" dirty="0" smtClean="0"/>
          </a:p>
          <a:p>
            <a:pPr lvl="2"/>
            <a:r>
              <a:rPr lang="en-US" sz="2900" dirty="0" smtClean="0"/>
              <a:t>Identify responsibility of HW, SW changes</a:t>
            </a:r>
            <a:endParaRPr lang="en-US" sz="2900" dirty="0"/>
          </a:p>
          <a:p>
            <a:pPr lvl="1"/>
            <a:r>
              <a:rPr lang="en-US" dirty="0" smtClean="0"/>
              <a:t>Extend </a:t>
            </a:r>
            <a:r>
              <a:rPr lang="en-US" dirty="0"/>
              <a:t>new MTSU </a:t>
            </a:r>
            <a:r>
              <a:rPr lang="en-US" dirty="0" smtClean="0"/>
              <a:t>to </a:t>
            </a:r>
            <a:r>
              <a:rPr lang="en-US" dirty="0"/>
              <a:t>UE Demodulation and RRM based on industry input</a:t>
            </a:r>
          </a:p>
          <a:p>
            <a:r>
              <a:rPr lang="en-US" b="1" dirty="0" smtClean="0"/>
              <a:t>Proposal 3: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quantified </a:t>
            </a:r>
            <a:r>
              <a:rPr lang="en-US" dirty="0"/>
              <a:t>MU threshold </a:t>
            </a:r>
            <a:r>
              <a:rPr lang="en-US" dirty="0" smtClean="0"/>
              <a:t>should be release independent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25667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0" ma:contentTypeDescription="Create a new document." ma:contentTypeScope="" ma:versionID="63ea3380e8959d8826adac6c32f07b14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27a5bab7bbb5d56c81d39dbf537fecc6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78f5c59-aec9-459c-acf8-8cf941473193">
      <UserInfo>
        <DisplayName>Roger Nichols</DisplayName>
        <AccountId>14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945037F1-A6DE-4517-A961-748160A6511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800B87-D338-40DA-A0E8-84319874C0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214D99-C96D-4937-B0E5-5ACF03110C4C}">
  <ds:schemaRefs>
    <ds:schemaRef ds:uri="bdd78157-346c-4767-bfdd-352789a5c5f1"/>
    <ds:schemaRef ds:uri="http://schemas.microsoft.com/office/infopath/2007/PartnerControls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purl.org/dc/elements/1.1/"/>
    <ds:schemaRef ds:uri="878f5c59-aec9-459c-acf8-8cf941473193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305</Words>
  <Application>Microsoft Office PowerPoint</Application>
  <PresentationFormat>On-screen Show (4:3)</PresentationFormat>
  <Paragraphs>32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Draft  WF on Test System Uncertainty Evolution for FR2</vt:lpstr>
      <vt:lpstr>Background 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MU Threshold</dc:title>
  <dc:creator>User</dc:creator>
  <cp:lastModifiedBy>Zhao, Zheng</cp:lastModifiedBy>
  <cp:revision>88</cp:revision>
  <dcterms:created xsi:type="dcterms:W3CDTF">2019-01-22T01:23:54Z</dcterms:created>
  <dcterms:modified xsi:type="dcterms:W3CDTF">2019-03-29T01:28:08Z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AuthorIds_UIVersion_1536">
    <vt:lpwstr>22</vt:lpwstr>
  </property>
</Properties>
</file>