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3">
  <p:sldMasterIdLst>
    <p:sldMasterId id="2147483676" r:id="rId1"/>
  </p:sldMasterIdLst>
  <p:notesMasterIdLst>
    <p:notesMasterId r:id="rId14"/>
  </p:notesMasterIdLst>
  <p:handoutMasterIdLst>
    <p:handoutMasterId r:id="rId15"/>
  </p:handoutMasterIdLst>
  <p:sldIdLst>
    <p:sldId id="259" r:id="rId2"/>
    <p:sldId id="293" r:id="rId3"/>
    <p:sldId id="306" r:id="rId4"/>
    <p:sldId id="317" r:id="rId5"/>
    <p:sldId id="316" r:id="rId6"/>
    <p:sldId id="309" r:id="rId7"/>
    <p:sldId id="301" r:id="rId8"/>
    <p:sldId id="319" r:id="rId9"/>
    <p:sldId id="313" r:id="rId10"/>
    <p:sldId id="314" r:id="rId11"/>
    <p:sldId id="318" r:id="rId12"/>
    <p:sldId id="261" r:id="rId13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06"/>
            <p14:sldId id="317"/>
            <p14:sldId id="316"/>
            <p14:sldId id="309"/>
            <p14:sldId id="301"/>
            <p14:sldId id="319"/>
            <p14:sldId id="313"/>
            <p14:sldId id="314"/>
            <p14:sldId id="318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10" d="100"/>
          <a:sy n="110" d="100"/>
        </p:scale>
        <p:origin x="1692" y="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Proposal for update of RAN5 5G NR phases and targets</a:t>
            </a:r>
            <a:br>
              <a:rPr lang="sv-SE" sz="3600" dirty="0"/>
            </a:br>
            <a:endParaRPr lang="en-US" sz="36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109728" y="372033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RAN5#2-5G-NR-Adhoc meeting 		     R5-182113</a:t>
            </a:r>
          </a:p>
          <a:p>
            <a:r>
              <a:rPr lang="en-US" sz="2400" kern="0" dirty="0"/>
              <a:t>Taoyuan, Taiwan, 9th-13th April 2018</a:t>
            </a:r>
          </a:p>
          <a:p>
            <a:pPr algn="ctr"/>
            <a:endParaRPr lang="en-US" sz="2400" kern="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Proposal for NSA Option 3 (EN-DC) Phase 3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463163"/>
            <a:ext cx="8479839" cy="3852000"/>
          </a:xfrm>
        </p:spPr>
        <p:txBody>
          <a:bodyPr/>
          <a:lstStyle/>
          <a:p>
            <a:r>
              <a:rPr lang="en-US" sz="1050" dirty="0"/>
              <a:t>Included EN-DC configurations: LTE </a:t>
            </a:r>
            <a:r>
              <a:rPr lang="en-US" sz="1050" dirty="0" err="1"/>
              <a:t>xCC</a:t>
            </a:r>
            <a:r>
              <a:rPr lang="en-US" sz="1050" dirty="0"/>
              <a:t> + NR FR1/FR2 </a:t>
            </a:r>
            <a:r>
              <a:rPr lang="en-US" sz="1050" dirty="0" err="1"/>
              <a:t>yCC</a:t>
            </a:r>
            <a:r>
              <a:rPr lang="en-US" sz="1050" dirty="0"/>
              <a:t>, where </a:t>
            </a:r>
            <a:r>
              <a:rPr lang="en-US" sz="1050" dirty="0" err="1"/>
              <a:t>x,y</a:t>
            </a:r>
            <a:r>
              <a:rPr lang="en-US" sz="1050" dirty="0"/>
              <a:t>&gt;=1</a:t>
            </a:r>
            <a:endParaRPr lang="en-US" sz="1100" dirty="0"/>
          </a:p>
          <a:p>
            <a:r>
              <a:rPr lang="en-US" sz="11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000" dirty="0"/>
              <a:t>RF - TS 38.521-3, TS 38.522, TS 38.521-1 (Note 1), TS 38.521-2 (Note 1), TR 38.903, TR 38.905 </a:t>
            </a:r>
          </a:p>
          <a:p>
            <a:pPr lvl="2"/>
            <a:r>
              <a:rPr lang="en-US" sz="1000" dirty="0"/>
              <a:t>Test definition and MU/TT for LTE+NR FR2 Rx and </a:t>
            </a:r>
            <a:r>
              <a:rPr lang="en-US" sz="1000" dirty="0" err="1"/>
              <a:t>Tx</a:t>
            </a:r>
            <a:r>
              <a:rPr lang="en-US" sz="1000" dirty="0"/>
              <a:t> RF MU/TT target 2 test cases where MU/TT analysis completed, Note 3</a:t>
            </a:r>
          </a:p>
          <a:p>
            <a:pPr lvl="2"/>
            <a:r>
              <a:rPr lang="en-US" sz="1000" dirty="0"/>
              <a:t>Test definition and MU part for RF MU/TT Target 3 test cases (TS 38-521-3), Note 4</a:t>
            </a:r>
          </a:p>
          <a:p>
            <a:pPr lvl="2"/>
            <a:r>
              <a:rPr lang="en-US" sz="1000" dirty="0"/>
              <a:t>Test definition and TT for LTE+NR FR1 </a:t>
            </a:r>
            <a:r>
              <a:rPr lang="en-US" sz="1000" dirty="0" err="1"/>
              <a:t>Demod</a:t>
            </a:r>
            <a:r>
              <a:rPr lang="en-US" sz="1000" dirty="0"/>
              <a:t>/CSI reporting (TS 38.521-4), Note 2</a:t>
            </a:r>
          </a:p>
          <a:p>
            <a:pPr lvl="2"/>
            <a:r>
              <a:rPr lang="en-US" sz="1000" dirty="0"/>
              <a:t>Test definition and TT for LTE+NR FR1 RRM (TS 38.533) test definition and TT, Note 2</a:t>
            </a:r>
          </a:p>
          <a:p>
            <a:pPr lvl="2"/>
            <a:r>
              <a:rPr lang="en-US" sz="1000" dirty="0"/>
              <a:t>Test definition for LTE+NR FR2 </a:t>
            </a:r>
            <a:r>
              <a:rPr lang="en-US" sz="1000" dirty="0" err="1"/>
              <a:t>Demod</a:t>
            </a:r>
            <a:r>
              <a:rPr lang="en-US" sz="1000" dirty="0"/>
              <a:t>/CSI reporting (TS 38.521-4), Note 2</a:t>
            </a:r>
          </a:p>
          <a:p>
            <a:pPr lvl="2"/>
            <a:r>
              <a:rPr lang="en-US" sz="1000" dirty="0"/>
              <a:t>Test definition for LTE+NR FR2 RRM (TS 38.533), Note 2</a:t>
            </a:r>
          </a:p>
          <a:p>
            <a:pPr lvl="1"/>
            <a:r>
              <a:rPr lang="en-US" sz="1000" dirty="0"/>
              <a:t>Protocol - TS 38.523-x, TS 34.229-x, TS 37.571-x</a:t>
            </a:r>
          </a:p>
          <a:p>
            <a:pPr lvl="2"/>
            <a:r>
              <a:rPr lang="en-US" sz="1000" dirty="0"/>
              <a:t>Remaining test cases not completed in NSA Opt.3 Phase 2</a:t>
            </a:r>
          </a:p>
          <a:p>
            <a:pPr lvl="2"/>
            <a:r>
              <a:rPr lang="en-US" sz="1000" dirty="0"/>
              <a:t>LTE </a:t>
            </a:r>
            <a:r>
              <a:rPr lang="en-US" sz="1000" dirty="0" err="1"/>
              <a:t>xCC</a:t>
            </a:r>
            <a:r>
              <a:rPr lang="en-US" sz="1000" dirty="0"/>
              <a:t> + NR FR1 </a:t>
            </a:r>
            <a:r>
              <a:rPr lang="en-US" sz="1000" dirty="0" err="1"/>
              <a:t>yCC</a:t>
            </a:r>
            <a:r>
              <a:rPr lang="en-US" sz="1000" dirty="0"/>
              <a:t> test cases</a:t>
            </a:r>
          </a:p>
          <a:p>
            <a:pPr lvl="1"/>
            <a:r>
              <a:rPr lang="en-US" sz="1000" dirty="0"/>
              <a:t>Test environment - TS 36.508, TS 38.508-1, TS 38.508-2</a:t>
            </a:r>
          </a:p>
          <a:p>
            <a:pPr lvl="2"/>
            <a:r>
              <a:rPr lang="en-US" sz="1000" dirty="0"/>
              <a:t>Common test environment to enable to enable LTE </a:t>
            </a:r>
            <a:r>
              <a:rPr lang="en-US" sz="1000" dirty="0" err="1"/>
              <a:t>xCC</a:t>
            </a:r>
            <a:r>
              <a:rPr lang="en-US" sz="1000" dirty="0"/>
              <a:t> + NR FR1 </a:t>
            </a:r>
            <a:r>
              <a:rPr lang="en-US" sz="1000" dirty="0" err="1"/>
              <a:t>yCC</a:t>
            </a:r>
            <a:r>
              <a:rPr lang="en-US" sz="1000" dirty="0"/>
              <a:t> test cases</a:t>
            </a:r>
          </a:p>
          <a:p>
            <a:pPr lvl="2"/>
            <a:r>
              <a:rPr lang="en-US" sz="1000" dirty="0"/>
              <a:t>Common test environment to enable to enable LTE </a:t>
            </a:r>
            <a:r>
              <a:rPr lang="en-US" sz="1000" dirty="0" err="1"/>
              <a:t>xCC</a:t>
            </a:r>
            <a:r>
              <a:rPr lang="en-US" sz="1000" dirty="0"/>
              <a:t> + NR FR2 </a:t>
            </a:r>
            <a:r>
              <a:rPr lang="en-US" sz="1000" dirty="0" err="1"/>
              <a:t>yCC</a:t>
            </a:r>
            <a:r>
              <a:rPr lang="en-US" sz="1000" dirty="0"/>
              <a:t> test cases</a:t>
            </a:r>
          </a:p>
          <a:p>
            <a:pPr lvl="2"/>
            <a:r>
              <a:rPr lang="en-US" sz="1000" dirty="0"/>
              <a:t>Common ICS as needed for test cases in TS 38.521-3 and TS 38.523-1.</a:t>
            </a:r>
          </a:p>
          <a:p>
            <a:pPr lvl="1"/>
            <a:r>
              <a:rPr lang="en-US" sz="1000" dirty="0"/>
              <a:t>UE test functions - TS 38.509</a:t>
            </a:r>
          </a:p>
          <a:p>
            <a:pPr lvl="2"/>
            <a:r>
              <a:rPr lang="en-US" sz="1000" dirty="0"/>
              <a:t>TBD if any additional UE test functions needed</a:t>
            </a:r>
          </a:p>
          <a:p>
            <a:r>
              <a:rPr lang="en-US" sz="11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000" dirty="0">
                <a:solidFill>
                  <a:srgbClr val="FF0000"/>
                </a:solidFill>
              </a:rPr>
              <a:t>TT part of RF MU/TT Target 3 test cases (TS 38-521-3), Note 4</a:t>
            </a:r>
            <a:endParaRPr lang="en-US" sz="1050" dirty="0"/>
          </a:p>
          <a:p>
            <a:pPr lvl="1"/>
            <a:r>
              <a:rPr lang="en-US" sz="1000" dirty="0">
                <a:solidFill>
                  <a:srgbClr val="FF0000"/>
                </a:solidFill>
              </a:rPr>
              <a:t>MU/TT part of LTE+NR FR2 </a:t>
            </a:r>
            <a:r>
              <a:rPr lang="en-US" sz="1000" dirty="0" err="1">
                <a:solidFill>
                  <a:srgbClr val="FF0000"/>
                </a:solidFill>
              </a:rPr>
              <a:t>Demod</a:t>
            </a:r>
            <a:r>
              <a:rPr lang="en-US" sz="1000" dirty="0">
                <a:solidFill>
                  <a:srgbClr val="FF0000"/>
                </a:solidFill>
              </a:rPr>
              <a:t>/CSI reporting (TS 38.521-4), Note 5</a:t>
            </a:r>
          </a:p>
          <a:p>
            <a:pPr lvl="1"/>
            <a:r>
              <a:rPr lang="en-US" sz="1000" dirty="0">
                <a:solidFill>
                  <a:srgbClr val="FF0000"/>
                </a:solidFill>
              </a:rPr>
              <a:t>MU/TT part of LTE+NR FR2 RRM (TS 38.533), Note 5</a:t>
            </a:r>
          </a:p>
          <a:p>
            <a:pPr marL="0" indent="0">
              <a:buNone/>
            </a:pPr>
            <a:br>
              <a:rPr lang="en-US" sz="800" dirty="0"/>
            </a:br>
            <a:r>
              <a:rPr lang="en-US" sz="7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700" dirty="0"/>
              <a:t>Note 2: Dependency: RAN4 progress until RAN4#89 (Nov-18)</a:t>
            </a:r>
          </a:p>
          <a:p>
            <a:pPr marL="0" indent="0">
              <a:buNone/>
            </a:pPr>
            <a:r>
              <a:rPr lang="en-US" sz="700" dirty="0"/>
              <a:t>Note 3: Dependency: RAN4 progress until RAN4#89 (Nov-18)  + RAN5 MU/TT progress. MU part of RF MU/TT target 2 test cases is RAN5#82 (Frb-19) and TT</a:t>
            </a:r>
            <a:br>
              <a:rPr lang="en-US" sz="700" dirty="0"/>
            </a:br>
            <a:r>
              <a:rPr lang="en-US" sz="700" dirty="0"/>
              <a:t>             part is targeted to be completed by RAN5#83 (May-19) (Ref R5-182092)</a:t>
            </a:r>
          </a:p>
          <a:p>
            <a:pPr marL="0" indent="0">
              <a:buNone/>
            </a:pPr>
            <a:r>
              <a:rPr lang="en-US" sz="700" dirty="0"/>
              <a:t>Note 4: MU part of RF MU/TT target 3 test cases are planned to be completed by RAN5#83 (May 19) and TT part by RAN5#84 (Aug-19). The TT part need thus to be </a:t>
            </a:r>
            <a:br>
              <a:rPr lang="en-US" sz="700" dirty="0"/>
            </a:br>
            <a:r>
              <a:rPr lang="en-US" sz="700" dirty="0"/>
              <a:t>             completed after NSA Opt.3 Phase 3.</a:t>
            </a:r>
            <a:r>
              <a:rPr lang="en-US" sz="900" dirty="0"/>
              <a:t> </a:t>
            </a:r>
            <a:br>
              <a:rPr lang="en-US" sz="900" dirty="0"/>
            </a:br>
            <a:r>
              <a:rPr lang="en-US" sz="700" dirty="0"/>
              <a:t>Note 5: There will be a need for a NSA Opt.3 Phase 4 to be added when MU/TT targets for </a:t>
            </a:r>
            <a:r>
              <a:rPr lang="en-US" sz="700" dirty="0" err="1"/>
              <a:t>Demod</a:t>
            </a:r>
            <a:r>
              <a:rPr lang="en-US" sz="700" dirty="0"/>
              <a:t>/CSI and RRM test cases becomes available. 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lvl="1"/>
            <a:endParaRPr lang="en-US" sz="1000" dirty="0">
              <a:solidFill>
                <a:srgbClr val="FF0000"/>
              </a:solidFill>
            </a:endParaRPr>
          </a:p>
          <a:p>
            <a:pPr lvl="2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2D70C3-668D-4C92-9BB7-AA376EAF5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Proposed way forward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4801A185-F1E7-49D1-A04A-71F5813048F5}"/>
              </a:ext>
            </a:extLst>
          </p:cNvPr>
          <p:cNvSpPr txBox="1">
            <a:spLocks/>
          </p:cNvSpPr>
          <p:nvPr/>
        </p:nvSpPr>
        <p:spPr>
          <a:xfrm>
            <a:off x="396875" y="1325084"/>
            <a:ext cx="8351839" cy="4326916"/>
          </a:xfrm>
          <a:prstGeom prst="rect">
            <a:avLst/>
          </a:prstGeom>
        </p:spPr>
        <p:txBody>
          <a:bodyPr/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>
                <a:solidFill>
                  <a:srgbClr val="FF0000"/>
                </a:solidFill>
              </a:rPr>
              <a:t>It is proposed that the details of the content for NSA Option 3 (EN-DC) phases and the overall target dates for SA Option 2, SA Option 5, NSA Option 7 and NSA Option 4 phases as described in this document is used as base for the update of the RAN5 5GS work plan. The time plan for the proposed targets are illustrated below.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2FE1DF-8D10-4793-90D6-BADC8D587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887" y="2928937"/>
            <a:ext cx="72009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582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sv-SE" sz="2000" dirty="0"/>
              <a:t>RAN#79 </a:t>
            </a:r>
            <a:r>
              <a:rPr lang="sv-SE" sz="2000" dirty="0" err="1"/>
              <a:t>plenary</a:t>
            </a:r>
            <a:r>
              <a:rPr lang="sv-SE" sz="2000" dirty="0"/>
              <a:t> </a:t>
            </a:r>
            <a:r>
              <a:rPr lang="sv-SE" sz="2000" dirty="0" err="1"/>
              <a:t>update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/>
              <a:t>RAN5 </a:t>
            </a:r>
            <a:r>
              <a:rPr lang="en-US" sz="2000" dirty="0"/>
              <a:t>Time plan for defining MU and TT for RF tests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Proposal for update of RAN5 phases and targets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Proposal</a:t>
            </a:r>
            <a:r>
              <a:rPr lang="sv-SE" sz="2000" dirty="0"/>
              <a:t> for </a:t>
            </a: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NSA Option 3 (EN-DC)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Proposed</a:t>
            </a:r>
            <a:r>
              <a:rPr lang="sv-SE" sz="2000" dirty="0"/>
              <a:t> </a:t>
            </a:r>
            <a:r>
              <a:rPr lang="sv-SE" sz="2000" dirty="0" err="1"/>
              <a:t>way</a:t>
            </a:r>
            <a:r>
              <a:rPr lang="sv-SE" sz="2000" dirty="0"/>
              <a:t> forward</a:t>
            </a: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800" dirty="0"/>
              <a:t>RAN#79 </a:t>
            </a:r>
            <a:r>
              <a:rPr lang="sv-SE" sz="2800" dirty="0" err="1"/>
              <a:t>plenary</a:t>
            </a:r>
            <a:r>
              <a:rPr lang="sv-SE" sz="2800" dirty="0"/>
              <a:t> </a:t>
            </a:r>
            <a:r>
              <a:rPr lang="sv-SE" sz="2800" dirty="0" err="1"/>
              <a:t>updates</a:t>
            </a:r>
            <a:r>
              <a:rPr lang="sv-SE" sz="2800" dirty="0"/>
              <a:t> </a:t>
            </a:r>
            <a:br>
              <a:rPr lang="sv-SE" sz="2800" dirty="0"/>
            </a:br>
            <a:r>
              <a:rPr lang="sv-SE" sz="2800" dirty="0"/>
              <a:t>(Ref:RP-180554)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/>
              <a:t>Rel-15 schedule unchanged</a:t>
            </a:r>
          </a:p>
          <a:p>
            <a:pPr lvl="1"/>
            <a:r>
              <a:rPr lang="en-US" altLang="en-US" sz="1600" dirty="0"/>
              <a:t>Architecture Option 3: ASN.1 Freeze March 2018</a:t>
            </a:r>
          </a:p>
          <a:p>
            <a:pPr lvl="1"/>
            <a:r>
              <a:rPr lang="en-US" altLang="en-US" sz="1600" dirty="0"/>
              <a:t>Architecture Option 2: ASN.1 Freeze September 2018</a:t>
            </a:r>
          </a:p>
          <a:p>
            <a:pPr lvl="1"/>
            <a:r>
              <a:rPr lang="en-US" altLang="en-US" sz="1600" dirty="0"/>
              <a:t>Architecture Option 5: ASN.1 Freeze September 2018 (only impacts LTE ASN.1) </a:t>
            </a:r>
          </a:p>
          <a:p>
            <a:r>
              <a:rPr lang="en-US" altLang="en-US" sz="1800" dirty="0"/>
              <a:t>Introduce Late Rel-15 Drop</a:t>
            </a:r>
          </a:p>
          <a:p>
            <a:pPr lvl="1"/>
            <a:r>
              <a:rPr lang="en-US" altLang="en-US" sz="1600" dirty="0"/>
              <a:t>Follows Rel-15 completion by 6 months</a:t>
            </a:r>
          </a:p>
          <a:p>
            <a:pPr lvl="1"/>
            <a:r>
              <a:rPr lang="en-US" altLang="en-US" sz="1600" dirty="0"/>
              <a:t>The late drop is to exclusively contain NR architecture options that were not completed by September ASN.1 drop</a:t>
            </a:r>
          </a:p>
          <a:p>
            <a:pPr lvl="1"/>
            <a:r>
              <a:rPr lang="en-US" altLang="en-US" sz="1600" dirty="0"/>
              <a:t>Options 4, 7 are part of the late drop</a:t>
            </a:r>
          </a:p>
          <a:p>
            <a:pPr lvl="1"/>
            <a:r>
              <a:rPr lang="en-US" altLang="en-US" sz="1600" dirty="0"/>
              <a:t>In case Option 5 is not completed by September ASN.1 drop, it will be part of the late drop</a:t>
            </a:r>
          </a:p>
          <a:p>
            <a:pPr lvl="1"/>
            <a:r>
              <a:rPr lang="en-US" altLang="en-US" sz="1600" dirty="0"/>
              <a:t>NR-NR DC to be considered to be added to the late drop at RAN#80</a:t>
            </a:r>
          </a:p>
          <a:p>
            <a:pPr lvl="1"/>
            <a:r>
              <a:rPr lang="en-US" altLang="en-US" sz="1600" dirty="0"/>
              <a:t>Band combinations which are not completed by June 2018 (other than NR-NR DC combinations) will be moved to Rel-16 band specifications, but continue to be release independent.</a:t>
            </a:r>
          </a:p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99133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43268871-9B56-4E4F-BBE3-E4B94D47A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190" y="246936"/>
            <a:ext cx="7166373" cy="85725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Time line </a:t>
            </a:r>
            <a:r>
              <a:rPr lang="sv-SE" sz="2800" dirty="0"/>
              <a:t>(Ref:RP-180554)</a:t>
            </a:r>
            <a:endParaRPr lang="en-US" alt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C642E1-C9F3-4788-94E6-2218392DC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1496903"/>
            <a:ext cx="8494195" cy="48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72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RAN5#2-5G-NR-Adhoc FR2 MU/TT </a:t>
            </a:r>
            <a:r>
              <a:rPr lang="sv-SE" sz="2400" dirty="0" err="1"/>
              <a:t>timeplan</a:t>
            </a:r>
            <a:br>
              <a:rPr lang="sv-SE" sz="2400" dirty="0"/>
            </a:br>
            <a:r>
              <a:rPr lang="sv-SE" sz="2400" dirty="0"/>
              <a:t>(Ref:R5-182092)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71850" y="1952400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600" b="1" dirty="0">
                <a:solidFill>
                  <a:schemeClr val="accent1"/>
                </a:solidFill>
              </a:rPr>
              <a:t>Proposed Time plan for FR2 MU/TT</a:t>
            </a:r>
          </a:p>
          <a:p>
            <a:pPr lvl="1"/>
            <a:r>
              <a:rPr kumimoji="1" lang="en-US" altLang="ja-JP" sz="1400" dirty="0"/>
              <a:t>RF MU/TT Target 1: [MU] RAN5#NR3 (Oct-18)	[TT] RAN5#NR4 (Jan-19)</a:t>
            </a:r>
          </a:p>
          <a:p>
            <a:pPr lvl="1"/>
            <a:r>
              <a:rPr kumimoji="1" lang="en-US" altLang="ja-JP" sz="1400" dirty="0"/>
              <a:t>RF MU/TT Target 2</a:t>
            </a:r>
            <a:r>
              <a:rPr lang="en-US" altLang="ja-JP" sz="1400" dirty="0"/>
              <a:t>: [MU] RAN5#82 (Feb-19)	[TT] RAN5#83 (May-19)</a:t>
            </a:r>
          </a:p>
          <a:p>
            <a:pPr lvl="1"/>
            <a:r>
              <a:rPr kumimoji="1" lang="en-US" altLang="ja-JP" sz="1400" dirty="0"/>
              <a:t>RF MU/TT Target 3</a:t>
            </a:r>
            <a:r>
              <a:rPr lang="en-US" altLang="ja-JP" sz="1400" dirty="0"/>
              <a:t>: [MU] RAN5#83 (May-19)	[TT] RAN5#84 (Aug-19)</a:t>
            </a:r>
          </a:p>
          <a:p>
            <a:r>
              <a:rPr kumimoji="1" lang="en-US" altLang="ja-JP" sz="1600" dirty="0"/>
              <a:t>RF MU/TT Target 1</a:t>
            </a:r>
            <a:r>
              <a:rPr lang="en-US" sz="1600" kern="0" dirty="0"/>
              <a:t> test cases (regulatory): </a:t>
            </a:r>
          </a:p>
          <a:p>
            <a:pPr lvl="1"/>
            <a:r>
              <a:rPr lang="en-US" sz="1200" kern="0" dirty="0"/>
              <a:t>6.2.1 Max Output Power			7.3 Ref Sensitivity</a:t>
            </a:r>
          </a:p>
          <a:p>
            <a:r>
              <a:rPr kumimoji="1" lang="en-US" altLang="ja-JP" sz="1600" dirty="0"/>
              <a:t>RF MU/TT Target 2</a:t>
            </a:r>
            <a:r>
              <a:rPr lang="en-US" sz="1600" kern="0" dirty="0"/>
              <a:t> test cases (regulatory):</a:t>
            </a:r>
          </a:p>
          <a:p>
            <a:pPr lvl="1" fontAlgn="t"/>
            <a:r>
              <a:rPr kumimoji="1" lang="en-GB" sz="1200" dirty="0"/>
              <a:t>6.3.2 Transmit OFF power 			6.4.1 Frequency Error</a:t>
            </a:r>
            <a:endParaRPr lang="sv-SE" sz="1200" dirty="0"/>
          </a:p>
          <a:p>
            <a:pPr lvl="1" fontAlgn="t"/>
            <a:r>
              <a:rPr kumimoji="1" lang="en-US" sz="1200" dirty="0"/>
              <a:t>6.5.1 Occupied bandwidth 			</a:t>
            </a:r>
            <a:r>
              <a:rPr kumimoji="1" lang="en-GB" sz="1200" dirty="0"/>
              <a:t>6.5.2.1 Spectrum emission mask</a:t>
            </a:r>
            <a:endParaRPr lang="sv-SE" sz="1200" dirty="0"/>
          </a:p>
          <a:p>
            <a:pPr lvl="1" fontAlgn="t"/>
            <a:r>
              <a:rPr kumimoji="1" lang="en-GB" sz="1200" dirty="0"/>
              <a:t>6.5.2.2 Adjacent Channel Leakage Ratio  		</a:t>
            </a:r>
            <a:r>
              <a:rPr kumimoji="1" lang="en-US" sz="1200" dirty="0"/>
              <a:t>6.5.3.1 General spurious emissions</a:t>
            </a:r>
            <a:endParaRPr lang="sv-SE" sz="1200" dirty="0"/>
          </a:p>
          <a:p>
            <a:pPr lvl="1" fontAlgn="t"/>
            <a:r>
              <a:rPr kumimoji="1" lang="en-US" sz="1200" dirty="0"/>
              <a:t>6.5.3.2 Spurious emissions for UE co-existence</a:t>
            </a:r>
            <a:r>
              <a:rPr lang="sv-SE" sz="1200" dirty="0"/>
              <a:t>	</a:t>
            </a:r>
            <a:r>
              <a:rPr kumimoji="1" lang="en-US" sz="1200" dirty="0"/>
              <a:t>7.7 Receiver Spurious emissions</a:t>
            </a:r>
            <a:endParaRPr lang="sv-SE" sz="1200" dirty="0"/>
          </a:p>
          <a:p>
            <a:r>
              <a:rPr kumimoji="1" lang="en-US" altLang="ja-JP" sz="1600" dirty="0"/>
              <a:t>RF MU/TT Target 3</a:t>
            </a:r>
            <a:r>
              <a:rPr lang="en-US" sz="1600" kern="0" dirty="0"/>
              <a:t> test cases: all other test cases</a:t>
            </a:r>
          </a:p>
          <a:p>
            <a:pPr lvl="1"/>
            <a:endParaRPr lang="en-US" sz="1200" kern="0" dirty="0"/>
          </a:p>
          <a:p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3556281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9929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000" dirty="0"/>
              <a:t>Proposal for update of RAN5 phases and targets</a:t>
            </a:r>
          </a:p>
          <a:p>
            <a:pPr lvl="0"/>
            <a:r>
              <a:rPr lang="en-US" sz="1400" dirty="0"/>
              <a:t>(based on RAN#79 updates and RAN5 MU/TT time plan)</a:t>
            </a:r>
            <a:r>
              <a:rPr lang="en-US" sz="2400" dirty="0"/>
              <a:t>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603056"/>
            <a:ext cx="8351839" cy="3852000"/>
          </a:xfrm>
        </p:spPr>
        <p:txBody>
          <a:bodyPr/>
          <a:lstStyle/>
          <a:p>
            <a:r>
              <a:rPr lang="en-US" sz="2000" dirty="0"/>
              <a:t>RAN5#79 May-18</a:t>
            </a:r>
          </a:p>
          <a:p>
            <a:pPr lvl="1"/>
            <a:r>
              <a:rPr lang="en-US" sz="1800" dirty="0"/>
              <a:t>NSA Option 3 (EN-DC) Phase 1	</a:t>
            </a:r>
            <a:r>
              <a:rPr lang="sv-SE" sz="1800" dirty="0">
                <a:solidFill>
                  <a:srgbClr val="00B050"/>
                </a:solidFill>
              </a:rPr>
              <a:t> 	--- No </a:t>
            </a:r>
            <a:r>
              <a:rPr lang="sv-SE" sz="1800" dirty="0" err="1">
                <a:solidFill>
                  <a:srgbClr val="00B050"/>
                </a:solidFill>
              </a:rPr>
              <a:t>change</a:t>
            </a:r>
            <a:endParaRPr lang="en-US" sz="1800" dirty="0"/>
          </a:p>
          <a:p>
            <a:r>
              <a:rPr lang="en-US" sz="2000" dirty="0"/>
              <a:t>RAN5#81 Nov-18</a:t>
            </a:r>
          </a:p>
          <a:p>
            <a:pPr lvl="1"/>
            <a:r>
              <a:rPr lang="en-US" sz="1800" dirty="0"/>
              <a:t>NSA Option 3 (EN-DC) Phase 2		</a:t>
            </a:r>
            <a:r>
              <a:rPr lang="sv-SE" sz="1800" dirty="0">
                <a:solidFill>
                  <a:srgbClr val="00B050"/>
                </a:solidFill>
              </a:rPr>
              <a:t>--- No </a:t>
            </a:r>
            <a:r>
              <a:rPr lang="sv-SE" sz="1800" dirty="0" err="1">
                <a:solidFill>
                  <a:srgbClr val="00B050"/>
                </a:solidFill>
              </a:rPr>
              <a:t>change</a:t>
            </a:r>
            <a:endParaRPr lang="sv-SE" sz="1800" dirty="0">
              <a:solidFill>
                <a:srgbClr val="00B050"/>
              </a:solidFill>
            </a:endParaRPr>
          </a:p>
          <a:p>
            <a:pPr lvl="1"/>
            <a:r>
              <a:rPr lang="sv-SE" sz="1800" dirty="0"/>
              <a:t>SA Option 2 (SA NR) </a:t>
            </a:r>
            <a:r>
              <a:rPr lang="sv-SE" sz="1800" dirty="0" err="1"/>
              <a:t>Phase</a:t>
            </a:r>
            <a:r>
              <a:rPr lang="sv-SE" sz="1800" dirty="0"/>
              <a:t> 1                 	</a:t>
            </a:r>
            <a:r>
              <a:rPr lang="sv-SE" sz="1800" dirty="0">
                <a:solidFill>
                  <a:srgbClr val="00B050"/>
                </a:solidFill>
              </a:rPr>
              <a:t>--- No </a:t>
            </a:r>
            <a:r>
              <a:rPr lang="sv-SE" sz="1800" dirty="0" err="1">
                <a:solidFill>
                  <a:srgbClr val="00B050"/>
                </a:solidFill>
              </a:rPr>
              <a:t>change</a:t>
            </a:r>
            <a:endParaRPr lang="sv-SE" sz="1800" dirty="0">
              <a:solidFill>
                <a:srgbClr val="00B050"/>
              </a:solidFill>
            </a:endParaRPr>
          </a:p>
          <a:p>
            <a:pPr lvl="1"/>
            <a:r>
              <a:rPr lang="sv-SE" sz="1800" dirty="0"/>
              <a:t>SA Option 5 (SA E-UTRA) </a:t>
            </a:r>
            <a:r>
              <a:rPr lang="sv-SE" sz="1800" dirty="0" err="1"/>
              <a:t>Phase</a:t>
            </a:r>
            <a:r>
              <a:rPr lang="sv-SE" sz="1800" dirty="0"/>
              <a:t> 1** 		</a:t>
            </a:r>
            <a:r>
              <a:rPr lang="sv-SE" sz="1800" dirty="0">
                <a:solidFill>
                  <a:srgbClr val="00B050"/>
                </a:solidFill>
              </a:rPr>
              <a:t>--- No </a:t>
            </a:r>
            <a:r>
              <a:rPr lang="sv-SE" sz="1800" dirty="0" err="1">
                <a:solidFill>
                  <a:srgbClr val="00B050"/>
                </a:solidFill>
              </a:rPr>
              <a:t>change</a:t>
            </a:r>
            <a:endParaRPr lang="sv-SE" sz="1800" dirty="0">
              <a:solidFill>
                <a:srgbClr val="00B050"/>
              </a:solidFill>
            </a:endParaRPr>
          </a:p>
          <a:p>
            <a:r>
              <a:rPr lang="en-US" sz="2000" dirty="0"/>
              <a:t>RAN5#83 May-19</a:t>
            </a:r>
          </a:p>
          <a:p>
            <a:pPr lvl="1"/>
            <a:r>
              <a:rPr lang="en-US" sz="1800" dirty="0"/>
              <a:t>NSA Option 3 (EN-DC) Phase 3		</a:t>
            </a:r>
            <a:r>
              <a:rPr lang="sv-SE" sz="1800" dirty="0">
                <a:solidFill>
                  <a:srgbClr val="FF0000"/>
                </a:solidFill>
              </a:rPr>
              <a:t>--- </a:t>
            </a:r>
            <a:r>
              <a:rPr lang="sv-SE" sz="1800" dirty="0" err="1">
                <a:solidFill>
                  <a:srgbClr val="FF0000"/>
                </a:solidFill>
              </a:rPr>
              <a:t>Added</a:t>
            </a:r>
            <a:r>
              <a:rPr lang="sv-SE" sz="1800" dirty="0">
                <a:solidFill>
                  <a:srgbClr val="FF0000"/>
                </a:solidFill>
              </a:rPr>
              <a:t> </a:t>
            </a:r>
            <a:r>
              <a:rPr lang="sv-SE" sz="1800" dirty="0" err="1">
                <a:solidFill>
                  <a:srgbClr val="FF0000"/>
                </a:solidFill>
              </a:rPr>
              <a:t>phase</a:t>
            </a:r>
            <a:r>
              <a:rPr lang="sv-SE" sz="1800" dirty="0">
                <a:solidFill>
                  <a:srgbClr val="FF0000"/>
                </a:solidFill>
              </a:rPr>
              <a:t> 3</a:t>
            </a:r>
            <a:endParaRPr lang="sv-SE" sz="1800" dirty="0"/>
          </a:p>
          <a:p>
            <a:pPr lvl="1"/>
            <a:r>
              <a:rPr lang="sv-SE" sz="1800" dirty="0"/>
              <a:t>SA Option 2 (SA NR) </a:t>
            </a:r>
            <a:r>
              <a:rPr lang="sv-SE" sz="1800" dirty="0" err="1"/>
              <a:t>Phase</a:t>
            </a:r>
            <a:r>
              <a:rPr lang="sv-SE" sz="1800" dirty="0"/>
              <a:t> 2             		</a:t>
            </a:r>
            <a:r>
              <a:rPr lang="sv-SE" sz="1800" dirty="0">
                <a:solidFill>
                  <a:srgbClr val="FF0000"/>
                </a:solidFill>
              </a:rPr>
              <a:t>--- </a:t>
            </a:r>
            <a:r>
              <a:rPr lang="sv-SE" sz="1800" dirty="0" err="1">
                <a:solidFill>
                  <a:srgbClr val="FF0000"/>
                </a:solidFill>
              </a:rPr>
              <a:t>Added</a:t>
            </a:r>
            <a:r>
              <a:rPr lang="sv-SE" sz="1800" dirty="0">
                <a:solidFill>
                  <a:srgbClr val="FF0000"/>
                </a:solidFill>
              </a:rPr>
              <a:t> </a:t>
            </a:r>
            <a:r>
              <a:rPr lang="sv-SE" sz="1800" dirty="0" err="1">
                <a:solidFill>
                  <a:srgbClr val="FF0000"/>
                </a:solidFill>
              </a:rPr>
              <a:t>phase</a:t>
            </a:r>
            <a:r>
              <a:rPr lang="sv-SE" sz="1800" dirty="0">
                <a:solidFill>
                  <a:srgbClr val="FF0000"/>
                </a:solidFill>
              </a:rPr>
              <a:t> 2</a:t>
            </a:r>
          </a:p>
          <a:p>
            <a:pPr lvl="1"/>
            <a:r>
              <a:rPr lang="sv-SE" sz="1800" dirty="0"/>
              <a:t>SA Option 5 (SA E-UTRA) </a:t>
            </a:r>
            <a:r>
              <a:rPr lang="sv-SE" sz="1800" dirty="0" err="1"/>
              <a:t>Phase</a:t>
            </a:r>
            <a:r>
              <a:rPr lang="sv-SE" sz="1800" dirty="0"/>
              <a:t> 2**  		</a:t>
            </a:r>
            <a:r>
              <a:rPr lang="sv-SE" sz="1800" dirty="0">
                <a:solidFill>
                  <a:srgbClr val="FF0000"/>
                </a:solidFill>
              </a:rPr>
              <a:t>--- </a:t>
            </a:r>
            <a:r>
              <a:rPr lang="sv-SE" sz="1800" dirty="0" err="1">
                <a:solidFill>
                  <a:srgbClr val="FF0000"/>
                </a:solidFill>
              </a:rPr>
              <a:t>Added</a:t>
            </a:r>
            <a:r>
              <a:rPr lang="sv-SE" sz="1800" dirty="0">
                <a:solidFill>
                  <a:srgbClr val="FF0000"/>
                </a:solidFill>
              </a:rPr>
              <a:t> </a:t>
            </a:r>
            <a:r>
              <a:rPr lang="sv-SE" sz="1800" dirty="0" err="1">
                <a:solidFill>
                  <a:srgbClr val="FF0000"/>
                </a:solidFill>
              </a:rPr>
              <a:t>phase</a:t>
            </a:r>
            <a:r>
              <a:rPr lang="sv-SE" sz="1800" dirty="0">
                <a:solidFill>
                  <a:srgbClr val="FF0000"/>
                </a:solidFill>
              </a:rPr>
              <a:t> 2</a:t>
            </a:r>
          </a:p>
          <a:p>
            <a:pPr lvl="1"/>
            <a:r>
              <a:rPr lang="sv-SE" sz="1800" dirty="0"/>
              <a:t>NSA Option 7 (NGEN-DC) </a:t>
            </a:r>
            <a:r>
              <a:rPr lang="sv-SE" sz="1800" dirty="0" err="1"/>
              <a:t>Phase</a:t>
            </a:r>
            <a:r>
              <a:rPr lang="sv-SE" sz="1800" dirty="0"/>
              <a:t> 1*		</a:t>
            </a:r>
            <a:r>
              <a:rPr lang="sv-SE" sz="1800" dirty="0">
                <a:solidFill>
                  <a:srgbClr val="FF0000"/>
                </a:solidFill>
              </a:rPr>
              <a:t>--- </a:t>
            </a:r>
            <a:r>
              <a:rPr lang="sv-SE" sz="1800" dirty="0" err="1">
                <a:solidFill>
                  <a:srgbClr val="FF0000"/>
                </a:solidFill>
              </a:rPr>
              <a:t>Moved</a:t>
            </a:r>
            <a:r>
              <a:rPr lang="sv-SE" sz="1800" dirty="0">
                <a:solidFill>
                  <a:srgbClr val="FF0000"/>
                </a:solidFill>
              </a:rPr>
              <a:t> 6 </a:t>
            </a:r>
            <a:r>
              <a:rPr lang="sv-SE" sz="1800" dirty="0" err="1">
                <a:solidFill>
                  <a:srgbClr val="FF0000"/>
                </a:solidFill>
              </a:rPr>
              <a:t>Months</a:t>
            </a:r>
            <a:r>
              <a:rPr lang="sv-SE" sz="1800" dirty="0"/>
              <a:t>               </a:t>
            </a:r>
          </a:p>
          <a:p>
            <a:pPr lvl="1"/>
            <a:r>
              <a:rPr lang="sv-SE" sz="1800" dirty="0"/>
              <a:t>NSA Option 4 (NE-DC) </a:t>
            </a:r>
            <a:r>
              <a:rPr lang="sv-SE" sz="1800" dirty="0" err="1"/>
              <a:t>Phase</a:t>
            </a:r>
            <a:r>
              <a:rPr lang="sv-SE" sz="1800" dirty="0"/>
              <a:t> 1*		</a:t>
            </a:r>
            <a:r>
              <a:rPr lang="sv-SE" sz="1800" dirty="0">
                <a:solidFill>
                  <a:srgbClr val="FF0000"/>
                </a:solidFill>
              </a:rPr>
              <a:t>--- Target date </a:t>
            </a:r>
            <a:r>
              <a:rPr lang="sv-SE" sz="1800" dirty="0" err="1">
                <a:solidFill>
                  <a:srgbClr val="FF0000"/>
                </a:solidFill>
              </a:rPr>
              <a:t>added</a:t>
            </a:r>
            <a:endParaRPr lang="sv-SE" sz="1800" dirty="0">
              <a:solidFill>
                <a:srgbClr val="FF0000"/>
              </a:solidFill>
            </a:endParaRPr>
          </a:p>
          <a:p>
            <a:pPr marL="355600" lvl="1" indent="0">
              <a:buNone/>
            </a:pPr>
            <a:r>
              <a:rPr lang="sv-SE" sz="1100" dirty="0"/>
              <a:t>*</a:t>
            </a:r>
            <a:r>
              <a:rPr lang="en-US" sz="1100" dirty="0"/>
              <a:t>ASN.1 late drop freeze March-19</a:t>
            </a:r>
            <a:br>
              <a:rPr lang="en-US" sz="1100" dirty="0"/>
            </a:br>
            <a:r>
              <a:rPr lang="en-US" sz="1100" dirty="0"/>
              <a:t>**May be deferred 6 months if Option 5 will be moved from ASN.1 Freeze in Sept-18 to the late drop freeze March-19</a:t>
            </a:r>
          </a:p>
          <a:p>
            <a:pPr marL="355600" lvl="1" indent="0">
              <a:buNone/>
            </a:pPr>
            <a:endParaRPr lang="sv-SE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600" dirty="0"/>
              <a:t>The RF, </a:t>
            </a:r>
            <a:r>
              <a:rPr lang="en-US" sz="1600" dirty="0" err="1"/>
              <a:t>Demod</a:t>
            </a:r>
            <a:r>
              <a:rPr lang="en-US" sz="1600" dirty="0"/>
              <a:t>/CSI reporting and RRM test cases can be divided into the following parts</a:t>
            </a:r>
            <a:br>
              <a:rPr lang="en-US" sz="1600" dirty="0"/>
            </a:br>
            <a:endParaRPr lang="en-US" sz="1600" dirty="0"/>
          </a:p>
          <a:p>
            <a:pPr lvl="1"/>
            <a:r>
              <a:rPr lang="en-US" sz="1200" dirty="0"/>
              <a:t>Test definition		Test case description excluding MU (FR2) and TT (FR1 and FR2) </a:t>
            </a:r>
            <a:br>
              <a:rPr lang="en-US" sz="1200" dirty="0"/>
            </a:br>
            <a:r>
              <a:rPr lang="en-US" sz="1200" dirty="0"/>
              <a:t>			part(s) i.e. non MU/TT parts of minimum requirements, Initial conditions, Test </a:t>
            </a:r>
            <a:br>
              <a:rPr lang="en-US" sz="1200" dirty="0"/>
            </a:br>
            <a:r>
              <a:rPr lang="en-US" sz="1200" dirty="0"/>
              <a:t>        			points, Test procedure, Specific message content etc.</a:t>
            </a:r>
          </a:p>
          <a:p>
            <a:pPr lvl="1"/>
            <a:r>
              <a:rPr lang="en-US" sz="1200" dirty="0"/>
              <a:t>MU			Measurement Uncertainty</a:t>
            </a:r>
          </a:p>
          <a:p>
            <a:pPr lvl="1"/>
            <a:r>
              <a:rPr lang="en-US" sz="1200" dirty="0"/>
              <a:t>TT			Test Tolerances</a:t>
            </a:r>
          </a:p>
          <a:p>
            <a:pPr lvl="1"/>
            <a:r>
              <a:rPr lang="en-US" sz="1200" dirty="0"/>
              <a:t>Complete FR1 test case 	Test definition + MU + TT</a:t>
            </a:r>
          </a:p>
          <a:p>
            <a:pPr lvl="1"/>
            <a:r>
              <a:rPr lang="en-US" sz="1200" dirty="0"/>
              <a:t>Complete FR2 test case 	Test definition + MU + TT</a:t>
            </a:r>
          </a:p>
          <a:p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NOTE!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The completion targets for EN-DC FR2 test cases are set based on the RAN5 MU/TT targets as described in R5-182092.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This concerns the EN-DC specific FR2 test cases in TS 38.521-3, but also the parts of the TS 38.521-2 FR2 test cases referenced by the TS 38.521-3 FR2 test cases.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Proposal for NSA Option 3 (EN-DC) PHASE content</a:t>
            </a:r>
          </a:p>
          <a:p>
            <a:pPr marL="0" indent="0">
              <a:buNone/>
            </a:pPr>
            <a:r>
              <a:rPr lang="en-US" sz="1600" dirty="0"/>
              <a:t>- GENERAL CONSIDERATIONs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200" dirty="0"/>
              <a:t>Included EN-DC configurations: LTE 1CC + NR FR1 1CC</a:t>
            </a:r>
          </a:p>
          <a:p>
            <a:r>
              <a:rPr lang="en-US" sz="12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050" dirty="0"/>
              <a:t>RF - TS 38.521-3, TS 38.522, TS 38.521-1 (Note 1), TS 38.521-2 (Note 1), TR 38.903, TR 38.905 </a:t>
            </a:r>
          </a:p>
          <a:p>
            <a:pPr lvl="2"/>
            <a:r>
              <a:rPr lang="en-US" sz="1050" dirty="0"/>
              <a:t>Test definition, MU for all LTE+NR FR1 Rx and </a:t>
            </a:r>
            <a:r>
              <a:rPr lang="en-US" sz="1050" dirty="0" err="1"/>
              <a:t>Tx</a:t>
            </a:r>
            <a:r>
              <a:rPr lang="en-US" sz="1050" dirty="0"/>
              <a:t> test cases, Note 2, Note 3</a:t>
            </a:r>
          </a:p>
          <a:p>
            <a:pPr lvl="2"/>
            <a:r>
              <a:rPr lang="en-US" sz="1050" dirty="0"/>
              <a:t>Progress on Test definition for all LTE+NR FR2 Rx and </a:t>
            </a:r>
            <a:r>
              <a:rPr lang="en-US" sz="1050" dirty="0" err="1"/>
              <a:t>Tx</a:t>
            </a:r>
            <a:r>
              <a:rPr lang="en-US" sz="1050" dirty="0"/>
              <a:t> test cases, Note 2</a:t>
            </a:r>
          </a:p>
          <a:p>
            <a:pPr lvl="1"/>
            <a:r>
              <a:rPr lang="en-US" sz="1050" dirty="0"/>
              <a:t>Protocol - TS 38.523-x</a:t>
            </a:r>
          </a:p>
          <a:p>
            <a:pPr lvl="2"/>
            <a:r>
              <a:rPr lang="en-US" sz="1050" dirty="0"/>
              <a:t>Layer 2: NR MAC, RLC and PDCP test cases</a:t>
            </a:r>
          </a:p>
          <a:p>
            <a:pPr lvl="2"/>
            <a:r>
              <a:rPr lang="en-US" sz="1050" dirty="0"/>
              <a:t>RRC: Basic RRC test cases (see below what is excluded)</a:t>
            </a:r>
          </a:p>
          <a:p>
            <a:pPr lvl="2"/>
            <a:r>
              <a:rPr lang="en-US" sz="1050" dirty="0"/>
              <a:t>NAS: All test cases</a:t>
            </a:r>
          </a:p>
          <a:p>
            <a:pPr lvl="1"/>
            <a:r>
              <a:rPr lang="en-US" sz="1050" dirty="0"/>
              <a:t>Test environment - TS 36.508, TS 38.508-1, TS 38.508-2</a:t>
            </a:r>
          </a:p>
          <a:p>
            <a:pPr lvl="2"/>
            <a:r>
              <a:rPr lang="en-US" sz="1050" dirty="0"/>
              <a:t>Common test environment to enable LTE+NR FR1 MCG+SCG and Split bearer testing</a:t>
            </a:r>
          </a:p>
          <a:p>
            <a:pPr lvl="2"/>
            <a:r>
              <a:rPr lang="en-US" sz="1050" dirty="0"/>
              <a:t>Common ICS as needed for test cases in TS 38.521-3 and TS 38.523-1.</a:t>
            </a:r>
          </a:p>
          <a:p>
            <a:pPr lvl="1"/>
            <a:r>
              <a:rPr lang="en-US" sz="1050" dirty="0"/>
              <a:t>UE test functions - TS 38.509</a:t>
            </a:r>
          </a:p>
          <a:p>
            <a:pPr lvl="2"/>
            <a:r>
              <a:rPr lang="en-US" sz="1050" dirty="0"/>
              <a:t>UE test loop mode A and UE test loop mode B.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050" dirty="0">
                <a:solidFill>
                  <a:srgbClr val="FF0000"/>
                </a:solidFill>
              </a:rPr>
              <a:t>MU/TT for any Rx and </a:t>
            </a:r>
            <a:r>
              <a:rPr lang="en-US" sz="1050" dirty="0" err="1">
                <a:solidFill>
                  <a:srgbClr val="FF0000"/>
                </a:solidFill>
              </a:rPr>
              <a:t>Tx</a:t>
            </a:r>
            <a:r>
              <a:rPr lang="en-US" sz="1050" dirty="0">
                <a:solidFill>
                  <a:srgbClr val="FF0000"/>
                </a:solidFill>
              </a:rPr>
              <a:t> LTE+NR FR2 test cases (TS 38.521-3)</a:t>
            </a:r>
          </a:p>
          <a:p>
            <a:pPr lvl="1"/>
            <a:r>
              <a:rPr lang="en-US" sz="1050" dirty="0">
                <a:solidFill>
                  <a:srgbClr val="FF0000"/>
                </a:solidFill>
              </a:rPr>
              <a:t>All LTE+NR FR1 and FR2 </a:t>
            </a:r>
            <a:r>
              <a:rPr lang="en-US" sz="1050" dirty="0" err="1">
                <a:solidFill>
                  <a:srgbClr val="FF0000"/>
                </a:solidFill>
              </a:rPr>
              <a:t>Demod</a:t>
            </a:r>
            <a:r>
              <a:rPr lang="en-US" sz="1050" dirty="0">
                <a:solidFill>
                  <a:srgbClr val="FF0000"/>
                </a:solidFill>
              </a:rPr>
              <a:t>/CSI reporting test cases (TS 38.521-4)</a:t>
            </a:r>
          </a:p>
          <a:p>
            <a:pPr lvl="1"/>
            <a:r>
              <a:rPr lang="en-US" sz="1050" dirty="0">
                <a:solidFill>
                  <a:srgbClr val="FF0000"/>
                </a:solidFill>
              </a:rPr>
              <a:t>All LTE+NR FR1 and FR2 RRM test cases (TS 38.533)</a:t>
            </a:r>
          </a:p>
          <a:p>
            <a:pPr lvl="1"/>
            <a:r>
              <a:rPr lang="en-US" sz="1050" dirty="0">
                <a:solidFill>
                  <a:srgbClr val="FF0000"/>
                </a:solidFill>
              </a:rPr>
              <a:t>Protocol test cases for </a:t>
            </a:r>
            <a:r>
              <a:rPr lang="nn-NO" sz="1050" dirty="0">
                <a:solidFill>
                  <a:srgbClr val="FF0000"/>
                </a:solidFill>
              </a:rPr>
              <a:t>EN-DC NR CA TC, </a:t>
            </a:r>
            <a:r>
              <a:rPr lang="en-US" sz="1050" dirty="0">
                <a:solidFill>
                  <a:srgbClr val="FF0000"/>
                </a:solidFill>
              </a:rPr>
              <a:t>BWP, SRB3, measurement gaps and CSI-RS, and SS\PBCH based measurements test cases</a:t>
            </a:r>
          </a:p>
          <a:p>
            <a:pPr lvl="1"/>
            <a:r>
              <a:rPr lang="en-US" sz="1050" dirty="0">
                <a:solidFill>
                  <a:srgbClr val="FF0000"/>
                </a:solidFill>
              </a:rPr>
              <a:t>IMS test cases (TS 34.229-x)</a:t>
            </a:r>
          </a:p>
          <a:p>
            <a:pPr lvl="1"/>
            <a:r>
              <a:rPr lang="en-US" sz="1050" dirty="0">
                <a:solidFill>
                  <a:srgbClr val="FF0000"/>
                </a:solidFill>
              </a:rPr>
              <a:t>Positioning test cases (TS 37.571-x)</a:t>
            </a:r>
          </a:p>
          <a:p>
            <a:pPr marL="0" indent="0">
              <a:buNone/>
            </a:pPr>
            <a:br>
              <a:rPr lang="en-US" sz="1050" dirty="0"/>
            </a:br>
            <a:r>
              <a:rPr lang="en-US" sz="8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800" dirty="0"/>
              <a:t>Note 2: Dependency: RAN4 progress until RAN4#87 (May-18)</a:t>
            </a:r>
          </a:p>
          <a:p>
            <a:pPr marL="0" indent="0">
              <a:buNone/>
            </a:pPr>
            <a:r>
              <a:rPr lang="en-US" sz="800" dirty="0"/>
              <a:t>Note 3: TT needs one more meeting cycle</a:t>
            </a:r>
          </a:p>
          <a:p>
            <a:pPr marL="712787" lvl="2" indent="0">
              <a:buNone/>
            </a:pPr>
            <a:endParaRPr lang="en-US" sz="1050" dirty="0"/>
          </a:p>
          <a:p>
            <a:pPr lvl="1"/>
            <a:endParaRPr lang="en-US" sz="1050" dirty="0"/>
          </a:p>
          <a:p>
            <a:pPr lvl="1"/>
            <a:endParaRPr lang="en-US" sz="1050" dirty="0"/>
          </a:p>
          <a:p>
            <a:endParaRPr lang="en-US" sz="12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Proposal for NSA Option 3 (EN-DC) Phase 1 content</a:t>
            </a:r>
          </a:p>
          <a:p>
            <a:pPr marL="0" indent="0">
              <a:buNone/>
            </a:pPr>
            <a:r>
              <a:rPr lang="en-US" sz="1600" dirty="0"/>
              <a:t>- Target RAN5#79 MAY-18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004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100" dirty="0"/>
              <a:t>Included EN-DC configurations: LTE </a:t>
            </a:r>
            <a:r>
              <a:rPr lang="en-US" sz="1100" dirty="0" err="1"/>
              <a:t>xCC</a:t>
            </a:r>
            <a:r>
              <a:rPr lang="en-US" sz="1100" dirty="0"/>
              <a:t> + NR FR1 1CC, where x&gt;=1; and LTE 1CC + NR FR2 1CC</a:t>
            </a:r>
            <a:endParaRPr lang="en-US" sz="1200" dirty="0"/>
          </a:p>
          <a:p>
            <a:r>
              <a:rPr lang="en-US" sz="12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050" dirty="0"/>
              <a:t>RF - TS 38.521-3, TS 38.522, TS 38.521-1 (Note 1), TS 38.521-2 (Note 1), TR 38.903, TR 38.905 </a:t>
            </a:r>
          </a:p>
          <a:p>
            <a:pPr lvl="2"/>
            <a:r>
              <a:rPr lang="en-US" sz="1050" dirty="0"/>
              <a:t>Test definition, MU and TT for LTE+NR FR1: Rx and </a:t>
            </a:r>
            <a:r>
              <a:rPr lang="en-US" sz="1050" dirty="0" err="1"/>
              <a:t>Tx</a:t>
            </a:r>
            <a:r>
              <a:rPr lang="en-US" sz="1050" dirty="0"/>
              <a:t> test cases not completed in NSA Opt.3 Phase 1, Note 2</a:t>
            </a:r>
          </a:p>
          <a:p>
            <a:pPr lvl="2"/>
            <a:r>
              <a:rPr lang="en-US" sz="1050" dirty="0"/>
              <a:t>Test definition, MU and TT for LTE+NR FR2 RF MU/TT Target 1 test cases, Note 3</a:t>
            </a:r>
          </a:p>
          <a:p>
            <a:pPr lvl="2"/>
            <a:r>
              <a:rPr lang="en-US" sz="1050" dirty="0"/>
              <a:t>Progress on Test definition for LTE+NR FR2: Rx and </a:t>
            </a:r>
            <a:r>
              <a:rPr lang="en-US" sz="1050" dirty="0" err="1"/>
              <a:t>Tx</a:t>
            </a:r>
            <a:r>
              <a:rPr lang="en-US" sz="1050" dirty="0"/>
              <a:t> test cases not progressed in NSA Opt.3 Phase 1, Note 2</a:t>
            </a:r>
          </a:p>
          <a:p>
            <a:pPr lvl="1"/>
            <a:r>
              <a:rPr lang="en-US" sz="1050" dirty="0"/>
              <a:t>Protocol - TS 38.523-x, TS 34.229-x, TS 37.571-x</a:t>
            </a:r>
          </a:p>
          <a:p>
            <a:pPr lvl="2"/>
            <a:r>
              <a:rPr lang="en-US" sz="1050" dirty="0"/>
              <a:t>Remaining test cases not completed in NSA Opt.3 Phase 1</a:t>
            </a:r>
          </a:p>
          <a:p>
            <a:pPr lvl="2"/>
            <a:r>
              <a:rPr lang="en-US" sz="1050" dirty="0"/>
              <a:t>LTE </a:t>
            </a:r>
            <a:r>
              <a:rPr lang="en-US" sz="1050" dirty="0" err="1"/>
              <a:t>xCC</a:t>
            </a:r>
            <a:r>
              <a:rPr lang="en-US" sz="1050" dirty="0"/>
              <a:t> + NR FR1 1CC test cases</a:t>
            </a:r>
          </a:p>
          <a:p>
            <a:pPr lvl="2"/>
            <a:r>
              <a:rPr lang="en-US" sz="1050" dirty="0"/>
              <a:t>RRC </a:t>
            </a:r>
            <a:r>
              <a:rPr lang="nn-NO" sz="1050" dirty="0"/>
              <a:t>EN-DC LTE xCC + NR 1CC, </a:t>
            </a:r>
            <a:r>
              <a:rPr lang="en-US" sz="1050" dirty="0"/>
              <a:t>BWP, SRB3, measurement gaps and CSI-RS, and SS\PBCH based measurements test cases</a:t>
            </a:r>
          </a:p>
          <a:p>
            <a:pPr lvl="2"/>
            <a:r>
              <a:rPr lang="en-US" sz="1050" dirty="0"/>
              <a:t>IMS IR.92 EN-DC test cases</a:t>
            </a:r>
          </a:p>
          <a:p>
            <a:pPr lvl="2"/>
            <a:r>
              <a:rPr lang="en-US" sz="1050" dirty="0"/>
              <a:t>Positioning EN-DC test cases</a:t>
            </a:r>
          </a:p>
          <a:p>
            <a:pPr lvl="1"/>
            <a:r>
              <a:rPr lang="en-US" sz="1050" dirty="0"/>
              <a:t>Test environment - TS 36.508, TS 38.508-1, TS 38.508-2</a:t>
            </a:r>
          </a:p>
          <a:p>
            <a:pPr lvl="2"/>
            <a:r>
              <a:rPr lang="en-US" sz="1050" dirty="0"/>
              <a:t>Common test environment to enable FR2 testing (RF and protocol)</a:t>
            </a:r>
          </a:p>
          <a:p>
            <a:pPr lvl="2"/>
            <a:r>
              <a:rPr lang="en-US" sz="1050" dirty="0"/>
              <a:t>Common ICS as needed for test cases in TS 38.521-3 and TS 38.523-1.</a:t>
            </a:r>
          </a:p>
          <a:p>
            <a:pPr lvl="1"/>
            <a:r>
              <a:rPr lang="en-US" sz="1050" dirty="0"/>
              <a:t>UE test functions - TS 38.509</a:t>
            </a:r>
          </a:p>
          <a:p>
            <a:pPr lvl="2"/>
            <a:r>
              <a:rPr lang="en-US" sz="1050" dirty="0"/>
              <a:t> UBF, SS-RSRPB UE reporting, UE Positioning test functions</a:t>
            </a:r>
          </a:p>
          <a:p>
            <a:r>
              <a:rPr lang="en-US" sz="12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050" dirty="0">
                <a:solidFill>
                  <a:srgbClr val="FF0000"/>
                </a:solidFill>
              </a:rPr>
              <a:t>RF MU/TT for RF MU/TT Target 2 and Target 3 test cases (TS 38.521-3)</a:t>
            </a:r>
          </a:p>
          <a:p>
            <a:pPr lvl="1"/>
            <a:r>
              <a:rPr lang="en-US" sz="1050" dirty="0">
                <a:solidFill>
                  <a:srgbClr val="FF0000"/>
                </a:solidFill>
              </a:rPr>
              <a:t>All LTE + NR FR1 or FR2 </a:t>
            </a:r>
            <a:r>
              <a:rPr lang="en-US" sz="1050" dirty="0" err="1">
                <a:solidFill>
                  <a:srgbClr val="FF0000"/>
                </a:solidFill>
              </a:rPr>
              <a:t>Demod</a:t>
            </a:r>
            <a:r>
              <a:rPr lang="en-US" sz="105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050" dirty="0">
                <a:solidFill>
                  <a:srgbClr val="FF0000"/>
                </a:solidFill>
              </a:rPr>
              <a:t>All LTE + NR FR1 or FR2 RRM (TS 38.533)</a:t>
            </a:r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r>
              <a:rPr lang="en-US" sz="8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800" dirty="0"/>
              <a:t>Note 2: Dependency: RAN4 progress until RAN4#89 (Nov-18)</a:t>
            </a:r>
          </a:p>
          <a:p>
            <a:pPr marL="0" indent="0">
              <a:buNone/>
            </a:pPr>
            <a:r>
              <a:rPr lang="en-US" sz="800" dirty="0"/>
              <a:t>Note 3: Dependency: RAN4 progress until RAN4#89 (Nov-18)  + RAN5 RF MU/TT progress. For RF MU/TT target 1 test cases MU </a:t>
            </a:r>
            <a:r>
              <a:rPr lang="en-US" sz="800" dirty="0" err="1"/>
              <a:t>ss</a:t>
            </a:r>
            <a:r>
              <a:rPr lang="en-US" sz="800" dirty="0"/>
              <a:t> planned to be completed by RAN5#NR3 </a:t>
            </a:r>
            <a:br>
              <a:rPr lang="en-US" sz="800" dirty="0"/>
            </a:br>
            <a:r>
              <a:rPr lang="en-US" sz="800" dirty="0"/>
              <a:t>             (Oct-18) and TT is targeted to be completed by RAN5#NR4 (Jan-19) (Ref R5-182092)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400" dirty="0"/>
          </a:p>
          <a:p>
            <a:pPr lvl="2"/>
            <a:endParaRPr lang="en-US" sz="1050" dirty="0"/>
          </a:p>
          <a:p>
            <a:pPr lvl="1"/>
            <a:endParaRPr lang="en-US" sz="1050" dirty="0"/>
          </a:p>
          <a:p>
            <a:pPr lvl="1"/>
            <a:endParaRPr lang="en-US" sz="1050" dirty="0"/>
          </a:p>
          <a:p>
            <a:endParaRPr lang="en-US" sz="12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DEB411B-993D-4C62-A322-4020B8D85421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Proposal for NSA Option 3 (EN-DC) Phase 2 content</a:t>
            </a:r>
          </a:p>
          <a:p>
            <a:pPr marL="0" indent="0">
              <a:buNone/>
            </a:pPr>
            <a:r>
              <a:rPr lang="en-US" sz="1600" dirty="0"/>
              <a:t>- Target RAN5#81 NOV-18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075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21012</TotalTime>
  <Words>1396</Words>
  <Application>Microsoft Office PowerPoint</Application>
  <PresentationFormat>On-screen Show (4:3)</PresentationFormat>
  <Paragraphs>172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Ericsson Capital TT</vt:lpstr>
      <vt:lpstr>Arial</vt:lpstr>
      <vt:lpstr>PresentationTemplate2011</vt:lpstr>
      <vt:lpstr>Proposal for update of RAN5 5G NR phases and targets </vt:lpstr>
      <vt:lpstr>Introduction</vt:lpstr>
      <vt:lpstr>PowerPoint Presentation</vt:lpstr>
      <vt:lpstr>Time line (Ref:RP-180554)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Proposed way forward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Leif Mattisson</cp:lastModifiedBy>
  <cp:revision>377</cp:revision>
  <dcterms:created xsi:type="dcterms:W3CDTF">2016-08-26T13:27:01Z</dcterms:created>
  <dcterms:modified xsi:type="dcterms:W3CDTF">2018-04-21T07:11:11Z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