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8" r:id="rId6"/>
    <p:sldId id="339" r:id="rId7"/>
    <p:sldId id="341" r:id="rId8"/>
    <p:sldId id="343" r:id="rId9"/>
    <p:sldId id="344" r:id="rId10"/>
    <p:sldId id="293" r:id="rId11"/>
  </p:sldIdLst>
  <p:sldSz cx="12190095" cy="6859270"/>
  <p:notesSz cx="6858000" cy="9144000"/>
  <p:custDataLst>
    <p:tags r:id="rId15"/>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82" d="100"/>
          <a:sy n="82" d="100"/>
        </p:scale>
        <p:origin x="1032" y="24"/>
      </p:cViewPr>
      <p:guideLst>
        <p:guide orient="horz" pos="2130"/>
        <p:guide pos="38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9.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v130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a:t>CMCC, </a:t>
            </a:r>
            <a:r>
              <a:rPr lang="en-US" altLang="zh-CN" sz="2800" dirty="0" err="1"/>
              <a:t>Ericsson, Huawei, Hisilicon, Nokia, DISH</a:t>
            </a:r>
            <a:r>
              <a:rPr lang="en-US" altLang="zh-CN" sz="2800" dirty="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en-GB" sz="2400" b="1" dirty="0"/>
              <a:t>9</a:t>
            </a:r>
            <a:r>
              <a:rPr lang="en-US" sz="2400" b="1" dirty="0"/>
              <a:t>7</a:t>
            </a:r>
            <a:r>
              <a:rPr lang="en-US" sz="2400" kern="0" dirty="0"/>
              <a:t> 						      </a:t>
            </a:r>
            <a:r>
              <a:rPr lang="en-US" altLang="zh-CN" sz="2400" b="1" dirty="0">
                <a:solidFill>
                  <a:schemeClr val="tx1"/>
                </a:solidFill>
              </a:rPr>
              <a:t>R5-22</a:t>
            </a:r>
            <a:r>
              <a:rPr lang="en-US" altLang="zh-CN" sz="2400" b="1" dirty="0"/>
              <a:t>7525</a:t>
            </a:r>
            <a:endParaRPr lang="en-US" altLang="zh-CN" sz="2400" b="1" dirty="0"/>
          </a:p>
          <a:p>
            <a:pPr>
              <a:lnSpc>
                <a:spcPct val="100000"/>
              </a:lnSpc>
              <a:defRPr/>
            </a:pPr>
            <a:r>
              <a:rPr lang="en-US" altLang="en-GB" sz="2400" b="1" dirty="0"/>
              <a:t>Toulouse</a:t>
            </a:r>
            <a:r>
              <a:rPr lang="en-GB" altLang="zh-CN" sz="2400" b="1" dirty="0"/>
              <a:t>,</a:t>
            </a:r>
            <a:r>
              <a:rPr lang="en-US" altLang="en-GB" sz="2400" b="1" dirty="0"/>
              <a:t> France,</a:t>
            </a:r>
            <a:r>
              <a:rPr lang="en-GB" altLang="zh-CN" sz="2400" b="1" dirty="0"/>
              <a:t> </a:t>
            </a:r>
            <a:r>
              <a:rPr lang="en-US" altLang="en-GB" sz="2400" b="1" dirty="0"/>
              <a:t>Nov 14</a:t>
            </a:r>
            <a:r>
              <a:rPr lang="en-GB" altLang="zh-CN" sz="2400" b="1" dirty="0"/>
              <a:t> – </a:t>
            </a:r>
            <a:r>
              <a:rPr lang="en-US" altLang="en-GB" sz="2400" b="1" dirty="0"/>
              <a:t>18,</a:t>
            </a:r>
            <a:r>
              <a:rPr lang="en-GB" altLang="zh-CN" sz="2400" b="1" dirty="0"/>
              <a:t> 202</a:t>
            </a:r>
            <a:r>
              <a:rPr lang="en-US" altLang="en-GB" sz="2400" b="1" dirty="0"/>
              <a:t>2</a:t>
            </a:r>
            <a:endParaRPr lang="en-US" altLang="en-GB" sz="24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Some Bands/Configurations may have NO “Interested Operators”</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733425"/>
            <a:ext cx="11749405" cy="233553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1</a:t>
            </a:r>
            <a:r>
              <a:rPr lang="en-US" altLang="zh-CN" sz="2400" dirty="0">
                <a:latin typeface="+mn-lt"/>
                <a:sym typeface="+mn-ea"/>
              </a:rPr>
              <a:t>: Some Bands/Configurations (e.g. railway bands n100 and n101) have been introduced into 3GPP without “Interested Operators” but with “Interested Deployer”. These “Interested Deployer” may be organizations (e.g. railway union) OR a V2X company OR an industry company (e.g. agriculture company, power company) interested in deploying these Bands/Configurations.</a:t>
            </a:r>
            <a:endParaRPr lang="en-US" altLang="zh-CN" sz="2400" dirty="0">
              <a:latin typeface="+mn-lt"/>
              <a:sym typeface="+mn-ea"/>
            </a:endParaRPr>
          </a:p>
        </p:txBody>
      </p:sp>
      <p:sp>
        <p:nvSpPr>
          <p:cNvPr id="9" name="文本框 8"/>
          <p:cNvSpPr txBox="1"/>
          <p:nvPr/>
        </p:nvSpPr>
        <p:spPr>
          <a:xfrm>
            <a:off x="307975" y="3247390"/>
            <a:ext cx="11561445" cy="327152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1</a:t>
            </a:r>
            <a:r>
              <a:rPr lang="en-US" altLang="zh-CN" sz="2400" dirty="0">
                <a:latin typeface="+mn-lt"/>
                <a:sym typeface="+mn-ea"/>
              </a:rPr>
              <a:t>: In PRD21 v130, to introduce a new term of “Interested Deployer” in Section “3.1 Terms”, and to update the whole PRD21 with “Interested Deployer” accordingly.</a:t>
            </a:r>
            <a:endParaRPr lang="en-US" altLang="zh-CN" sz="2400" dirty="0">
              <a:latin typeface="+mn-lt"/>
              <a:sym typeface="+mn-ea"/>
            </a:endParaRPr>
          </a:p>
          <a:p>
            <a:pPr marL="342900" indent="-342900" eaLnBrk="1" latinLnBrk="0" hangingPunct="1">
              <a:lnSpc>
                <a:spcPts val="3500"/>
              </a:lnSpc>
              <a:spcBef>
                <a:spcPts val="300"/>
              </a:spcBef>
              <a:buClrTx/>
              <a:buSzTx/>
              <a:buFont typeface="Wingdings" panose="05000000000000000000" charset="0"/>
              <a:buChar char="ü"/>
            </a:pPr>
            <a:r>
              <a:rPr lang="en-US" altLang="zh-CN" sz="2400" b="1" u="sng" dirty="0">
                <a:latin typeface="+mn-lt"/>
                <a:sym typeface="+mn-ea"/>
              </a:rPr>
              <a:t>Interested Deployer</a:t>
            </a:r>
            <a:r>
              <a:rPr lang="en-US" altLang="zh-CN" sz="2400" u="sng" dirty="0">
                <a:latin typeface="+mn-lt"/>
                <a:sym typeface="+mn-ea"/>
              </a:rPr>
              <a:t>: An organization (e.g. railway union) interested in deploying a 5G NR band or 5G NR CADC configuration (e.g. 5G NR railway band or 5G NR railway CADC configuration), or a V2X company interested in deploying a 5G NR V2X band or 5G NR V2X CADC configuration, or an industry company (e.g. agriculture company, power company) interested in deploying a 5G NR band or 5G NR CADC configuration.</a:t>
            </a:r>
            <a:endParaRPr lang="en-US" altLang="zh-CN" sz="2400" u="sng" dirty="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Some Terms are missing in Section 3.1</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98170"/>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2</a:t>
            </a:r>
            <a:r>
              <a:rPr lang="en-US" altLang="zh-CN" sz="2400" dirty="0">
                <a:latin typeface="+mn-lt"/>
                <a:sym typeface="+mn-ea"/>
              </a:rPr>
              <a:t>: </a:t>
            </a:r>
            <a:r>
              <a:rPr lang="en-US" altLang="zh-CN" sz="2000" dirty="0">
                <a:latin typeface="+mn-lt"/>
                <a:sym typeface="+mn-ea"/>
              </a:rPr>
              <a:t>Some terms are missing in Section “3.1 Terms”, including “Assigned band”, “Completed band”, “Interested Operator”, “ Ongoing band”, “Pending band” and “Responsible Company”.</a:t>
            </a:r>
            <a:endParaRPr lang="en-US" altLang="zh-CN" sz="2000" dirty="0">
              <a:latin typeface="+mn-lt"/>
              <a:sym typeface="+mn-ea"/>
            </a:endParaRPr>
          </a:p>
        </p:txBody>
      </p:sp>
      <p:sp>
        <p:nvSpPr>
          <p:cNvPr id="9" name="文本框 8"/>
          <p:cNvSpPr txBox="1"/>
          <p:nvPr/>
        </p:nvSpPr>
        <p:spPr>
          <a:xfrm>
            <a:off x="200025" y="1333500"/>
            <a:ext cx="11749405" cy="545147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2</a:t>
            </a:r>
            <a:r>
              <a:rPr lang="en-US" altLang="zh-CN" sz="2400" dirty="0">
                <a:latin typeface="+mn-lt"/>
                <a:sym typeface="+mn-ea"/>
              </a:rPr>
              <a:t>: In PRD21 v130, to introduce the missing terms into Section “3.1 Terms”.</a:t>
            </a:r>
            <a:endParaRPr lang="en-US" altLang="zh-CN" sz="2400"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Assigned band</a:t>
            </a:r>
            <a:r>
              <a:rPr lang="en-US" altLang="zh-CN" sz="2000" u="sng" dirty="0">
                <a:latin typeface="+mn-lt"/>
                <a:sym typeface="+mn-ea"/>
              </a:rPr>
              <a:t>: A 5G NR band is assigned to a company volunteering to take responsibility to make sure that the necessary contributions to include the band into RAN5 conformance test specifications are prepared, submitted and agreed in RAN5.</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Completed band</a:t>
            </a:r>
            <a:r>
              <a:rPr lang="en-US" altLang="zh-CN" sz="2000" u="sng" dirty="0">
                <a:latin typeface="+mn-lt"/>
                <a:sym typeface="+mn-ea"/>
              </a:rPr>
              <a:t>: All CRs required to make the 5G NR band completed have been agreed by RAN5 for inclusion in next version of impacted RAN5 conformance test specifications.</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Interested Operator</a:t>
            </a:r>
            <a:r>
              <a:rPr lang="en-US" altLang="zh-CN" sz="2000" u="sng" dirty="0">
                <a:latin typeface="+mn-lt"/>
                <a:sym typeface="+mn-ea"/>
              </a:rPr>
              <a:t>: An mobile network operator interested in deploying a 5G NR band or 5G NR CADC configuration.</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Ongoing band</a:t>
            </a:r>
            <a:r>
              <a:rPr lang="en-US" altLang="zh-CN" sz="2000" u="sng" dirty="0">
                <a:latin typeface="+mn-lt"/>
                <a:sym typeface="+mn-ea"/>
              </a:rPr>
              <a:t>: A 5G NR band that has been interested by at least one "Interested Operator" or "Interested Deployer" and is open for assignment or contributions in RAN5. As long as a 5G NR band has been interested by at least one "Interested Operator" or "Interested Deployer", it can be regarded as an Ongoing band no matter it has been assigned to a volunteering company or not.</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Pending band</a:t>
            </a:r>
            <a:r>
              <a:rPr lang="en-US" altLang="zh-CN" sz="2000" u="sng" dirty="0">
                <a:latin typeface="+mn-lt"/>
                <a:sym typeface="+mn-ea"/>
              </a:rPr>
              <a:t>: A 5G NR band that has not been interested by any operator or deployer yet in RAN5.</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Responsible Company</a:t>
            </a:r>
            <a:r>
              <a:rPr lang="en-US" altLang="zh-CN" sz="2000" u="sng" dirty="0">
                <a:latin typeface="+mn-lt"/>
                <a:sym typeface="+mn-ea"/>
              </a:rPr>
              <a:t>: A company that volunteers to take responsibility to make sure that the necessary contributions to include a 5G NR band or configuration into RAN5 conformance test specifications are prepared, submitted and agreed in RAN5.</a:t>
            </a:r>
            <a:endParaRPr lang="en-US" altLang="zh-CN" sz="2000" u="sng" dirty="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A new 5G NR Rel-17 WI has been introduced at RAN5#96e</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228725"/>
            <a:ext cx="11749405" cy="988695"/>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3</a:t>
            </a:r>
            <a:r>
              <a:rPr lang="en-US" altLang="zh-CN" sz="2400" dirty="0">
                <a:latin typeface="+mn-lt"/>
                <a:sym typeface="+mn-ea"/>
              </a:rPr>
              <a:t>: A new 5G NR Rel-17 WI “Further enhancements of NR RF requirements for frequency range 2 (FR2) (UID-970070)” has been introduced at RAN5#96e</a:t>
            </a:r>
            <a:r>
              <a:rPr lang="en-US" altLang="zh-CN" sz="2000" dirty="0">
                <a:latin typeface="+mn-lt"/>
                <a:sym typeface="+mn-ea"/>
              </a:rPr>
              <a:t>.</a:t>
            </a:r>
            <a:endParaRPr lang="en-US" altLang="zh-CN" sz="2000" dirty="0">
              <a:latin typeface="+mn-lt"/>
              <a:sym typeface="+mn-ea"/>
            </a:endParaRPr>
          </a:p>
        </p:txBody>
      </p:sp>
      <p:sp>
        <p:nvSpPr>
          <p:cNvPr id="9" name="文本框 8"/>
          <p:cNvSpPr txBox="1"/>
          <p:nvPr/>
        </p:nvSpPr>
        <p:spPr>
          <a:xfrm>
            <a:off x="200025" y="2886710"/>
            <a:ext cx="11749405" cy="286131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3</a:t>
            </a:r>
            <a:r>
              <a:rPr lang="en-US" altLang="zh-CN" sz="2400" dirty="0">
                <a:latin typeface="+mn-lt"/>
                <a:sym typeface="+mn-ea"/>
              </a:rPr>
              <a:t>: In PRD21 v130, to introduce the new 5G NR Rel-17 WI “Further enhancements of NR RF requirements for frequency range 2 (FR2) (UID-970070)” into the tables of the following Sections,</a:t>
            </a:r>
            <a:endParaRPr lang="en-US" altLang="zh-CN" sz="2400" dirty="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Section “1 Scope”</a:t>
            </a:r>
            <a:endParaRPr lang="en-US" altLang="zh-CN" sz="2400" dirty="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Section “4.3 Guidelines to handle the 5G NR feature specific WIs impacting 5G NR CADC configurations”.</a:t>
            </a:r>
            <a:endParaRPr lang="en-US" altLang="zh-CN" sz="2000" u="sng" dirty="0">
              <a:latin typeface="+mn-lt"/>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The deadline for operators/deployers to show “interest” to bands/configurations needs FFS</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076325"/>
            <a:ext cx="11749405" cy="1373505"/>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4</a:t>
            </a:r>
            <a:r>
              <a:rPr lang="en-US" altLang="zh-CN" sz="2400" dirty="0">
                <a:latin typeface="+mn-lt"/>
                <a:sym typeface="+mn-ea"/>
              </a:rPr>
              <a:t>: </a:t>
            </a:r>
            <a:r>
              <a:rPr lang="en-US" altLang="zh-CN" sz="2000" dirty="0">
                <a:latin typeface="+mn-lt"/>
                <a:sym typeface="+mn-ea"/>
              </a:rPr>
              <a:t>In PRD21 v120, the deadline for operators/deployers to show “interest” to the bands/configurations is no later than “3GU Opening” which is floating and not easy to anticipate. Meanwhile, “Grace Period” is needed for companies to prepare Tdocs for the newly picked “Ongoing” bands/configurations for the upcoming RAN5 meeting.</a:t>
            </a:r>
            <a:endParaRPr lang="en-US" altLang="zh-CN" sz="2000" dirty="0">
              <a:latin typeface="+mn-lt"/>
              <a:sym typeface="+mn-ea"/>
            </a:endParaRPr>
          </a:p>
        </p:txBody>
      </p:sp>
      <p:sp>
        <p:nvSpPr>
          <p:cNvPr id="9" name="文本框 8"/>
          <p:cNvSpPr txBox="1"/>
          <p:nvPr/>
        </p:nvSpPr>
        <p:spPr>
          <a:xfrm>
            <a:off x="200025" y="2610485"/>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4</a:t>
            </a:r>
            <a:r>
              <a:rPr lang="en-US" altLang="zh-CN" sz="2400" dirty="0">
                <a:latin typeface="+mn-lt"/>
                <a:sym typeface="+mn-ea"/>
              </a:rPr>
              <a:t>: </a:t>
            </a:r>
            <a:r>
              <a:rPr lang="en-US" altLang="zh-CN" sz="2000" dirty="0">
                <a:latin typeface="+mn-lt"/>
                <a:sym typeface="+mn-ea"/>
              </a:rPr>
              <a:t>In PRD21 v130, to revise the configuration taking deadline from “3GU Opening” into “</a:t>
            </a:r>
            <a:r>
              <a:rPr lang="en-US" altLang="zh-CN" sz="2000" b="1" u="sng" dirty="0">
                <a:latin typeface="+mn-lt"/>
                <a:sym typeface="+mn-ea"/>
              </a:rPr>
              <a:t>Tdoc number reservation deadline</a:t>
            </a:r>
            <a:r>
              <a:rPr lang="en-US" altLang="zh-CN" sz="2000" dirty="0">
                <a:latin typeface="+mn-lt"/>
                <a:sym typeface="+mn-ea"/>
              </a:rPr>
              <a:t>”, and to update the related guidance in Section 4.1 of PRD21 v130 as follows.</a:t>
            </a:r>
            <a:endParaRPr lang="en-US" altLang="zh-CN" sz="2000" u="sng" dirty="0">
              <a:latin typeface="+mn-lt"/>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13485" y="3289935"/>
            <a:ext cx="9585325" cy="3455035"/>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Different Power Classes share the same row </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2" name="文本框 1"/>
          <p:cNvSpPr txBox="1"/>
          <p:nvPr/>
        </p:nvSpPr>
        <p:spPr>
          <a:xfrm>
            <a:off x="200025" y="1076325"/>
            <a:ext cx="11749405" cy="732155"/>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solidFill>
                  <a:schemeClr val="tx1"/>
                </a:solidFill>
                <a:latin typeface="+mn-lt"/>
                <a:sym typeface="+mn-ea"/>
              </a:rPr>
              <a:t> </a:t>
            </a:r>
            <a:r>
              <a:rPr lang="en-US" altLang="zh-CN" sz="2400" b="1" dirty="0">
                <a:solidFill>
                  <a:schemeClr val="tx1"/>
                </a:solidFill>
                <a:latin typeface="+mn-lt"/>
                <a:sym typeface="+mn-ea"/>
              </a:rPr>
              <a:t>Observation 5</a:t>
            </a:r>
            <a:r>
              <a:rPr lang="en-US" altLang="zh-CN" sz="2400" dirty="0">
                <a:solidFill>
                  <a:schemeClr val="tx1"/>
                </a:solidFill>
                <a:latin typeface="+mn-lt"/>
                <a:sym typeface="+mn-ea"/>
              </a:rPr>
              <a:t>: </a:t>
            </a:r>
            <a:r>
              <a:rPr lang="en-US" altLang="zh-CN" sz="2000" dirty="0">
                <a:solidFill>
                  <a:schemeClr val="tx1"/>
                </a:solidFill>
                <a:latin typeface="+mn-lt"/>
                <a:sym typeface="+mn-ea"/>
              </a:rPr>
              <a:t>In PRD21 v120 list (Excel), quite a few 5G NR bands and 5G NR CADC configurations with different power classes share the same row, which is not convenient to figure out the status of each power class.</a:t>
            </a:r>
            <a:endParaRPr lang="en-US" altLang="zh-CN" sz="2000" dirty="0">
              <a:solidFill>
                <a:schemeClr val="tx1"/>
              </a:solidFill>
              <a:latin typeface="+mn-lt"/>
              <a:sym typeface="+mn-ea"/>
            </a:endParaRPr>
          </a:p>
        </p:txBody>
      </p:sp>
      <p:sp>
        <p:nvSpPr>
          <p:cNvPr id="9" name="文本框 8"/>
          <p:cNvSpPr txBox="1"/>
          <p:nvPr/>
        </p:nvSpPr>
        <p:spPr>
          <a:xfrm>
            <a:off x="200025" y="4840605"/>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solidFill>
                  <a:schemeClr val="tx1"/>
                </a:solidFill>
                <a:latin typeface="+mn-lt"/>
                <a:sym typeface="+mn-ea"/>
              </a:rPr>
              <a:t> </a:t>
            </a:r>
            <a:r>
              <a:rPr lang="en-US" altLang="zh-CN" sz="2400" b="1" dirty="0">
                <a:solidFill>
                  <a:schemeClr val="tx1"/>
                </a:solidFill>
                <a:latin typeface="+mn-lt"/>
                <a:sym typeface="+mn-ea"/>
              </a:rPr>
              <a:t>Proposal 5</a:t>
            </a:r>
            <a:r>
              <a:rPr lang="en-US" altLang="zh-CN" sz="2400" dirty="0">
                <a:solidFill>
                  <a:schemeClr val="tx1"/>
                </a:solidFill>
                <a:latin typeface="+mn-lt"/>
                <a:sym typeface="+mn-ea"/>
              </a:rPr>
              <a:t>: </a:t>
            </a:r>
            <a:r>
              <a:rPr lang="en-US" altLang="zh-CN" sz="2000" dirty="0">
                <a:solidFill>
                  <a:schemeClr val="tx1"/>
                </a:solidFill>
                <a:latin typeface="+mn-lt"/>
                <a:sym typeface="+mn-ea"/>
              </a:rPr>
              <a:t>In PRD21 v130 list (Excel), to split 5G NR bands/5G NR CADC configurations with different power classes into separate individual rows to enable “only 1 power class for 1 row”.</a:t>
            </a:r>
            <a:endParaRPr lang="en-US" altLang="zh-CN" sz="2000" u="sng" dirty="0">
              <a:solidFill>
                <a:schemeClr val="tx1"/>
              </a:solidFill>
              <a:latin typeface="+mn-lt"/>
              <a:sym typeface="+mn-ea"/>
            </a:endParaRPr>
          </a:p>
        </p:txBody>
      </p:sp>
      <p:pic>
        <p:nvPicPr>
          <p:cNvPr id="5" name="图片 4"/>
          <p:cNvPicPr>
            <a:picLocks noChangeAspect="1"/>
          </p:cNvPicPr>
          <p:nvPr/>
        </p:nvPicPr>
        <p:blipFill>
          <a:blip r:embed="rId1"/>
          <a:stretch>
            <a:fillRect/>
          </a:stretch>
        </p:blipFill>
        <p:spPr>
          <a:xfrm>
            <a:off x="133985" y="3697605"/>
            <a:ext cx="11922760" cy="520700"/>
          </a:xfrm>
          <a:prstGeom prst="rect">
            <a:avLst/>
          </a:prstGeom>
        </p:spPr>
      </p:pic>
      <p:pic>
        <p:nvPicPr>
          <p:cNvPr id="6" name="图片 5"/>
          <p:cNvPicPr>
            <a:picLocks noChangeAspect="1"/>
          </p:cNvPicPr>
          <p:nvPr/>
        </p:nvPicPr>
        <p:blipFill>
          <a:blip r:embed="rId2"/>
          <a:stretch>
            <a:fillRect/>
          </a:stretch>
        </p:blipFill>
        <p:spPr>
          <a:xfrm>
            <a:off x="200025" y="2155190"/>
            <a:ext cx="11748770" cy="1282065"/>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Lots of 5G NR bands/CADC configs from RAN4 keep “Pending” status </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2" name="文本框 1"/>
          <p:cNvSpPr txBox="1"/>
          <p:nvPr/>
        </p:nvSpPr>
        <p:spPr>
          <a:xfrm>
            <a:off x="200025" y="1066165"/>
            <a:ext cx="11749405" cy="1694180"/>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solidFill>
                  <a:schemeClr val="tx1"/>
                </a:solidFill>
                <a:latin typeface="+mn-lt"/>
                <a:sym typeface="+mn-ea"/>
              </a:rPr>
              <a:t> </a:t>
            </a:r>
            <a:r>
              <a:rPr lang="en-US" altLang="zh-CN" sz="2400" b="1" dirty="0">
                <a:solidFill>
                  <a:schemeClr val="tx1"/>
                </a:solidFill>
                <a:latin typeface="+mn-lt"/>
                <a:sym typeface="+mn-ea"/>
              </a:rPr>
              <a:t>Observation 6</a:t>
            </a:r>
            <a:r>
              <a:rPr lang="en-US" altLang="zh-CN" sz="2400" dirty="0">
                <a:solidFill>
                  <a:schemeClr val="tx1"/>
                </a:solidFill>
                <a:latin typeface="+mn-lt"/>
                <a:sym typeface="+mn-ea"/>
              </a:rPr>
              <a:t>: </a:t>
            </a:r>
            <a:r>
              <a:rPr lang="en-US" altLang="zh-CN" sz="2000" dirty="0">
                <a:solidFill>
                  <a:schemeClr val="tx1"/>
                </a:solidFill>
                <a:latin typeface="+mn-lt"/>
                <a:sym typeface="+mn-ea"/>
              </a:rPr>
              <a:t>In PRD21 v120 list (Excel), only </a:t>
            </a:r>
            <a:r>
              <a:rPr lang="en-US" altLang="zh-CN" sz="2000" b="1" dirty="0">
                <a:solidFill>
                  <a:schemeClr val="tx1"/>
                </a:solidFill>
                <a:latin typeface="+mn-lt"/>
                <a:sym typeface="+mn-ea"/>
              </a:rPr>
              <a:t>33%</a:t>
            </a:r>
            <a:r>
              <a:rPr lang="en-US" altLang="zh-CN" sz="2000" dirty="0">
                <a:solidFill>
                  <a:schemeClr val="tx1"/>
                </a:solidFill>
                <a:latin typeface="+mn-lt"/>
                <a:sym typeface="+mn-ea"/>
              </a:rPr>
              <a:t> 5G NR bands from RAN4 and </a:t>
            </a:r>
            <a:r>
              <a:rPr lang="en-US" altLang="zh-CN" sz="2000" b="1" dirty="0">
                <a:solidFill>
                  <a:schemeClr val="tx1"/>
                </a:solidFill>
                <a:latin typeface="+mn-lt"/>
                <a:sym typeface="+mn-ea"/>
              </a:rPr>
              <a:t>10.9%</a:t>
            </a:r>
            <a:r>
              <a:rPr lang="en-US" altLang="zh-CN" sz="2000" dirty="0">
                <a:solidFill>
                  <a:schemeClr val="tx1"/>
                </a:solidFill>
                <a:latin typeface="+mn-lt"/>
                <a:sym typeface="+mn-ea"/>
              </a:rPr>
              <a:t> 5G NR CADC configurations from RAN4 have been tagged as “Ongoing”. Most of the 5G NR bands/CADC configs from RAN4 are “pending” in RAN5 and may not be taken by any “interested operators” or “interested deployers”. It is a waste of energy for RAN5 to copy all the RAN4 defined 5G NR bands/CADC configurations into RAN5 PRD21 list (Excel).</a:t>
            </a:r>
            <a:endParaRPr lang="en-US" altLang="zh-CN" sz="2000" dirty="0">
              <a:solidFill>
                <a:schemeClr val="tx1"/>
              </a:solidFill>
              <a:latin typeface="+mn-lt"/>
              <a:sym typeface="+mn-ea"/>
            </a:endParaRPr>
          </a:p>
        </p:txBody>
      </p:sp>
      <p:sp>
        <p:nvSpPr>
          <p:cNvPr id="9" name="文本框 8"/>
          <p:cNvSpPr txBox="1"/>
          <p:nvPr/>
        </p:nvSpPr>
        <p:spPr>
          <a:xfrm>
            <a:off x="200025" y="4840605"/>
            <a:ext cx="11749405" cy="137350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solidFill>
                  <a:schemeClr val="tx1"/>
                </a:solidFill>
                <a:latin typeface="+mn-lt"/>
                <a:sym typeface="+mn-ea"/>
              </a:rPr>
              <a:t> </a:t>
            </a:r>
            <a:r>
              <a:rPr lang="en-US" altLang="zh-CN" sz="2400" b="1" dirty="0">
                <a:solidFill>
                  <a:schemeClr val="tx1"/>
                </a:solidFill>
                <a:latin typeface="+mn-lt"/>
                <a:sym typeface="+mn-ea"/>
              </a:rPr>
              <a:t>Proposal 6</a:t>
            </a:r>
            <a:r>
              <a:rPr lang="en-US" altLang="zh-CN" sz="2400" dirty="0">
                <a:solidFill>
                  <a:schemeClr val="tx1"/>
                </a:solidFill>
                <a:latin typeface="+mn-lt"/>
                <a:sym typeface="+mn-ea"/>
              </a:rPr>
              <a:t>: </a:t>
            </a:r>
            <a:r>
              <a:rPr lang="en-US" altLang="zh-CN" sz="2000" dirty="0">
                <a:solidFill>
                  <a:schemeClr val="tx1"/>
                </a:solidFill>
                <a:latin typeface="+mn-lt"/>
                <a:sym typeface="+mn-ea"/>
              </a:rPr>
              <a:t>Since PRD21 v140 list (Excel) after RAN5#98@Feb 2023, to add the 5G NR bands/CADC configurations (</a:t>
            </a:r>
            <a:r>
              <a:rPr lang="en-US" altLang="zh-CN" sz="2000">
                <a:solidFill>
                  <a:schemeClr val="tx1"/>
                </a:solidFill>
                <a:latin typeface="+mn-lt"/>
                <a:sym typeface="+mn-ea"/>
              </a:rPr>
              <a:t>and its fallbacks</a:t>
            </a:r>
            <a:r>
              <a:rPr lang="en-US" altLang="zh-CN" sz="2000" dirty="0">
                <a:solidFill>
                  <a:schemeClr val="tx1"/>
                </a:solidFill>
                <a:latin typeface="+mn-lt"/>
                <a:sym typeface="+mn-ea"/>
              </a:rPr>
              <a:t>) from RAN4 only basing on company request rather to update all the RAN4 completed 5G NR bands/CADC configurations into RAN5 PRD21 list (Excel). Only the RAN4 completed 5G NR bands/CADC configurations can added into RAN5 PRD21 (Excel). </a:t>
            </a:r>
            <a:endParaRPr lang="en-US" altLang="zh-CN" sz="2000" u="sng" dirty="0">
              <a:solidFill>
                <a:schemeClr val="tx1"/>
              </a:solidFill>
              <a:latin typeface="+mn-lt"/>
              <a:sym typeface="+mn-ea"/>
            </a:endParaRPr>
          </a:p>
        </p:txBody>
      </p:sp>
      <p:pic>
        <p:nvPicPr>
          <p:cNvPr id="3" name="图片 2"/>
          <p:cNvPicPr>
            <a:picLocks noChangeAspect="1"/>
          </p:cNvPicPr>
          <p:nvPr/>
        </p:nvPicPr>
        <p:blipFill>
          <a:blip r:embed="rId1"/>
          <a:stretch>
            <a:fillRect/>
          </a:stretch>
        </p:blipFill>
        <p:spPr>
          <a:xfrm>
            <a:off x="200025" y="2796540"/>
            <a:ext cx="11597640" cy="984885"/>
          </a:xfrm>
          <a:prstGeom prst="rect">
            <a:avLst/>
          </a:prstGeom>
        </p:spPr>
      </p:pic>
      <p:pic>
        <p:nvPicPr>
          <p:cNvPr id="4" name="图片 3"/>
          <p:cNvPicPr>
            <a:picLocks noChangeAspect="1"/>
          </p:cNvPicPr>
          <p:nvPr/>
        </p:nvPicPr>
        <p:blipFill>
          <a:blip r:embed="rId2"/>
          <a:stretch>
            <a:fillRect/>
          </a:stretch>
        </p:blipFill>
        <p:spPr>
          <a:xfrm>
            <a:off x="190500" y="3789045"/>
            <a:ext cx="11619865" cy="83566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endParaRPr lang="en-US" altLang="zh-CN" sz="600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5191</Words>
  <Application>WPS 演示</Application>
  <PresentationFormat>Custom</PresentationFormat>
  <Paragraphs>54</Paragraphs>
  <Slides>8</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Calibri</vt:lpstr>
      <vt:lpstr>Calibri Light</vt:lpstr>
      <vt:lpstr>Ericsson Capital TT</vt:lpstr>
      <vt:lpstr>NumberOnly</vt:lpstr>
      <vt:lpstr>Wingdings</vt:lpstr>
      <vt:lpstr>微软雅黑</vt:lpstr>
      <vt:lpstr>Arial Unicode MS</vt:lpstr>
      <vt:lpstr>Office 主题</vt:lpstr>
      <vt:lpstr>Discussion on handling of PRD21 v130</vt:lpstr>
      <vt:lpstr>Some Bands/Configurations may have NO “Interested Operators”</vt:lpstr>
      <vt:lpstr>Some Terms are missing in Section 3.1</vt:lpstr>
      <vt:lpstr>A new 5G NR Rel-17 WI has been introduced at RAN5#96e</vt:lpstr>
      <vt:lpstr>The deadline for operators/deployers to show “interest” to bands/configurations needs FFS</vt:lpstr>
      <vt:lpstr>Different Power Classes share the same row </vt:lpstr>
      <vt:lpstr>Lots of 5G NR bands/CADC configs from RAN4 keep “Pending” status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1154</cp:revision>
  <dcterms:created xsi:type="dcterms:W3CDTF">2018-09-20T03:53:00Z</dcterms:created>
  <dcterms:modified xsi:type="dcterms:W3CDTF">2022-11-16T20:25:21Z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