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6"/>
  </p:notesMasterIdLst>
  <p:sldIdLst>
    <p:sldId id="275" r:id="rId3"/>
    <p:sldId id="276" r:id="rId4"/>
    <p:sldId id="277"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695" autoAdjust="0"/>
    <p:restoredTop sz="94660"/>
  </p:normalViewPr>
  <p:slideViewPr>
    <p:cSldViewPr snapToGrid="0">
      <p:cViewPr varScale="1">
        <p:scale>
          <a:sx n="67" d="100"/>
          <a:sy n="67" d="100"/>
        </p:scale>
        <p:origin x="11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24-Aug-22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5"/>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2070099"/>
          </a:xfrm>
        </p:spPr>
        <p:txBody>
          <a:bodyPr>
            <a:normAutofit fontScale="90000"/>
          </a:bodyPr>
          <a:lstStyle/>
          <a:p>
            <a:pPr>
              <a:defRPr/>
            </a:pPr>
            <a:r>
              <a:rPr lang="en-GB" b="1" i="1" dirty="0">
                <a:effectLst>
                  <a:outerShdw blurRad="38100" dist="38100" dir="2700000" algn="tl">
                    <a:srgbClr val="C0C0C0"/>
                  </a:outerShdw>
                </a:effectLst>
              </a:rPr>
              <a:t>  </a:t>
            </a:r>
            <a:br>
              <a:rPr lang="en-GB" dirty="0"/>
            </a:b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RAN5#96-e Meeting SIG Session 4 Outcomes</a:t>
            </a:r>
            <a:b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276229" y="5105400"/>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r>
              <a:rPr lang="en-GB" altLang="en-US" sz="2400" dirty="0">
                <a:ea typeface="MS PGothic" panose="020B0600070205080204" pitchFamily="34" charset="-128"/>
              </a:rPr>
              <a:t>24 Aug 13 – 15 UTC</a:t>
            </a: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8D05B-10AD-40C5-B3A3-8AC23BEB5FFF}"/>
              </a:ext>
            </a:extLst>
          </p:cNvPr>
          <p:cNvSpPr>
            <a:spLocks noGrp="1"/>
          </p:cNvSpPr>
          <p:nvPr>
            <p:ph type="title"/>
          </p:nvPr>
        </p:nvSpPr>
        <p:spPr>
          <a:xfrm>
            <a:off x="1750485" y="228600"/>
            <a:ext cx="8005233" cy="523875"/>
          </a:xfrm>
        </p:spPr>
        <p:txBody>
          <a:bodyPr/>
          <a:lstStyle/>
          <a:p>
            <a:r>
              <a:rPr lang="en-US" dirty="0"/>
              <a:t>Agenda</a:t>
            </a:r>
          </a:p>
        </p:txBody>
      </p:sp>
      <p:sp>
        <p:nvSpPr>
          <p:cNvPr id="3" name="Content Placeholder 2">
            <a:extLst>
              <a:ext uri="{FF2B5EF4-FFF2-40B4-BE49-F238E27FC236}">
                <a16:creationId xmlns:a16="http://schemas.microsoft.com/office/drawing/2014/main" id="{BA8B2F36-4BE5-4A17-8AD3-D5ADFAB7716C}"/>
              </a:ext>
            </a:extLst>
          </p:cNvPr>
          <p:cNvSpPr>
            <a:spLocks noGrp="1"/>
          </p:cNvSpPr>
          <p:nvPr>
            <p:ph idx="1"/>
          </p:nvPr>
        </p:nvSpPr>
        <p:spPr>
          <a:xfrm>
            <a:off x="704850" y="962026"/>
            <a:ext cx="11184467" cy="5667374"/>
          </a:xfrm>
        </p:spPr>
        <p:txBody>
          <a:bodyPr/>
          <a:lstStyle/>
          <a:p>
            <a:r>
              <a:rPr lang="en-US" sz="2400" dirty="0"/>
              <a:t>SIG CR status review &amp; conclusion</a:t>
            </a:r>
          </a:p>
          <a:p>
            <a:pPr lvl="1"/>
            <a:r>
              <a:rPr lang="en-US" sz="1867" dirty="0"/>
              <a:t>Withdrawal notification</a:t>
            </a:r>
          </a:p>
          <a:p>
            <a:pPr lvl="1"/>
            <a:r>
              <a:rPr lang="en-US" sz="1867" dirty="0"/>
              <a:t>Deferred/Flagged CRs needing meeting input</a:t>
            </a:r>
          </a:p>
          <a:p>
            <a:pPr lvl="2"/>
            <a:r>
              <a:rPr lang="en-US" sz="1600" dirty="0"/>
              <a:t>R5-225057 – </a:t>
            </a:r>
            <a:r>
              <a:rPr lang="en-US" sz="1600" dirty="0">
                <a:solidFill>
                  <a:srgbClr val="FF0000"/>
                </a:solidFill>
              </a:rPr>
              <a:t>deferred, TF160 proposed solution to be implemented; Guard timer may need to be extended in TTCN implementation</a:t>
            </a:r>
            <a:endParaRPr lang="en-US" sz="1600" dirty="0"/>
          </a:p>
          <a:p>
            <a:pPr lvl="2"/>
            <a:r>
              <a:rPr lang="en-US" sz="1600" dirty="0"/>
              <a:t>R5-223989; R5-223999 (MediaTek) </a:t>
            </a:r>
            <a:r>
              <a:rPr lang="en-US" sz="1600" dirty="0">
                <a:solidFill>
                  <a:srgbClr val="FF0000"/>
                </a:solidFill>
              </a:rPr>
              <a:t>– Flagged </a:t>
            </a:r>
          </a:p>
          <a:p>
            <a:pPr lvl="3"/>
            <a:r>
              <a:rPr lang="en-US" sz="1600" dirty="0">
                <a:solidFill>
                  <a:srgbClr val="FF0000"/>
                </a:solidFill>
              </a:rPr>
              <a:t>RAN5 can only cater for the latest version of the core spec in a release. NBC introduced by RAN2 in June 2021 ASN.1 is acknowledged but RAN5 cannot avoid implementing this. Test case currently being verified but not part of certification requirement. CMCC confirmed no immediate plan to include inter-RAT in GCF</a:t>
            </a:r>
          </a:p>
          <a:p>
            <a:pPr lvl="2"/>
            <a:r>
              <a:rPr lang="en-US" sz="1600" dirty="0"/>
              <a:t>R5-224661 (Starpoint) – </a:t>
            </a:r>
            <a:r>
              <a:rPr lang="en-US" sz="1600" dirty="0">
                <a:solidFill>
                  <a:srgbClr val="FF0000"/>
                </a:solidFill>
              </a:rPr>
              <a:t>comments pending to be addressed, cannot be agreed</a:t>
            </a:r>
          </a:p>
          <a:p>
            <a:pPr lvl="2"/>
            <a:r>
              <a:rPr lang="en-US" sz="1600" dirty="0"/>
              <a:t>R5-225050 (MediaTek) – </a:t>
            </a:r>
            <a:r>
              <a:rPr lang="en-US" sz="1600" dirty="0">
                <a:solidFill>
                  <a:srgbClr val="FF0000"/>
                </a:solidFill>
              </a:rPr>
              <a:t>deferred</a:t>
            </a:r>
          </a:p>
          <a:p>
            <a:pPr lvl="3"/>
            <a:r>
              <a:rPr lang="en-US" sz="1600" dirty="0">
                <a:solidFill>
                  <a:srgbClr val="FF0000"/>
                </a:solidFill>
              </a:rPr>
              <a:t>TC as currently defined and implemented may not cater for all type of UE implementation. Proposed test definition update needs to specify exact value for the downlink message in step 12</a:t>
            </a:r>
          </a:p>
          <a:p>
            <a:pPr lvl="3"/>
            <a:r>
              <a:rPr lang="en-US" sz="1600" dirty="0">
                <a:solidFill>
                  <a:srgbClr val="FF0000"/>
                </a:solidFill>
              </a:rPr>
              <a:t>Consider capturing the limitation in case a solution cannot be found</a:t>
            </a:r>
          </a:p>
          <a:p>
            <a:pPr lvl="2"/>
            <a:endParaRPr lang="en-US" sz="268" dirty="0"/>
          </a:p>
          <a:p>
            <a:endParaRPr lang="en-US" sz="2400" dirty="0"/>
          </a:p>
          <a:p>
            <a:endParaRPr lang="en-US" sz="2400" dirty="0"/>
          </a:p>
        </p:txBody>
      </p:sp>
    </p:spTree>
    <p:extLst>
      <p:ext uri="{BB962C8B-B14F-4D97-AF65-F5344CB8AC3E}">
        <p14:creationId xmlns:p14="http://schemas.microsoft.com/office/powerpoint/2010/main" val="332388061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8D05B-10AD-40C5-B3A3-8AC23BEB5FFF}"/>
              </a:ext>
            </a:extLst>
          </p:cNvPr>
          <p:cNvSpPr>
            <a:spLocks noGrp="1"/>
          </p:cNvSpPr>
          <p:nvPr>
            <p:ph type="title"/>
          </p:nvPr>
        </p:nvSpPr>
        <p:spPr>
          <a:xfrm>
            <a:off x="1750485" y="228600"/>
            <a:ext cx="8005233" cy="523875"/>
          </a:xfrm>
        </p:spPr>
        <p:txBody>
          <a:bodyPr/>
          <a:lstStyle/>
          <a:p>
            <a:r>
              <a:rPr lang="en-US" dirty="0"/>
              <a:t>Agenda</a:t>
            </a:r>
          </a:p>
        </p:txBody>
      </p:sp>
      <p:sp>
        <p:nvSpPr>
          <p:cNvPr id="3" name="Content Placeholder 2">
            <a:extLst>
              <a:ext uri="{FF2B5EF4-FFF2-40B4-BE49-F238E27FC236}">
                <a16:creationId xmlns:a16="http://schemas.microsoft.com/office/drawing/2014/main" id="{BA8B2F36-4BE5-4A17-8AD3-D5ADFAB7716C}"/>
              </a:ext>
            </a:extLst>
          </p:cNvPr>
          <p:cNvSpPr>
            <a:spLocks noGrp="1"/>
          </p:cNvSpPr>
          <p:nvPr>
            <p:ph idx="1"/>
          </p:nvPr>
        </p:nvSpPr>
        <p:spPr>
          <a:xfrm>
            <a:off x="704850" y="866776"/>
            <a:ext cx="11184467" cy="5667374"/>
          </a:xfrm>
        </p:spPr>
        <p:txBody>
          <a:bodyPr/>
          <a:lstStyle/>
          <a:p>
            <a:pPr lvl="2"/>
            <a:endParaRPr lang="en-US" sz="268" dirty="0"/>
          </a:p>
          <a:p>
            <a:pPr lvl="1"/>
            <a:r>
              <a:rPr lang="en-US" sz="1870" dirty="0"/>
              <a:t>Update on discussion paper outcomes/actions</a:t>
            </a:r>
          </a:p>
          <a:p>
            <a:pPr lvl="2"/>
            <a:r>
              <a:rPr lang="en-US" sz="1600" dirty="0">
                <a:latin typeface="Calibri" panose="020F0502020204030204" pitchFamily="34" charset="0"/>
                <a:ea typeface="Calibri" panose="020F0502020204030204" pitchFamily="34" charset="0"/>
              </a:rPr>
              <a:t>None</a:t>
            </a:r>
          </a:p>
          <a:p>
            <a:pPr lvl="1"/>
            <a:r>
              <a:rPr lang="en-US" sz="1867" dirty="0">
                <a:latin typeface="Calibri" panose="020F0502020204030204" pitchFamily="34" charset="0"/>
              </a:rPr>
              <a:t>Outgoing LS</a:t>
            </a:r>
          </a:p>
          <a:p>
            <a:pPr lvl="2"/>
            <a:r>
              <a:rPr lang="en-US" sz="1600" dirty="0">
                <a:latin typeface="Calibri" panose="020F0502020204030204" pitchFamily="34" charset="0"/>
              </a:rPr>
              <a:t>None</a:t>
            </a:r>
          </a:p>
          <a:p>
            <a:r>
              <a:rPr lang="en-US" sz="2400" dirty="0">
                <a:latin typeface="Calibri" panose="020F0502020204030204" pitchFamily="34" charset="0"/>
              </a:rPr>
              <a:t>TTCN Sidebar outcomes</a:t>
            </a:r>
          </a:p>
          <a:p>
            <a:r>
              <a:rPr lang="en-US" sz="2400" dirty="0">
                <a:latin typeface="Calibri" panose="020F0502020204030204" pitchFamily="34" charset="0"/>
              </a:rPr>
              <a:t>SIG Action Point review &amp; update</a:t>
            </a:r>
          </a:p>
          <a:p>
            <a:r>
              <a:rPr lang="en-US" sz="2400" dirty="0">
                <a:latin typeface="Calibri" panose="020F0502020204030204" pitchFamily="34" charset="0"/>
              </a:rPr>
              <a:t>Any other topics (on request – if time permits)</a:t>
            </a:r>
            <a:endParaRPr lang="en-US" sz="2400" dirty="0"/>
          </a:p>
          <a:p>
            <a:endParaRPr lang="en-US" sz="2400" dirty="0"/>
          </a:p>
          <a:p>
            <a:endParaRPr lang="en-US" sz="2400" dirty="0"/>
          </a:p>
        </p:txBody>
      </p:sp>
    </p:spTree>
    <p:extLst>
      <p:ext uri="{BB962C8B-B14F-4D97-AF65-F5344CB8AC3E}">
        <p14:creationId xmlns:p14="http://schemas.microsoft.com/office/powerpoint/2010/main" val="1780976347"/>
      </p:ext>
    </p:extLst>
  </p:cSld>
  <p:clrMapOvr>
    <a:masterClrMapping/>
  </p:clrMapOvr>
  <p:transition spd="slow"/>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28965</TotalTime>
  <Words>215</Words>
  <Application>Microsoft Office PowerPoint</Application>
  <PresentationFormat>Widescreen</PresentationFormat>
  <Paragraphs>25</Paragraphs>
  <Slides>3</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Nokia Pure Headline Ultra Light</vt:lpstr>
      <vt:lpstr>Nokia Pure Text</vt:lpstr>
      <vt:lpstr>Nokia Pure Text Light</vt:lpstr>
      <vt:lpstr>Times New Roman</vt:lpstr>
      <vt:lpstr>Wingdings</vt:lpstr>
      <vt:lpstr>Nokia White Master with headline</vt:lpstr>
      <vt:lpstr>2_Office Theme</vt:lpstr>
      <vt:lpstr>    RAN5#96-e Meeting SIG Session 4 Outcomes  </vt:lpstr>
      <vt:lpstr>Agenda</vt:lpstr>
      <vt:lpstr>Agenda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Jacob John</cp:lastModifiedBy>
  <cp:revision>554</cp:revision>
  <dcterms:created xsi:type="dcterms:W3CDTF">2018-05-24T11:49:12Z</dcterms:created>
  <dcterms:modified xsi:type="dcterms:W3CDTF">2022-08-24T14:45:38Z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