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276" r:id="rId4"/>
    <p:sldId id="279" r:id="rId5"/>
    <p:sldId id="278" r:id="rId6"/>
    <p:sldId id="277" r:id="rId7"/>
    <p:sldId id="28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TSG_RAN/TSGR_97e/Templates/WID_template_250621_adapted_for_RAN_97e.zip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Concluding Joint Session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25 Aug 13:00 – 15:00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</a:t>
            </a:r>
            <a:r>
              <a:rPr lang="fr-FR" altLang="en-US" sz="1600" b="1" dirty="0"/>
              <a:t>Thu 25 </a:t>
            </a:r>
            <a:r>
              <a:rPr lang="fr-FR" altLang="en-US" sz="1600" b="1" dirty="0" err="1"/>
              <a:t>Aug</a:t>
            </a:r>
            <a:r>
              <a:rPr lang="fr-FR" altLang="en-US" sz="1600" b="1" dirty="0"/>
              <a:t> 15:00 UTC (17:00 CEST) </a:t>
            </a:r>
            <a:r>
              <a:rPr lang="en-US" altLang="en-US" sz="1600" b="1" dirty="0"/>
              <a:t>– Ingo/Amy will publish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numbers (if not assigned already) for revised </a:t>
            </a:r>
            <a:r>
              <a:rPr lang="en-US" altLang="en-US" sz="1600" b="1" dirty="0" err="1"/>
              <a:t>tdocs</a:t>
            </a:r>
            <a:r>
              <a:rPr lang="en-US" altLang="en-US" sz="1600" b="1" dirty="0"/>
              <a:t> (independent of verdict) following this deadline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26 Aug 15:00 UTC (17:00 CEST)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26 Aug 20:00 UTC (22:00 CEST)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R5-225170 Applicability for SUL test cases (Ericsson) – </a:t>
            </a:r>
            <a:r>
              <a:rPr lang="en-US" sz="1600" dirty="0">
                <a:solidFill>
                  <a:srgbClr val="FF0000"/>
                </a:solidFill>
              </a:rPr>
              <a:t>Not pursued (objections: Huawei, </a:t>
            </a:r>
            <a:r>
              <a:rPr lang="en-US" sz="1600" dirty="0" err="1">
                <a:solidFill>
                  <a:srgbClr val="FF0000"/>
                </a:solidFill>
              </a:rPr>
              <a:t>HiSilicon</a:t>
            </a:r>
            <a:r>
              <a:rPr lang="en-US" sz="1600" dirty="0">
                <a:solidFill>
                  <a:srgbClr val="FF0000"/>
                </a:solidFill>
              </a:rPr>
              <a:t>; CMCC; China Unicom; China Telecom)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R5-224315 Draft ITU-R recommendation on Unwanted Emissions for IMT-2020 (5G) (Ericsson, Huawei, Apple) – </a:t>
            </a:r>
            <a:r>
              <a:rPr lang="en-US" sz="1600" dirty="0">
                <a:solidFill>
                  <a:srgbClr val="FF0000"/>
                </a:solidFill>
              </a:rPr>
              <a:t>Approved (remove duplicate references of TS 38.521-3, only refer to Rel-17 version)</a:t>
            </a:r>
            <a:endParaRPr lang="en-US" sz="1600" dirty="0"/>
          </a:p>
          <a:p>
            <a:pPr lvl="2"/>
            <a:r>
              <a:rPr lang="en-US" sz="1600" dirty="0"/>
              <a:t>R5-224316 LS on work towards two new recommendations "Generic unwanted emission characteristics of base stations/mobile stations using the terrestrial radio interfaces of IMT-2020“ (Ericsson) </a:t>
            </a:r>
            <a:r>
              <a:rPr lang="en-US" sz="1600" dirty="0">
                <a:solidFill>
                  <a:srgbClr val="FF0000"/>
                </a:solidFill>
              </a:rPr>
              <a:t>- Approved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R5-224997 PRD-17 on Guidance to Work Item Codes (post RAN#95-e version)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R5-224010 3GPP RAN5 PRD20 v1.2.0: CA status list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R5-224228 PRD21 v1.2.0 on NR bands and 5G NR CADC configuration handling in RAN5 </a:t>
            </a:r>
            <a:r>
              <a:rPr lang="en-US" sz="1600" dirty="0">
                <a:solidFill>
                  <a:srgbClr val="FF0000"/>
                </a:solidFill>
              </a:rPr>
              <a:t>(Post meeting email approval)</a:t>
            </a:r>
          </a:p>
          <a:p>
            <a:pPr lvl="2"/>
            <a:r>
              <a:rPr lang="en-US" sz="1600" dirty="0"/>
              <a:t>PRD21 Completion Declaration Statements (CDS) </a:t>
            </a:r>
            <a:r>
              <a:rPr lang="en-US" sz="1600" dirty="0">
                <a:solidFill>
                  <a:srgbClr val="FF0000"/>
                </a:solidFill>
              </a:rPr>
              <a:t>(Post meeting ‘Noted’)</a:t>
            </a:r>
          </a:p>
          <a:p>
            <a:pPr lvl="2"/>
            <a:r>
              <a:rPr lang="en-US" sz="1600" dirty="0"/>
              <a:t>R5-225272 3GPP RAN5  PRD19 v1.4.0: Generic work plan template (Ericsson)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</a:p>
          <a:p>
            <a:pPr lvl="1"/>
            <a:r>
              <a:rPr lang="en-US" sz="1867" dirty="0"/>
              <a:t>7.4.1 – New WI/SI Proposals – </a:t>
            </a:r>
            <a:r>
              <a:rPr lang="en-US" sz="1867" dirty="0">
                <a:solidFill>
                  <a:srgbClr val="FF0000"/>
                </a:solidFill>
              </a:rPr>
              <a:t>All WI Proposals endorsed (update to RP#97e template (</a:t>
            </a:r>
            <a:r>
              <a:rPr lang="en-US" sz="1867" dirty="0">
                <a:solidFill>
                  <a:srgbClr val="FF0000"/>
                </a:solidFill>
                <a:hlinkClick r:id="rId2"/>
              </a:rPr>
              <a:t>https://www.3gpp.org/ftp/tsg_ran/TSG_RAN/TSGR_97e/Templates/WID_template_250621_adapted_for_RAN_97e.zip</a:t>
            </a:r>
            <a:r>
              <a:rPr lang="en-US" sz="1867" dirty="0">
                <a:solidFill>
                  <a:srgbClr val="FF0000"/>
                </a:solidFill>
              </a:rPr>
              <a:t>) for RP submission)</a:t>
            </a:r>
          </a:p>
          <a:p>
            <a:pPr lvl="2"/>
            <a:r>
              <a:rPr lang="en-US" sz="1600" dirty="0"/>
              <a:t>R5-225250 NR Positioning Enhancements (CATT, CAICT) </a:t>
            </a:r>
          </a:p>
          <a:p>
            <a:pPr lvl="2"/>
            <a:r>
              <a:rPr lang="en-US" sz="1600" dirty="0"/>
              <a:t>R5-225251 Access Traffic Steering, Switch and Splitting support for NR (China Telecom, CATT, ZTE)</a:t>
            </a:r>
          </a:p>
          <a:p>
            <a:pPr lvl="2"/>
            <a:r>
              <a:rPr lang="en-US" sz="1600" dirty="0"/>
              <a:t>R5-225252 Further enhancements of NR RF requirements for frequency range 2 (FR2) (Nokia, Apple)</a:t>
            </a:r>
          </a:p>
          <a:p>
            <a:pPr lvl="2"/>
            <a:r>
              <a:rPr lang="en-US" sz="1600" dirty="0"/>
              <a:t>R5-225253 NR </a:t>
            </a:r>
            <a:r>
              <a:rPr lang="en-US" sz="1600" dirty="0" err="1"/>
              <a:t>QoE</a:t>
            </a:r>
            <a:r>
              <a:rPr lang="en-US" sz="1600" dirty="0"/>
              <a:t> management and optimizations for diverse services (Ericsson)</a:t>
            </a:r>
          </a:p>
          <a:p>
            <a:pPr lvl="2"/>
            <a:r>
              <a:rPr lang="en-US" sz="1600" dirty="0"/>
              <a:t>R5-225254 Enhancement for the 5G Control Plane Steering of Roaming for UE in Connected mode (NTT DoCoMo)</a:t>
            </a:r>
          </a:p>
          <a:p>
            <a:pPr lvl="2"/>
            <a:r>
              <a:rPr lang="en-US" sz="1600" dirty="0"/>
              <a:t>R5-225255 Protocol enhancements for Mission Critical Services for Rel-16 (NIST)</a:t>
            </a:r>
          </a:p>
          <a:p>
            <a:pPr lvl="2"/>
            <a:r>
              <a:rPr lang="en-US" sz="1600" dirty="0"/>
              <a:t>R5-225256 EPS User Plane Integrity Protection (Vodafone)</a:t>
            </a:r>
          </a:p>
          <a:p>
            <a:pPr lvl="2"/>
            <a:r>
              <a:rPr lang="en-US" sz="1600" dirty="0"/>
              <a:t>R5-225257 Multiple Input Multiple Output (MIMO) Over-the-Air (OTA) requirements for NR UEs (Apple)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387671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endParaRPr lang="en-US" sz="1600" dirty="0"/>
          </a:p>
          <a:p>
            <a:pPr lvl="1"/>
            <a:r>
              <a:rPr lang="en-US" sz="2133" dirty="0"/>
              <a:t>7.4.2 – Revised WID/SID - </a:t>
            </a:r>
            <a:r>
              <a:rPr lang="en-US" sz="2400" dirty="0">
                <a:solidFill>
                  <a:srgbClr val="FF0000"/>
                </a:solidFill>
              </a:rPr>
              <a:t>All Revised WIDs endorsed </a:t>
            </a:r>
            <a:endParaRPr lang="en-US" sz="2133" dirty="0"/>
          </a:p>
          <a:p>
            <a:pPr lvl="2"/>
            <a:endParaRPr lang="en-US" sz="1600" dirty="0"/>
          </a:p>
          <a:p>
            <a:pPr lvl="2"/>
            <a:r>
              <a:rPr lang="en-US" sz="1600" dirty="0"/>
              <a:t>R5-224025 NR </a:t>
            </a:r>
            <a:r>
              <a:rPr lang="en-US" sz="1600" dirty="0" err="1"/>
              <a:t>Sidelink</a:t>
            </a:r>
            <a:r>
              <a:rPr lang="en-US" sz="1600" dirty="0"/>
              <a:t> Relay (CATT)</a:t>
            </a:r>
          </a:p>
          <a:p>
            <a:pPr lvl="2"/>
            <a:r>
              <a:rPr lang="en-US" sz="1600" dirty="0"/>
              <a:t>R5-224221 High power UE (power class 2) for NR band n39 (CMCC) </a:t>
            </a:r>
          </a:p>
          <a:p>
            <a:pPr lvl="2"/>
            <a:r>
              <a:rPr lang="en-US" sz="1600" dirty="0"/>
              <a:t>R5-224396 29 dBm UE Power Class for LTE Band 41and NR Band n41 (T-Mobile USA)</a:t>
            </a:r>
          </a:p>
          <a:p>
            <a:pPr lvl="2"/>
            <a:r>
              <a:rPr lang="en-US" sz="1600" dirty="0"/>
              <a:t>R5-224594 Enhancement of RAN slicing for NR plus CT1 aspects (CMCC)</a:t>
            </a:r>
          </a:p>
          <a:p>
            <a:pPr lvl="2"/>
            <a:r>
              <a:rPr lang="en-US" sz="1600" dirty="0"/>
              <a:t>R5-224920 New Rel-16 NR bands and extension of existing NR bands (Ericsson)</a:t>
            </a:r>
          </a:p>
          <a:p>
            <a:pPr lvl="2"/>
            <a:r>
              <a:rPr lang="en-US" sz="1600" dirty="0"/>
              <a:t>R5-224962 LTE-NR &amp; NR-NR Dual Connectivity and NR CA enhancements (Nokia)</a:t>
            </a:r>
          </a:p>
          <a:p>
            <a:pPr lvl="2"/>
            <a:r>
              <a:rPr lang="en-US" sz="1600" dirty="0"/>
              <a:t>R5-224978 Support of reduced capability NR devices (</a:t>
            </a:r>
            <a:r>
              <a:rPr lang="it-IT" sz="1600" dirty="0"/>
              <a:t>China Unicom, Hisilicon, Ericsson, Huawei, Qualcomm</a:t>
            </a:r>
            <a:r>
              <a:rPr lang="en-US" sz="1600" dirty="0"/>
              <a:t>)</a:t>
            </a:r>
          </a:p>
          <a:p>
            <a:pPr lvl="2"/>
            <a:r>
              <a:rPr lang="en-US" sz="1600" dirty="0"/>
              <a:t>R5-225101r1 Additional NR bands for UL-MIMO in Rel-17 (Huawei, Hisilicon)</a:t>
            </a:r>
          </a:p>
          <a:p>
            <a:pPr lvl="2"/>
            <a:r>
              <a:rPr lang="en-US" sz="1600" dirty="0"/>
              <a:t>R5-225124 </a:t>
            </a:r>
            <a:r>
              <a:rPr lang="nn-NO" sz="1600" dirty="0"/>
              <a:t>4Rx support for NR band n8</a:t>
            </a:r>
            <a:r>
              <a:rPr lang="en-US" sz="1600" dirty="0"/>
              <a:t> (China Unicom)</a:t>
            </a:r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R5-225249 – </a:t>
            </a:r>
            <a:r>
              <a:rPr lang="en-US" sz="1600" dirty="0">
                <a:solidFill>
                  <a:srgbClr val="FF0000"/>
                </a:solidFill>
              </a:rPr>
              <a:t>2023 TTCN Task List Endorsed, Approved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R5-225279 Reply LS on the feasibility of testing UE initiated SDT data transmission in RRC_INACTIVE (Qualcomm) – </a:t>
            </a:r>
            <a:r>
              <a:rPr lang="en-US" sz="1600" dirty="0">
                <a:solidFill>
                  <a:srgbClr val="FF0000"/>
                </a:solidFill>
              </a:rPr>
              <a:t>need to update contents &amp; put for email approval</a:t>
            </a:r>
          </a:p>
          <a:p>
            <a:pPr lvl="3"/>
            <a:r>
              <a:rPr lang="en-US" sz="1600" dirty="0"/>
              <a:t>R5-225287 LS on UE conformance testing for </a:t>
            </a:r>
            <a:r>
              <a:rPr lang="en-US" sz="1600" dirty="0" err="1"/>
              <a:t>RedCap</a:t>
            </a:r>
            <a:r>
              <a:rPr lang="en-US" sz="1600" dirty="0"/>
              <a:t> UE on SUL band (Ericsson, Qualcomm, Huawei)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Proponents are asked to reach consensus on the contents proposed in two different versions. If there is consensus we can proceed with the LS and approve following email approval process </a:t>
            </a:r>
          </a:p>
          <a:p>
            <a:pPr lvl="2"/>
            <a:r>
              <a:rPr lang="en-US" sz="2134" dirty="0"/>
              <a:t>Inclusive Language Review 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Review to be done for TSs getting upgraded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Impacted Common Test Environment and SIG specs will be updated in RAN5#97-e</a:t>
            </a:r>
          </a:p>
          <a:p>
            <a:pPr lvl="2"/>
            <a:r>
              <a:rPr lang="en-US" sz="1600" dirty="0"/>
              <a:t>TS release upgrade confirmation </a:t>
            </a:r>
            <a:r>
              <a:rPr lang="en-US" sz="1600" dirty="0">
                <a:solidFill>
                  <a:srgbClr val="FF0000"/>
                </a:solidFill>
              </a:rPr>
              <a:t>- Confirmed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TS36.521-2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TS36.521-3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TS38.521-2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TS38.521-4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TS38.523-1 to Rel-17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TS38.523-2 to Rel-17</a:t>
            </a:r>
          </a:p>
          <a:p>
            <a:pPr lvl="3"/>
            <a:endParaRPr lang="en-US" sz="1600" dirty="0">
              <a:solidFill>
                <a:srgbClr val="FF0000"/>
              </a:solidFill>
            </a:endParaRPr>
          </a:p>
          <a:p>
            <a:pPr lvl="2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</a:t>
            </a:r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R5-223911 Meeting schedule for 2022-23 </a:t>
            </a:r>
            <a:r>
              <a:rPr lang="en-US" sz="1600" dirty="0">
                <a:solidFill>
                  <a:srgbClr val="FF0000"/>
                </a:solidFill>
              </a:rPr>
              <a:t>- Noted</a:t>
            </a:r>
          </a:p>
          <a:p>
            <a:pPr lvl="2"/>
            <a:r>
              <a:rPr lang="en-US" sz="1600" dirty="0"/>
              <a:t>R5-223913 - Review deadlines for next quarter </a:t>
            </a:r>
            <a:r>
              <a:rPr lang="en-US" sz="1600" dirty="0">
                <a:solidFill>
                  <a:srgbClr val="FF0000"/>
                </a:solidFill>
              </a:rPr>
              <a:t>- Noted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– AOB</a:t>
            </a:r>
          </a:p>
          <a:p>
            <a:pPr lvl="2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058692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29613</TotalTime>
  <Words>861</Words>
  <Application>Microsoft Office PowerPoint</Application>
  <PresentationFormat>Widescreen</PresentationFormat>
  <Paragraphs>76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Concluding Joint Session Outcomes  </vt:lpstr>
      <vt:lpstr>Agenda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615</cp:revision>
  <dcterms:created xsi:type="dcterms:W3CDTF">2018-05-24T11:49:12Z</dcterms:created>
  <dcterms:modified xsi:type="dcterms:W3CDTF">2022-08-25T15:57:34Z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