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0"/>
  </p:notesMasterIdLst>
  <p:handoutMasterIdLst>
    <p:handoutMasterId r:id="rId21"/>
  </p:handoutMasterIdLst>
  <p:sldIdLst>
    <p:sldId id="341" r:id="rId2"/>
    <p:sldId id="864" r:id="rId3"/>
    <p:sldId id="867" r:id="rId4"/>
    <p:sldId id="865" r:id="rId5"/>
    <p:sldId id="304" r:id="rId6"/>
    <p:sldId id="355" r:id="rId7"/>
    <p:sldId id="811" r:id="rId8"/>
    <p:sldId id="809" r:id="rId9"/>
    <p:sldId id="808" r:id="rId10"/>
    <p:sldId id="810" r:id="rId11"/>
    <p:sldId id="857" r:id="rId12"/>
    <p:sldId id="858" r:id="rId13"/>
    <p:sldId id="859" r:id="rId14"/>
    <p:sldId id="340" r:id="rId15"/>
    <p:sldId id="860" r:id="rId16"/>
    <p:sldId id="861" r:id="rId17"/>
    <p:sldId id="866" r:id="rId18"/>
    <p:sldId id="868" r:id="rId1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8260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9th to 20th May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R5-223308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578039"/>
              </p:ext>
            </p:extLst>
          </p:nvPr>
        </p:nvGraphicFramePr>
        <p:xfrm>
          <a:off x="1118586" y="1885951"/>
          <a:ext cx="9320813" cy="107791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271731"/>
              </p:ext>
            </p:extLst>
          </p:nvPr>
        </p:nvGraphicFramePr>
        <p:xfrm>
          <a:off x="1118586" y="4395487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627129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Q1’21-Q3’22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28.9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529107"/>
              </p:ext>
            </p:extLst>
          </p:nvPr>
        </p:nvGraphicFramePr>
        <p:xfrm>
          <a:off x="1251751" y="1193701"/>
          <a:ext cx="9676660" cy="51207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UE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528446664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95-e: 3 TCs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&gt;167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58239"/>
              </p:ext>
            </p:extLst>
          </p:nvPr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014899"/>
              </p:ext>
            </p:extLst>
          </p:nvPr>
        </p:nvGraphicFramePr>
        <p:xfrm>
          <a:off x="6067527" y="3001169"/>
          <a:ext cx="3798888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864963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dirty="0">
                <a:solidFill>
                  <a:srgbClr val="C00000"/>
                </a:solidFill>
              </a:rPr>
              <a:t>Q4 dates tentative: dependent on RAN5#97 meeting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</a:t>
            </a:r>
            <a:r>
              <a:rPr lang="en-GB" altLang="en-US" sz="1600" dirty="0">
                <a:solidFill>
                  <a:srgbClr val="0000FF"/>
                </a:solidFill>
              </a:rPr>
              <a:t>achieved</a:t>
            </a:r>
            <a:r>
              <a:rPr lang="en-GB" altLang="en-US" sz="1600" dirty="0"/>
              <a:t>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8854360"/>
              </p:ext>
            </p:extLst>
          </p:nvPr>
        </p:nvGraphicFramePr>
        <p:xfrm>
          <a:off x="1109710" y="139347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CAG#70 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(19-22 Apr)</a:t>
                      </a:r>
                      <a:endParaRPr lang="en-GB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12-Aug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PVG#98 (16-18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RAN5#95-e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823587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33,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1612064"/>
              </p:ext>
            </p:extLst>
          </p:nvPr>
        </p:nvGraphicFramePr>
        <p:xfrm>
          <a:off x="408372" y="1708612"/>
          <a:ext cx="11043820" cy="252987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917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Potential Candidate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953621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262776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200279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46500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support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992684213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2023 early candidates</a:t>
            </a:r>
            <a:br>
              <a:rPr lang="en-US" altLang="en-US" dirty="0"/>
            </a:br>
            <a:r>
              <a:rPr lang="en-US" altLang="en-US" sz="3200" dirty="0"/>
              <a:t>WIs with no 2022 budget, candidate for 2023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Friday 13</a:t>
            </a:r>
            <a:r>
              <a:rPr lang="en-GB" baseline="30000" dirty="0"/>
              <a:t>th</a:t>
            </a:r>
            <a:r>
              <a:rPr lang="en-GB" dirty="0"/>
              <a:t> May @11AM CEST.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RAN5#95-e_TTCN_Sidebar-v2.zip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915088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739287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9069734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66540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738423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847910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97467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660877" y="714338"/>
            <a:ext cx="489595" cy="8089807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891301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chemeClr val="bg1">
                    <a:lumMod val="75000"/>
                  </a:schemeClr>
                </a:solidFill>
              </a:rPr>
              <a:t>scope of this report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944966-98F6-46B8-9475-58B6BFFAC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8635"/>
            <a:ext cx="12142434" cy="20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380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47060"/>
            <a:ext cx="10315852" cy="5157926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NE-DC: endorsed NE-DC L3 test model updates.</a:t>
            </a:r>
          </a:p>
          <a:p>
            <a:pPr lvl="2" eaLnBrk="1" hangingPunct="1"/>
            <a:r>
              <a:rPr lang="en-GB" altLang="en-US" dirty="0"/>
              <a:t>Endorsed handling of PDCP duplication in the 5G Layer3 Test Models.</a:t>
            </a:r>
          </a:p>
          <a:p>
            <a:pPr lvl="2" eaLnBrk="1" hangingPunct="1"/>
            <a:r>
              <a:rPr lang="en-GB" altLang="en-US" dirty="0"/>
              <a:t>Intra-NR inter-cell CA handover procedure: endorsed TTCN test sequence updates.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new NR PDCP test model for NR CA (3CC) PDCP duplication testing.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38.523-3 proposed at RAN5#95-e for the above.</a:t>
            </a:r>
          </a:p>
          <a:p>
            <a:pPr lvl="2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Rel-16 NR positioning: endorsed NR test model &amp; ASP updates for </a:t>
            </a:r>
            <a:r>
              <a:rPr lang="en-GB" altLang="en-US" sz="2000" dirty="0" err="1"/>
              <a:t>posSIBs</a:t>
            </a:r>
            <a:r>
              <a:rPr lang="en-GB" altLang="en-US" sz="2000" dirty="0"/>
              <a:t> broadcast support.</a:t>
            </a:r>
          </a:p>
          <a:p>
            <a:pPr lvl="1" eaLnBrk="1" hangingPunct="1"/>
            <a:r>
              <a:rPr lang="en-GB" altLang="en-US" sz="2000" dirty="0"/>
              <a:t>Prose CR to TS 38.523-3 proposed at RAN5#95-e for the above.</a:t>
            </a:r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64816"/>
            <a:ext cx="10289219" cy="5140170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Endorsed test model update for NB-IoT in-band with different PCI.</a:t>
            </a:r>
          </a:p>
          <a:p>
            <a:pPr lvl="1" eaLnBrk="1" hangingPunct="1"/>
            <a:r>
              <a:rPr lang="en-GB" altLang="en-US" sz="2000" dirty="0"/>
              <a:t>Prose CR to TS 36.523-3 proposed at RAN5#95-e for the above.</a:t>
            </a:r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MCPTT: </a:t>
            </a:r>
          </a:p>
          <a:p>
            <a:pPr lvl="2" eaLnBrk="1" hangingPunct="1"/>
            <a:r>
              <a:rPr lang="en-GB" altLang="en-US" dirty="0"/>
              <a:t>Discussed potential MCX core specs issues related to Session Id for Call Establishment. Relevant 3GPP WG(s) to be contacted.</a:t>
            </a:r>
          </a:p>
          <a:p>
            <a:pPr lvl="1" eaLnBrk="1" hangingPunct="1"/>
            <a:r>
              <a:rPr lang="en-GB" altLang="en-US" sz="2000" b="1" dirty="0" err="1"/>
              <a:t>MCVideo</a:t>
            </a:r>
            <a:r>
              <a:rPr lang="en-GB" altLang="en-US" sz="2000" b="1" dirty="0"/>
              <a:t>: </a:t>
            </a:r>
          </a:p>
          <a:p>
            <a:pPr lvl="2" eaLnBrk="1" hangingPunct="1"/>
            <a:r>
              <a:rPr lang="en-GB" altLang="en-US" dirty="0"/>
              <a:t>Discussed various potential MCX core specs &amp; test specs issues related to </a:t>
            </a:r>
            <a:r>
              <a:rPr lang="en-GB" altLang="en-US" dirty="0" err="1"/>
              <a:t>MCVideo</a:t>
            </a:r>
            <a:r>
              <a:rPr lang="en-GB" altLang="en-US" dirty="0"/>
              <a:t>. Relevant 3GPP WG(s) to be contacted.</a:t>
            </a:r>
          </a:p>
          <a:p>
            <a:pPr lvl="1" eaLnBrk="1" hangingPunct="1"/>
            <a:r>
              <a:rPr lang="en-GB" altLang="en-US" sz="2000" dirty="0"/>
              <a:t>Prose CRs to TS 36.579-x proposed at RAN5#95-e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350275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LTE Rel-14: </a:t>
            </a:r>
          </a:p>
          <a:p>
            <a:pPr lvl="2"/>
            <a:r>
              <a:rPr lang="fr-FR" altLang="en-US" sz="1600" dirty="0"/>
              <a:t>IMS </a:t>
            </a:r>
            <a:r>
              <a:rPr lang="fr-FR" altLang="en-US" sz="1600" dirty="0" err="1"/>
              <a:t>eCall</a:t>
            </a:r>
            <a:r>
              <a:rPr lang="fr-FR" altLang="en-US" sz="1600" dirty="0"/>
              <a:t> over LTE</a:t>
            </a:r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/>
              <a:t>MCPTT on-NW group &amp; private calls</a:t>
            </a:r>
            <a:endParaRPr lang="en-GB" altLang="en-US" sz="1400" b="1" dirty="0">
              <a:solidFill>
                <a:srgbClr val="0000FF"/>
              </a:solidFill>
            </a:endParaRPr>
          </a:p>
          <a:p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NE-DC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URLLC </a:t>
            </a:r>
            <a:r>
              <a:rPr lang="en-GB" altLang="en-US" sz="1600" dirty="0" err="1"/>
              <a:t>phy</a:t>
            </a:r>
            <a:r>
              <a:rPr lang="en-GB" altLang="en-US" sz="1600" dirty="0"/>
              <a:t> layer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IIoT</a:t>
            </a:r>
            <a:endParaRPr lang="en-GB" altLang="en-US" sz="1600" dirty="0"/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 err="1"/>
              <a:t>MCData</a:t>
            </a:r>
            <a:endParaRPr lang="en-US" altLang="en-US" sz="1600" dirty="0"/>
          </a:p>
          <a:p>
            <a:pPr lvl="2"/>
            <a:r>
              <a:rPr lang="en-US" altLang="en-US" sz="1600" dirty="0" err="1"/>
              <a:t>MCVideo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86248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</a:t>
            </a:r>
            <a:r>
              <a:rPr lang="en-US" altLang="en-US" sz="3200" dirty="0"/>
              <a:t>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89076"/>
            <a:ext cx="9101091" cy="5120346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59865"/>
              </p:ext>
            </p:extLst>
          </p:nvPr>
        </p:nvGraphicFramePr>
        <p:xfrm>
          <a:off x="1109707" y="2120018"/>
          <a:ext cx="9772557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584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707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22/22</a:t>
                      </a: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3044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40102"/>
              </p:ext>
            </p:extLst>
          </p:nvPr>
        </p:nvGraphicFramePr>
        <p:xfrm>
          <a:off x="1109709" y="1915411"/>
          <a:ext cx="9972583" cy="368583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88/96 ; Prio2: 56/62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37/40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13/16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+14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21/24 ; Prio2: 5/6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4167"/>
              </p:ext>
            </p:extLst>
          </p:nvPr>
        </p:nvGraphicFramePr>
        <p:xfrm>
          <a:off x="1118587" y="1923555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37/75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2312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7615</TotalTime>
  <Words>3046</Words>
  <Application>Microsoft Office PowerPoint</Application>
  <PresentationFormat>Widescreen</PresentationFormat>
  <Paragraphs>1005</Paragraphs>
  <Slides>18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</vt:lpstr>
      <vt:lpstr>PowerPoint Presentation</vt:lpstr>
      <vt:lpstr>PowerPoint Presentation</vt:lpstr>
      <vt:lpstr>PowerPoint Presentation</vt:lpstr>
      <vt:lpstr>TTCN development  Progress for period: March to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5GS Rel-15 – Protocol test case numbers Before RAN5#95-e</vt:lpstr>
      <vt:lpstr>PowerPoint Presentation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666</cp:revision>
  <cp:lastPrinted>2022-05-03T13:15:30Z</cp:lastPrinted>
  <dcterms:created xsi:type="dcterms:W3CDTF">2010-02-05T13:52:04Z</dcterms:created>
  <dcterms:modified xsi:type="dcterms:W3CDTF">2022-05-19T12:20:07Z</dcterms:modified>
  <cp:contentStatus>Template 2017</cp:contentStatus>
</cp:coreProperties>
</file>