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sldIdLst>
    <p:sldId id="275" r:id="rId3"/>
    <p:sldId id="422" r:id="rId4"/>
    <p:sldId id="423" r:id="rId5"/>
    <p:sldId id="427" r:id="rId6"/>
    <p:sldId id="428" r:id="rId7"/>
    <p:sldId id="27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8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7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5_Test_ex-T1/TSGR5_94_Electronic/Inbox/meeting_handling/RAN5_94e_RF%20Opening%20session_v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www.3gpp.org/ftp/tsg_ran/WG5_Test_ex-T1/TSGR5_94_Electronic/Inbox/meeting_handling/RF_Deferred_Tdocs_PreClosingSession.xls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RAN5#94-e RF Closing Session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Pradeep Gowda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RAN5 Vice Chair 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RF/RRM Subgroup convenor</a:t>
            </a: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1221264"/>
            <a:ext cx="10972800" cy="4526392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RAN5#94-e RF document status</a:t>
            </a:r>
          </a:p>
          <a:p>
            <a:pPr fontAlgn="ctr"/>
            <a:r>
              <a:rPr lang="en-US" sz="2400" dirty="0"/>
              <a:t>LS’s and RF Action point update</a:t>
            </a:r>
          </a:p>
          <a:p>
            <a:pPr lvl="0"/>
            <a:r>
              <a:rPr lang="en-US" sz="2400" dirty="0"/>
              <a:t>RAN5 ‘</a:t>
            </a:r>
            <a:r>
              <a:rPr lang="en-US" sz="2400" dirty="0" err="1"/>
              <a:t>draftCR</a:t>
            </a:r>
            <a:r>
              <a:rPr lang="en-US" sz="2400" dirty="0"/>
              <a:t>’ handling guidelines – Ingbert Sigovich</a:t>
            </a:r>
          </a:p>
          <a:p>
            <a:pPr lvl="0"/>
            <a:r>
              <a:rPr lang="en-US" sz="2400" dirty="0"/>
              <a:t>Review ‘DEFERRED’ t-docs needing groups input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24" y="592183"/>
            <a:ext cx="10511246" cy="5549380"/>
          </a:xfrm>
        </p:spPr>
        <p:txBody>
          <a:bodyPr/>
          <a:lstStyle/>
          <a:p>
            <a:pPr lvl="0"/>
            <a:r>
              <a:rPr lang="en-US" sz="1600" dirty="0"/>
              <a:t>Summary</a:t>
            </a:r>
            <a:endParaRPr lang="en-US" sz="12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FR2 MU documents verdicts were based on FR2 MU web CC calls handled by Ron.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FR1/2 RRM TT documents verdicts were based on review feedback by Jakub and TT analysis companies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Status as of 1 March RF MH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366 CR’s ‘P.AGREED’, 9 documents ‘NOTED’ and proposals endorsed as applicable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352 t-docs ‘DEFERRED’. 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11 CR’s have 3GU issues. These need to be revised to address 3GU issues to be considered for agreement.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17 CR’s have overlaps! These need to be revised to address  the overlaps, to be considered for agreement.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77 CRs are dependent on RAN4#102-e CR verdict– Authors to follow the guidelines in slide#6 of RF kick-off slides </a:t>
            </a:r>
            <a:r>
              <a:rPr lang="en-US" sz="1200" dirty="0">
                <a:hlinkClick r:id="rId3"/>
              </a:rPr>
              <a:t>here</a:t>
            </a:r>
            <a:endParaRPr lang="en-US" sz="1200" dirty="0"/>
          </a:p>
          <a:p>
            <a:pPr lvl="4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000" dirty="0"/>
              <a:t>CR’s with RAN4 verdict announced prior to </a:t>
            </a:r>
            <a:r>
              <a:rPr lang="en-US" sz="1000" b="1" dirty="0"/>
              <a:t>Thu 3 Mar</a:t>
            </a:r>
            <a:r>
              <a:rPr lang="en-US" sz="1000" dirty="0"/>
              <a:t> shall be concluded by  meeting deadlines ( i.e., revisions by </a:t>
            </a:r>
            <a:r>
              <a:rPr lang="en-US" sz="1000" b="1" dirty="0"/>
              <a:t>Thu 3 Mar 16:00 UTC </a:t>
            </a:r>
            <a:r>
              <a:rPr lang="en-US" sz="1000" dirty="0"/>
              <a:t>and final t-doc upload by </a:t>
            </a:r>
            <a:r>
              <a:rPr lang="en-US" altLang="en-US" sz="1000" b="1" dirty="0"/>
              <a:t>Fri 4 Mar 21:00 UTC )</a:t>
            </a:r>
            <a:endParaRPr lang="en-US" sz="1000" dirty="0"/>
          </a:p>
          <a:p>
            <a:pPr lvl="4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000" dirty="0"/>
              <a:t>CR’s with RAN4 verdict announced post </a:t>
            </a:r>
            <a:r>
              <a:rPr lang="en-US" sz="1000" b="1" dirty="0"/>
              <a:t>Thu 3 Mar </a:t>
            </a:r>
            <a:r>
              <a:rPr lang="en-US" sz="1000" dirty="0"/>
              <a:t>will be concluded by  </a:t>
            </a:r>
            <a:r>
              <a:rPr lang="en-US" sz="1000" b="1" dirty="0"/>
              <a:t>Mon 7 March 16:00 UTC</a:t>
            </a:r>
            <a:r>
              <a:rPr lang="en-US" sz="1000" dirty="0"/>
              <a:t>. Final T-DOC upload deadline </a:t>
            </a:r>
            <a:r>
              <a:rPr lang="en-US" sz="1000" b="1" dirty="0"/>
              <a:t>Mon 7 March 20:00 UTC</a:t>
            </a:r>
            <a:r>
              <a:rPr lang="en-US" sz="1000" dirty="0"/>
              <a:t>.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Post conclusion of discussions, revised t-docs uploaded by </a:t>
            </a:r>
            <a:r>
              <a:rPr lang="en-US" sz="1200" b="1" dirty="0"/>
              <a:t>Thu 3 Mar 16:00 UTC </a:t>
            </a:r>
            <a:r>
              <a:rPr lang="en-US" sz="1200" dirty="0"/>
              <a:t>will be assigned final t-docs in </a:t>
            </a:r>
            <a:r>
              <a:rPr lang="en-US" sz="1200" b="1" dirty="0"/>
              <a:t>3 March RF MH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All documents will be provided final t-doc verdict ‘noted’/’P.AGREED’/’approved’ as applicable unless an explicit objection is received by </a:t>
            </a:r>
            <a:r>
              <a:rPr lang="en-US" altLang="en-US" sz="1200" b="1" dirty="0"/>
              <a:t>Fri 4 Mar 16:00 UTC </a:t>
            </a:r>
            <a:endParaRPr lang="en-US" sz="1200" b="1" dirty="0"/>
          </a:p>
          <a:p>
            <a:pPr>
              <a:spcBef>
                <a:spcPts val="0"/>
              </a:spcBef>
            </a:pPr>
            <a:r>
              <a:rPr lang="en-US" sz="1600" dirty="0"/>
              <a:t>Timelines for pending documents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Last revision upload: </a:t>
            </a:r>
            <a:r>
              <a:rPr lang="en-US" sz="1200" dirty="0">
                <a:solidFill>
                  <a:srgbClr val="FF0000"/>
                </a:solidFill>
              </a:rPr>
              <a:t>Thu 3 Mar 16:00 UTC</a:t>
            </a:r>
            <a:endParaRPr lang="en-US" altLang="en-US" sz="12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Last comments: </a:t>
            </a:r>
            <a:r>
              <a:rPr lang="en-US" altLang="en-US" sz="1200" dirty="0">
                <a:solidFill>
                  <a:srgbClr val="FF0000"/>
                </a:solidFill>
              </a:rPr>
              <a:t>Fri 4 Mar 16:00 UTC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End of E-meeting </a:t>
            </a:r>
            <a:r>
              <a:rPr lang="en-US" altLang="en-US" sz="1200" dirty="0">
                <a:solidFill>
                  <a:srgbClr val="FF0000"/>
                </a:solidFill>
              </a:rPr>
              <a:t>Fri 4 Mar 21:00 UTC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200" dirty="0"/>
              <a:t>Deadline to submit final t-doc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570" y="6764"/>
            <a:ext cx="10972800" cy="337342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RAN5#94-e RF document status</a:t>
            </a:r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7688"/>
            <a:ext cx="10972800" cy="5762624"/>
          </a:xfrm>
        </p:spPr>
        <p:txBody>
          <a:bodyPr/>
          <a:lstStyle/>
          <a:p>
            <a:r>
              <a:rPr lang="en-US" sz="1600" dirty="0"/>
              <a:t>Late incoming LS: None</a:t>
            </a:r>
          </a:p>
          <a:p>
            <a:r>
              <a:rPr lang="en-US" sz="1600" dirty="0"/>
              <a:t>Outgoing LS’s:</a:t>
            </a:r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000" dirty="0">
              <a:highlight>
                <a:srgbClr val="FFFF00"/>
              </a:highlight>
            </a:endParaRP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RF Action points update :</a:t>
            </a:r>
            <a:br>
              <a:rPr lang="en-US" sz="1600" dirty="0"/>
            </a:br>
            <a:r>
              <a:rPr lang="en-US" sz="1600" dirty="0"/>
              <a:t>https://www.3gpp.org/ftp/tsg_ran/WG5_Test_ex-T1/TSGR5_94_Electronic/Inbox/meeting_handling/RAN5_94e_RF_AP_CloseOfmeeting_v1.docx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668" y="48652"/>
            <a:ext cx="10972800" cy="415719"/>
          </a:xfrm>
        </p:spPr>
        <p:txBody>
          <a:bodyPr/>
          <a:lstStyle/>
          <a:p>
            <a:pPr fontAlgn="ctr"/>
            <a:r>
              <a:rPr lang="en-US" sz="2800" dirty="0"/>
              <a:t>LS and RF action point update</a:t>
            </a:r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382B42-15B7-4719-A047-1CAA255D4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531334"/>
              </p:ext>
            </p:extLst>
          </p:nvPr>
        </p:nvGraphicFramePr>
        <p:xfrm>
          <a:off x="1419496" y="1279707"/>
          <a:ext cx="8804368" cy="2654050"/>
        </p:xfrm>
        <a:graphic>
          <a:graphicData uri="http://schemas.openxmlformats.org/drawingml/2006/table">
            <a:tbl>
              <a:tblPr/>
              <a:tblGrid>
                <a:gridCol w="1189610">
                  <a:extLst>
                    <a:ext uri="{9D8B030D-6E8A-4147-A177-3AD203B41FA5}">
                      <a16:colId xmlns:a16="http://schemas.microsoft.com/office/drawing/2014/main" val="4120299912"/>
                    </a:ext>
                  </a:extLst>
                </a:gridCol>
                <a:gridCol w="2607229">
                  <a:extLst>
                    <a:ext uri="{9D8B030D-6E8A-4147-A177-3AD203B41FA5}">
                      <a16:colId xmlns:a16="http://schemas.microsoft.com/office/drawing/2014/main" val="1305438295"/>
                    </a:ext>
                  </a:extLst>
                </a:gridCol>
                <a:gridCol w="644533">
                  <a:extLst>
                    <a:ext uri="{9D8B030D-6E8A-4147-A177-3AD203B41FA5}">
                      <a16:colId xmlns:a16="http://schemas.microsoft.com/office/drawing/2014/main" val="1636621061"/>
                    </a:ext>
                  </a:extLst>
                </a:gridCol>
                <a:gridCol w="1105989">
                  <a:extLst>
                    <a:ext uri="{9D8B030D-6E8A-4147-A177-3AD203B41FA5}">
                      <a16:colId xmlns:a16="http://schemas.microsoft.com/office/drawing/2014/main" val="2458267412"/>
                    </a:ext>
                  </a:extLst>
                </a:gridCol>
                <a:gridCol w="3257007">
                  <a:extLst>
                    <a:ext uri="{9D8B030D-6E8A-4147-A177-3AD203B41FA5}">
                      <a16:colId xmlns:a16="http://schemas.microsoft.com/office/drawing/2014/main" val="3205768421"/>
                    </a:ext>
                  </a:extLst>
                </a:gridCol>
              </a:tblGrid>
              <a:tr h="132533">
                <a:tc>
                  <a:txBody>
                    <a:bodyPr/>
                    <a:lstStyle/>
                    <a:p>
                      <a:pPr marL="0" marR="0" algn="ctr" defTabSz="121917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WG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Author/Company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00271"/>
                  </a:ext>
                </a:extLst>
              </a:tr>
              <a:tr h="75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R5-221604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on lower humidity limit in normal temperature test environment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To: RAN4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Zhifeng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/ ZTE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784952"/>
                  </a:ext>
                </a:extLst>
              </a:tr>
              <a:tr h="8674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R5-221603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on Additional RF requirements for NS_03U, NS_05U and NS_43U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To: RAN4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Yuxin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/ Huawei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191807"/>
                  </a:ext>
                </a:extLst>
              </a:tr>
              <a:tr h="8674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R5-221617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on </a:t>
                      </a:r>
                      <a:r>
                        <a:rPr lang="en-US" sz="105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SCell</a:t>
                      </a: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Dropping in FR2 RF UL-CA tests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To: RAN4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Ashwin / Apple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85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050" y="672894"/>
            <a:ext cx="10972800" cy="5762624"/>
          </a:xfrm>
        </p:spPr>
        <p:txBody>
          <a:bodyPr/>
          <a:lstStyle/>
          <a:p>
            <a:pPr marL="152397" indent="0" fontAlgn="ctr">
              <a:buNone/>
            </a:pPr>
            <a:endParaRPr lang="pt-BR" sz="2466" dirty="0"/>
          </a:p>
          <a:p>
            <a:pPr lvl="2" fontAlgn="ctr">
              <a:buFont typeface="Wingdings" panose="05000000000000000000" pitchFamily="2" charset="2"/>
              <a:buChar char="ü"/>
            </a:pPr>
            <a:endParaRPr lang="pt-BR" sz="1467" dirty="0"/>
          </a:p>
          <a:p>
            <a:pPr marL="0" indent="0" fontAlgn="ctr">
              <a:buNone/>
            </a:pPr>
            <a:endParaRPr lang="en-US" sz="2400" dirty="0"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pPr fontAlgn="ctr"/>
            <a:r>
              <a:rPr lang="en-US" sz="3600" dirty="0"/>
              <a:t>DEFERRED t-docs needing groups input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FFB82-06E7-488C-B3EA-B31F6C8D81A8}"/>
              </a:ext>
            </a:extLst>
          </p:cNvPr>
          <p:cNvSpPr txBox="1"/>
          <p:nvPr/>
        </p:nvSpPr>
        <p:spPr>
          <a:xfrm>
            <a:off x="1349827" y="903946"/>
            <a:ext cx="8665029" cy="2367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 eaLnBrk="0" fontAlgn="base" hangingPunct="0">
              <a:spcBef>
                <a:spcPct val="20000"/>
              </a:spcBef>
              <a:spcAft>
                <a:spcPts val="800"/>
              </a:spcAft>
              <a:buBlip>
                <a:blip r:embed="rId3"/>
              </a:buBlip>
            </a:pPr>
            <a:r>
              <a:rPr lang="en-US" sz="1600" dirty="0"/>
              <a:t>Late T-doc request: </a:t>
            </a:r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pPr marL="457189" indent="-457189" eaLnBrk="0" fontAlgn="base" hangingPunct="0">
              <a:spcBef>
                <a:spcPct val="20000"/>
              </a:spcBef>
              <a:spcAft>
                <a:spcPts val="800"/>
              </a:spcAft>
              <a:buBlip>
                <a:blip r:embed="rId3"/>
              </a:buBlip>
            </a:pPr>
            <a:r>
              <a:rPr lang="en-US" sz="1600" dirty="0"/>
              <a:t>T-docs needing groups </a:t>
            </a:r>
            <a:r>
              <a:rPr lang="en-US" sz="1600"/>
              <a:t>input : </a:t>
            </a:r>
            <a:r>
              <a:rPr lang="en-US" sz="1600">
                <a:hlinkClick r:id="rId4"/>
              </a:rPr>
              <a:t>https://www.3gpp.org/ftp/tsg_ran/WG5_Test_ex-T1/TSGR5_94_Electronic/Inbox/meeting_handling/RF_Deferred_Tdocs_PreClosingSession.xlsx</a:t>
            </a:r>
            <a:r>
              <a:rPr lang="en-US" sz="1600"/>
              <a:t> </a:t>
            </a:r>
            <a:endParaRPr lang="en-US" sz="1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B6DEED9-4733-4550-BFFB-8E1AB20F5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70471"/>
              </p:ext>
            </p:extLst>
          </p:nvPr>
        </p:nvGraphicFramePr>
        <p:xfrm>
          <a:off x="2177144" y="1290207"/>
          <a:ext cx="8290559" cy="1193770"/>
        </p:xfrm>
        <a:graphic>
          <a:graphicData uri="http://schemas.openxmlformats.org/drawingml/2006/table">
            <a:tbl>
              <a:tblPr/>
              <a:tblGrid>
                <a:gridCol w="535383">
                  <a:extLst>
                    <a:ext uri="{9D8B030D-6E8A-4147-A177-3AD203B41FA5}">
                      <a16:colId xmlns:a16="http://schemas.microsoft.com/office/drawing/2014/main" val="92416608"/>
                    </a:ext>
                  </a:extLst>
                </a:gridCol>
                <a:gridCol w="1707911">
                  <a:extLst>
                    <a:ext uri="{9D8B030D-6E8A-4147-A177-3AD203B41FA5}">
                      <a16:colId xmlns:a16="http://schemas.microsoft.com/office/drawing/2014/main" val="1640191046"/>
                    </a:ext>
                  </a:extLst>
                </a:gridCol>
                <a:gridCol w="1362055">
                  <a:extLst>
                    <a:ext uri="{9D8B030D-6E8A-4147-A177-3AD203B41FA5}">
                      <a16:colId xmlns:a16="http://schemas.microsoft.com/office/drawing/2014/main" val="2182571189"/>
                    </a:ext>
                  </a:extLst>
                </a:gridCol>
                <a:gridCol w="4685210">
                  <a:extLst>
                    <a:ext uri="{9D8B030D-6E8A-4147-A177-3AD203B41FA5}">
                      <a16:colId xmlns:a16="http://schemas.microsoft.com/office/drawing/2014/main" val="4213254841"/>
                    </a:ext>
                  </a:extLst>
                </a:gridCol>
              </a:tblGrid>
              <a:tr h="1591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WG T-doc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Author/company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Comments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878194"/>
                  </a:ext>
                </a:extLst>
              </a:tr>
              <a:tr h="10346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R5-220897</a:t>
                      </a:r>
                      <a:endParaRPr lang="en-US" sz="80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Correction to test requirement of DC_xxA_n41A in 6.5B.3.3.1</a:t>
                      </a:r>
                      <a:endParaRPr lang="en-US" sz="800" dirty="0"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Setsu-</a:t>
                      </a:r>
                      <a:r>
                        <a:rPr lang="en-US" sz="8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san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/Anritsu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Request 5 Late t-doc (TR38.905  CRs) to provide TP analysis aligned to the changes in R5-220897 (TS38.521-3 CR)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R5-22xxxx_38.905_Update of spurious emission TP analysis for DC_3A_n41A.zip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R5-22xxxx_38.905_Update of spurious emission TP analysis for DC_8A_n41A.zip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R5-22xxxx_38.905_Update of spurious emission TP analysis for DC_25A_n41A.zip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R5-22xxxx_38.905_Update of spurious emission TP analysis for DC_26A_n41A.zip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R5-22xxxx_38.905_Update of spurious emission TP analysis for DC_39A_n41A.zip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R5-22xxxx_38.905_Update of spurious emission TP analysis for DC_40A_n41A.zip</a:t>
                      </a:r>
                    </a:p>
                    <a:p>
                      <a:pPr algn="l" fontAlgn="t"/>
                      <a:endParaRPr lang="en-US" sz="8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315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78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33003</TotalTime>
  <Words>682</Words>
  <Application>Microsoft Office PowerPoint</Application>
  <PresentationFormat>Widescreen</PresentationFormat>
  <Paragraphs>85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Courier New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RAN5#94-e RF Closing Session </vt:lpstr>
      <vt:lpstr>Agenda</vt:lpstr>
      <vt:lpstr>RAN5#94-e RF document status</vt:lpstr>
      <vt:lpstr>LS and RF action point update</vt:lpstr>
      <vt:lpstr>DEFERRED t-docs needing groups input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Pradeep Gowda</cp:lastModifiedBy>
  <cp:revision>641</cp:revision>
  <dcterms:created xsi:type="dcterms:W3CDTF">2018-05-24T11:49:12Z</dcterms:created>
  <dcterms:modified xsi:type="dcterms:W3CDTF">2022-03-02T00:29:16Z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