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8"/>
  </p:notesMasterIdLst>
  <p:sldIdLst>
    <p:sldId id="275" r:id="rId3"/>
    <p:sldId id="276" r:id="rId4"/>
    <p:sldId id="279" r:id="rId5"/>
    <p:sldId id="278" r:id="rId6"/>
    <p:sldId id="27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03-Mar-22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Concluding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3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</a:t>
            </a:r>
            <a:r>
              <a:rPr lang="fr-FR" altLang="en-US" sz="1600" b="1" dirty="0"/>
              <a:t>Thu 3 Mar 16:00 UTC (17:00 CET) </a:t>
            </a:r>
            <a:r>
              <a:rPr lang="en-US" altLang="en-US" sz="1600" b="1" dirty="0"/>
              <a:t>– Ingo/Amy will publish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numbers (if not assigned already) for revised </a:t>
            </a:r>
            <a:r>
              <a:rPr lang="en-US" altLang="en-US" sz="1600" b="1" dirty="0" err="1"/>
              <a:t>tdocs</a:t>
            </a:r>
            <a:r>
              <a:rPr lang="en-US" altLang="en-US" sz="1600" b="1" dirty="0"/>
              <a:t> (independent of verdict) following this deadline</a:t>
            </a:r>
          </a:p>
          <a:p>
            <a:pPr lvl="2"/>
            <a:r>
              <a:rPr lang="en-US" altLang="en-US" sz="1600" b="1" dirty="0"/>
              <a:t>Last comments: </a:t>
            </a:r>
            <a:r>
              <a:rPr lang="sv-SE" altLang="en-US" sz="1600" b="1" dirty="0"/>
              <a:t>Fri 4 Mar 16:00 UTC (17:00 CET)</a:t>
            </a:r>
            <a:r>
              <a:rPr lang="en-US" altLang="en-US" sz="1600" b="1" dirty="0"/>
              <a:t>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</a:t>
            </a:r>
            <a:r>
              <a:rPr lang="sv-SE" altLang="en-US" sz="1600" b="1" dirty="0"/>
              <a:t>Fri 4 Mar 21:00 UTC (22:00 CET)</a:t>
            </a:r>
            <a:r>
              <a:rPr lang="en-US" altLang="en-US" sz="1600" b="1" dirty="0"/>
              <a:t>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R5-221415 Agenda (Chair)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</a:p>
          <a:p>
            <a:pPr lvl="2"/>
            <a:r>
              <a:rPr lang="en-US" sz="1600" dirty="0"/>
              <a:t>R5-221397 Discussion on 5G NR CADC configuration handling in RAN5 (CMCC) – </a:t>
            </a:r>
            <a:r>
              <a:rPr lang="en-US" sz="1600" dirty="0">
                <a:solidFill>
                  <a:srgbClr val="FF0000"/>
                </a:solidFill>
              </a:rPr>
              <a:t>All proposals endorsed</a:t>
            </a:r>
          </a:p>
          <a:p>
            <a:pPr lvl="2"/>
            <a:r>
              <a:rPr lang="en-US" sz="1600" dirty="0"/>
              <a:t>R5-221398 PRD21 v0.1.0 on NR bands and 5G NR CADC configuration handling in RAN5 (CMCC) – </a:t>
            </a:r>
            <a:r>
              <a:rPr lang="en-US" sz="1600" dirty="0">
                <a:solidFill>
                  <a:srgbClr val="FF0000"/>
                </a:solidFill>
              </a:rPr>
              <a:t>Draft contents endorsed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endParaRPr lang="en-US" sz="1600" dirty="0"/>
          </a:p>
          <a:p>
            <a:pPr lvl="1"/>
            <a:r>
              <a:rPr lang="en-US" sz="2133" dirty="0"/>
              <a:t>7.3 – </a:t>
            </a:r>
            <a:r>
              <a:rPr lang="en-US" sz="2133" dirty="0" err="1"/>
              <a:t>iWD</a:t>
            </a:r>
            <a:r>
              <a:rPr lang="en-US" sz="2133" dirty="0"/>
              <a:t>/PRD updates</a:t>
            </a:r>
          </a:p>
          <a:p>
            <a:pPr lvl="2"/>
            <a:r>
              <a:rPr lang="en-US" sz="1600" dirty="0"/>
              <a:t>R5-224277 PRD-17 on Guidance to Work Item Codes (post RAN#95-e version) </a:t>
            </a:r>
            <a:r>
              <a:rPr lang="en-US" sz="1600" dirty="0">
                <a:highlight>
                  <a:srgbClr val="FFFF00"/>
                </a:highlight>
              </a:rPr>
              <a:t>(Post meeting email approval)</a:t>
            </a:r>
          </a:p>
          <a:p>
            <a:pPr lvl="2"/>
            <a:r>
              <a:rPr lang="en-US" sz="1600" dirty="0"/>
              <a:t>R5-220434 3GPP RAN5 PRD20 v1.1.0: CA status list </a:t>
            </a:r>
            <a:r>
              <a:rPr lang="en-US" sz="1600" dirty="0">
                <a:highlight>
                  <a:srgbClr val="FFFF00"/>
                </a:highlight>
              </a:rPr>
              <a:t>(Post meeting email approval)</a:t>
            </a:r>
          </a:p>
          <a:p>
            <a:pPr lvl="2"/>
            <a:r>
              <a:rPr lang="en-US" sz="1600" dirty="0"/>
              <a:t>R5-220661 PRD21 v1.0.0 on NR bands and 5G NR CADC configuration handling in RAN5 (</a:t>
            </a:r>
            <a:r>
              <a:rPr lang="en-US" sz="1600" dirty="0">
                <a:highlight>
                  <a:srgbClr val="FFFF00"/>
                </a:highlight>
              </a:rPr>
              <a:t>Post meeting email approval)</a:t>
            </a:r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R5-221379 New WID on UE Conformance - Enhancement of data collection for SON and MDT in NR SA and MR-DC (CMCC)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</a:p>
          <a:p>
            <a:pPr lvl="2"/>
            <a:r>
              <a:rPr lang="en-US" sz="1600" dirty="0"/>
              <a:t>R5-221380 New WID on UE Conformance - Enhancement of Network Slicing Phase 2 (CMCC)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r>
              <a:rPr lang="en-US" sz="1600" dirty="0"/>
              <a:t>R5-221381 New WID on UE Conformance - Support of reduced capability NR devices (China Unicom)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r>
              <a:rPr lang="en-US" sz="1600" dirty="0"/>
              <a:t>R5-221382 New WID - UE Conformance  - LTE/NR Multi-SIM devices (China Telecom)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r>
              <a:rPr lang="en-US" sz="1600" dirty="0"/>
              <a:t>R5-221383 New WID on UE Conformance - NR coverage enhancements (China Telecom)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r>
              <a:rPr lang="en-US" sz="1600" dirty="0"/>
              <a:t>R5-221384 New WID on UE Conformance - NR Multicast and Broadcast Services including CT and SA aspects (Huawei/Hisilicon)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r>
              <a:rPr lang="en-US" sz="1600" dirty="0"/>
              <a:t>R5-221385 New WID on UE Conformance - Introduction of FR2 FWA UE with maximum TRP of 23dBm for band n257 and n258 (Huawei/Hisilicon) - </a:t>
            </a:r>
            <a:r>
              <a:rPr lang="en-US" sz="1600" dirty="0">
                <a:solidFill>
                  <a:srgbClr val="FF0000"/>
                </a:solidFill>
              </a:rPr>
              <a:t>- Endorsed</a:t>
            </a:r>
            <a:endParaRPr lang="en-US" sz="1600" dirty="0"/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387671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66750"/>
            <a:ext cx="11184467" cy="5867400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endParaRPr lang="en-US" sz="1600" dirty="0"/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R5-220263 Revised WID - UE Conformance Test Aspects - 29 dBm UE Power Class for LTE Band 41and NR Band n41 (</a:t>
            </a:r>
            <a:r>
              <a:rPr lang="en-US" sz="1600" dirty="0" err="1"/>
              <a:t>T-mobile</a:t>
            </a:r>
            <a:r>
              <a:rPr lang="en-US" sz="1600" dirty="0"/>
              <a:t>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R5-220623 Revised WID - UE Conformance Test Aspects - 5G V2X with NR </a:t>
            </a:r>
            <a:r>
              <a:rPr lang="en-US" sz="1600" dirty="0" err="1"/>
              <a:t>sidelink</a:t>
            </a:r>
            <a:r>
              <a:rPr lang="en-US" sz="1600" dirty="0"/>
              <a:t> (Huawei/Hisilicon)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R5-220624 Revised WID - UE Conformance Test Aspects - NR mobility enhancements (Huawei/Hisilicon)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R5-220838 Revised WID -  UE Conformance Test Aspects - Rel-16 </a:t>
            </a:r>
            <a:r>
              <a:rPr lang="en-US" sz="1600" dirty="0" err="1"/>
              <a:t>Optimisations</a:t>
            </a:r>
            <a:r>
              <a:rPr lang="en-US" sz="1600" dirty="0"/>
              <a:t> on UE radio capability </a:t>
            </a:r>
            <a:r>
              <a:rPr lang="en-US" sz="1600" dirty="0" err="1"/>
              <a:t>signalling</a:t>
            </a:r>
            <a:r>
              <a:rPr lang="en-US" sz="1600" dirty="0"/>
              <a:t> – NR/E-UTRA (Qualcomm)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R5-221136 Revised WID - UE Conformance - Additional NR bands for UL-MIMO in Rel-17 (Huawei/Hisilicon)-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R5-221342r1 Revised WID UE Conformance Test Aspects–LTE-NR &amp; NR-NR Dual Connectivity and NR CA enhancements (Nokia)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408667406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943600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R5-211378 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endParaRPr lang="en-US" sz="1600" dirty="0"/>
          </a:p>
          <a:p>
            <a:pPr lvl="2"/>
            <a:r>
              <a:rPr lang="en-US" sz="1600" dirty="0"/>
              <a:t>Outgoing LS </a:t>
            </a:r>
          </a:p>
          <a:p>
            <a:pPr lvl="3"/>
            <a:r>
              <a:rPr lang="en-US" sz="1600" dirty="0"/>
              <a:t>R5-221414 Critical prose CRs list for protocol test cases at RAN5#94-e (TF160) – </a:t>
            </a:r>
            <a:r>
              <a:rPr lang="en-US" sz="1600" dirty="0">
                <a:solidFill>
                  <a:srgbClr val="FF0000"/>
                </a:solidFill>
              </a:rPr>
              <a:t>email approval</a:t>
            </a:r>
            <a:endParaRPr lang="en-US" sz="1600" dirty="0"/>
          </a:p>
          <a:p>
            <a:pPr lvl="3"/>
            <a:r>
              <a:rPr lang="en-US" sz="1600" dirty="0"/>
              <a:t>R5-221416 LS on V2X PC5 link for unicast communication with null security algorithm (Huawei/Hisilicon) – </a:t>
            </a:r>
            <a:r>
              <a:rPr lang="en-US" sz="1600" dirty="0">
                <a:solidFill>
                  <a:srgbClr val="FF0000"/>
                </a:solidFill>
              </a:rPr>
              <a:t>Approved in R5-222035</a:t>
            </a:r>
            <a:endParaRPr lang="en-US" sz="1600" dirty="0"/>
          </a:p>
          <a:p>
            <a:pPr lvl="3"/>
            <a:r>
              <a:rPr lang="en-US" sz="1600" dirty="0"/>
              <a:t>R5-222032 3GPP RAN5 work on Overall UE Certification for 3GPP Rel-16 SNPN and other verticals UE (Qualcomm) – </a:t>
            </a:r>
            <a:r>
              <a:rPr lang="en-US" sz="1600" dirty="0">
                <a:solidFill>
                  <a:srgbClr val="FF0000"/>
                </a:solidFill>
              </a:rPr>
              <a:t>email approval</a:t>
            </a:r>
            <a:endParaRPr lang="en-US" sz="1600" dirty="0"/>
          </a:p>
          <a:p>
            <a:pPr lvl="2"/>
            <a:r>
              <a:rPr lang="en-US" sz="1600" dirty="0"/>
              <a:t>TS release upgrade confirmation 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No TS release upgrade triggered</a:t>
            </a:r>
          </a:p>
          <a:p>
            <a:pPr lvl="1"/>
            <a:r>
              <a:rPr lang="en-US" sz="2133" dirty="0"/>
              <a:t>7.6 Confirmation of Future RAN5 Matters</a:t>
            </a:r>
          </a:p>
          <a:p>
            <a:pPr lvl="2"/>
            <a:r>
              <a:rPr lang="en-US" sz="1600" dirty="0"/>
              <a:t>R5-222000 Meeting schedule for 2022-23 - </a:t>
            </a:r>
            <a:r>
              <a:rPr lang="en-US" sz="1600" dirty="0">
                <a:solidFill>
                  <a:srgbClr val="FF0000"/>
                </a:solidFill>
              </a:rPr>
              <a:t>Noted</a:t>
            </a:r>
            <a:endParaRPr lang="en-US" sz="1600" dirty="0"/>
          </a:p>
          <a:p>
            <a:pPr lvl="2"/>
            <a:r>
              <a:rPr lang="en-US" sz="1600" dirty="0"/>
              <a:t>R5-220013 - Review deadlines for next quarter - </a:t>
            </a:r>
            <a:r>
              <a:rPr lang="en-US" sz="1600" dirty="0">
                <a:solidFill>
                  <a:srgbClr val="FF0000"/>
                </a:solidFill>
              </a:rPr>
              <a:t>Noted</a:t>
            </a:r>
            <a:endParaRPr lang="en-US" sz="1600" dirty="0"/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7.7 - AOB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28698</TotalTime>
  <Words>701</Words>
  <Application>Microsoft Office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Concluding Joint Session   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576</cp:revision>
  <dcterms:created xsi:type="dcterms:W3CDTF">2018-05-24T11:49:12Z</dcterms:created>
  <dcterms:modified xsi:type="dcterms:W3CDTF">2022-03-03T14:52:51Z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