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47" r:id="rId2"/>
    <p:sldId id="424" r:id="rId3"/>
    <p:sldId id="425" r:id="rId4"/>
    <p:sldId id="426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72AF2F"/>
    <a:srgbClr val="72732F"/>
    <a:srgbClr val="B1D254"/>
    <a:srgbClr val="C6D254"/>
    <a:srgbClr val="2A6EA8"/>
    <a:srgbClr val="FFCC00"/>
    <a:srgbClr val="B6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6EA609-1E8A-457C-B670-A3306D04A7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89050C-DA02-4546-972A-EAAAC10443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E8629FF-7D52-4311-A7CC-089A7F432654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3C8D164-89BE-401D-939A-3D99CD2495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22E1924-7F65-4408-BEB2-AA33790EC4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B5BD766-4797-4A1F-9130-2C6AF1B12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067ADD-680C-49FB-9ECD-720D9D9D82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ACC99D7-F387-44C8-A36D-FA5F63D4B9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FB1BB91-85F0-4443-9FA2-9093CAE928B8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BFCF246-46C6-4DA1-8E39-B95B718124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CDC91C4-1052-497D-A46B-A817669C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D83E120-D46E-4D72-B646-53DDF20502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4F879B3-C79B-4143-B9BD-086D715BC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819FAF-1E09-42A5-AB08-CCE334A33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8431A8D-666C-45F0-BA6B-DFE7C3340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525E3-2975-4479-8105-54C92F7F20B2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FC4AAED-89CC-4C58-AED9-7475226EE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55AC15E-BCF9-47B6-A395-D41D1E9DE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8431A8D-666C-45F0-BA6B-DFE7C3340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525E3-2975-4479-8105-54C92F7F20B2}" type="slidenum">
              <a:rPr lang="en-GB" altLang="en-US" sz="1200" smtClean="0">
                <a:latin typeface="Times New Roman" panose="02020603050405020304" pitchFamily="18" charset="0"/>
              </a:rPr>
              <a:pPr/>
              <a:t>4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FC4AAED-89CC-4C58-AED9-7475226EE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55AC15E-BCF9-47B6-A395-D41D1E9DE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03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909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DA8BBF-2F1D-4751-AE37-2E541275A8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D8D6-2D09-42BF-9EA8-EDB47CDD29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0036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228600"/>
            <a:ext cx="2097087" cy="6056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600" y="228600"/>
            <a:ext cx="6142038" cy="6056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A31D9E-CF03-45CF-8A78-0017F4D0D2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AD89-4C8A-416A-ACB6-9524B597F2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8156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63F5C7-2BDA-4D55-9383-4A4F6EE70B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3788-DED5-4FDA-8525-8941D1D1E9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5678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4452BE-0A92-4A52-8F3F-7336AB1E03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2FF4-D7CA-424C-9C48-6FA6F9452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2017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454150"/>
            <a:ext cx="4117975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54150"/>
            <a:ext cx="4117975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FE66CD-EC3E-4EE6-AC59-B637DE55F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3A96-61C7-40D9-87BB-E832477885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06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BA9983-042B-40B1-9D91-CF833D23BC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2FFE-435F-49BF-B1BA-8BEA743BF8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4119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E100C38-FAA3-4EE5-B0DA-F6BE20048D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54736-C1F9-4D95-93CF-03256C25A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0714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F6EF19D-464D-4BCA-88F9-4D8F853F9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86C2-C8BA-4265-8023-B68C0D193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20814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BC168C-077C-4EA1-A077-1B7781E099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ADBD4-C456-4974-AE41-E808DFD7C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3210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F54ABC-53CF-4C88-85A0-FE240E5006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D115-C9BA-4E7D-A653-A9E5917CF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185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>
            <a:extLst>
              <a:ext uri="{FF2B5EF4-FFF2-40B4-BE49-F238E27FC236}">
                <a16:creationId xmlns:a16="http://schemas.microsoft.com/office/drawing/2014/main" id="{2DD5266B-C028-48EF-B309-C1A433DCE5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AutoShape 14">
            <a:extLst>
              <a:ext uri="{FF2B5EF4-FFF2-40B4-BE49-F238E27FC236}">
                <a16:creationId xmlns:a16="http://schemas.microsoft.com/office/drawing/2014/main" id="{EE4061A9-0BEE-4EDE-9084-C2DA437ED3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4746625" cy="323850"/>
          </a:xfrm>
          <a:prstGeom prst="homePlate">
            <a:avLst>
              <a:gd name="adj" fmla="val 7179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28" name="Picture 7">
            <a:extLst>
              <a:ext uri="{FF2B5EF4-FFF2-40B4-BE49-F238E27FC236}">
                <a16:creationId xmlns:a16="http://schemas.microsoft.com/office/drawing/2014/main" id="{79239765-9222-4818-AC02-8C836AED28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79F85772-D72E-47A2-9FAA-C446752671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2600" y="228600"/>
            <a:ext cx="6834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57ECA9BA-5B6C-4DFC-A3B0-F38F4BBF76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4D58832D-866C-4507-A33F-820AACF070B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09682A-0BC5-4E21-B25A-48C2968AD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6DD3CE-A7F9-4958-BC2F-E3FE316380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3" name="Picture 6">
            <a:extLst>
              <a:ext uri="{FF2B5EF4-FFF2-40B4-BE49-F238E27FC236}">
                <a16:creationId xmlns:a16="http://schemas.microsoft.com/office/drawing/2014/main" id="{B923E14D-7958-4962-8B4A-2234C6F1EDE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>
            <a:extLst>
              <a:ext uri="{FF2B5EF4-FFF2-40B4-BE49-F238E27FC236}">
                <a16:creationId xmlns:a16="http://schemas.microsoft.com/office/drawing/2014/main" id="{10D37A4F-5503-431D-A6FF-CDC338D7FF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300" y="6427788"/>
            <a:ext cx="4283075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2021     ETSI MCC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BBF5E3D2-FDC6-4B48-84A9-5BD642E9F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685088" y="6345238"/>
            <a:ext cx="395287" cy="22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7D0DC564-EEDC-4794-99E2-149B9904263F}" type="slidenum">
              <a:rPr lang="en-GB" altLang="en-US" sz="1100" smtClean="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9">
            <a:extLst>
              <a:ext uri="{FF2B5EF4-FFF2-40B4-BE49-F238E27FC236}">
                <a16:creationId xmlns:a16="http://schemas.microsoft.com/office/drawing/2014/main" id="{7376FAA6-D2D0-4B37-A628-3F67978F7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5" y="1317625"/>
            <a:ext cx="7772400" cy="1470025"/>
          </a:xfrm>
          <a:noFill/>
        </p:spPr>
        <p:txBody>
          <a:bodyPr/>
          <a:lstStyle/>
          <a:p>
            <a:r>
              <a:rPr lang="en-US" altLang="en-US" sz="3600" b="1" dirty="0" err="1"/>
              <a:t>draftCRs</a:t>
            </a:r>
            <a:r>
              <a:rPr lang="en-US" altLang="en-US" sz="3600" b="1" dirty="0"/>
              <a:t> – a brief introduction</a:t>
            </a:r>
            <a:endParaRPr lang="en-GB" altLang="en-US" sz="3600" b="1" dirty="0"/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A51F2A1A-2DCB-4659-A4DD-12BB8AFB1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4688" y="2781300"/>
            <a:ext cx="6061075" cy="314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 dirty="0"/>
              <a:t>	</a:t>
            </a:r>
          </a:p>
          <a:p>
            <a:pPr algn="l">
              <a:lnSpc>
                <a:spcPct val="90000"/>
              </a:lnSpc>
            </a:pPr>
            <a:r>
              <a:rPr lang="en-US" altLang="en-US" sz="2400" dirty="0"/>
              <a:t>RAN WG 5: Ingbert Sigovich</a:t>
            </a:r>
          </a:p>
          <a:p>
            <a:pPr>
              <a:lnSpc>
                <a:spcPct val="90000"/>
              </a:lnSpc>
            </a:pPr>
            <a:r>
              <a:rPr lang="en-GB" altLang="en-US" sz="2000" dirty="0"/>
              <a:t>	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AEC1EDD6-EDA0-4DC0-AF55-A9D25E942363}"/>
              </a:ext>
            </a:extLst>
          </p:cNvPr>
          <p:cNvSpPr txBox="1">
            <a:spLocks noGrp="1"/>
          </p:cNvSpPr>
          <p:nvPr/>
        </p:nvSpPr>
        <p:spPr bwMode="auto">
          <a:xfrm>
            <a:off x="8558213" y="6483350"/>
            <a:ext cx="3952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F68AD50D-79CC-40C8-8554-47A03D540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900896-D9DF-40BC-A57E-DAD3D4A9FF6C}" type="slidenum">
              <a:rPr lang="en-GB" altLang="en-US" sz="11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EE50B59-42CB-45C5-8848-80D1C041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0"/>
            <a:ext cx="6834188" cy="1143000"/>
          </a:xfrm>
          <a:noFill/>
        </p:spPr>
        <p:txBody>
          <a:bodyPr/>
          <a:lstStyle/>
          <a:p>
            <a:r>
              <a:rPr lang="en-GB" altLang="en-US" dirty="0" err="1"/>
              <a:t>draftCRs</a:t>
            </a:r>
            <a:endParaRPr lang="en-GB" altLang="en-US" dirty="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B269007-948A-41BA-8D0B-C95111F2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" y="1139825"/>
            <a:ext cx="8947150" cy="5260975"/>
          </a:xfrm>
        </p:spPr>
        <p:txBody>
          <a:bodyPr/>
          <a:lstStyle/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Basically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similar to a CR, the main difference is: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 presented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the plenary and thus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 implemented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the spec.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- does </a:t>
            </a:r>
            <a:r>
              <a:rPr lang="en-GB" sz="1800" u="sng" dirty="0"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 have a CR number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the verdict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can be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‘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endorsed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or else ‘not pursued’ or ‘withdrawn’.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- the coversheet shall mention ‘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</a:rPr>
              <a:t>As the specs are changing continuously, a </a:t>
            </a:r>
            <a:r>
              <a:rPr lang="en-GB" sz="1800" dirty="0" err="1">
                <a:latin typeface="Calibri" panose="020F0502020204030204" pitchFamily="34" charset="0"/>
              </a:rPr>
              <a:t>draftCR</a:t>
            </a:r>
            <a:r>
              <a:rPr lang="en-GB" sz="1800" dirty="0">
                <a:latin typeface="Calibri" panose="020F0502020204030204" pitchFamily="34" charset="0"/>
              </a:rPr>
              <a:t> endorsed at meeting N should be resubmitted by the </a:t>
            </a:r>
            <a:r>
              <a:rPr lang="en-GB" sz="1800" u="sng" dirty="0">
                <a:latin typeface="Calibri" panose="020F0502020204030204" pitchFamily="34" charset="0"/>
              </a:rPr>
              <a:t>author</a:t>
            </a:r>
            <a:r>
              <a:rPr lang="en-GB" sz="1800" dirty="0">
                <a:latin typeface="Calibri" panose="020F0502020204030204" pitchFamily="34" charset="0"/>
              </a:rPr>
              <a:t> at the following meeting N+1, taking into account: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</a:rPr>
              <a:t>a) the latest spec changes (based on the latest spec) plus </a:t>
            </a:r>
          </a:p>
          <a:p>
            <a:r>
              <a:rPr lang="en-GB" sz="1800" dirty="0">
                <a:latin typeface="Calibri" panose="020F0502020204030204" pitchFamily="34" charset="0"/>
              </a:rPr>
              <a:t>b) the intended further changes on top</a:t>
            </a:r>
          </a:p>
          <a:p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order to make sure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always up-to-date.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F68AD50D-79CC-40C8-8554-47A03D540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900896-D9DF-40BC-A57E-DAD3D4A9FF6C}" type="slidenum">
              <a:rPr lang="en-GB" altLang="en-US" sz="11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EE50B59-42CB-45C5-8848-80D1C041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0"/>
            <a:ext cx="6834188" cy="1143000"/>
          </a:xfrm>
          <a:noFill/>
        </p:spPr>
        <p:txBody>
          <a:bodyPr/>
          <a:lstStyle/>
          <a:p>
            <a:r>
              <a:rPr lang="en-GB" altLang="en-US" dirty="0" err="1"/>
              <a:t>draftCRs</a:t>
            </a:r>
            <a:endParaRPr lang="en-GB" altLang="en-US" dirty="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B269007-948A-41BA-8D0B-C95111F2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" y="1139825"/>
            <a:ext cx="8947150" cy="5260975"/>
          </a:xfrm>
        </p:spPr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authors are appointed directly to follow up and take care of their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re-submissions.</a:t>
            </a:r>
          </a:p>
          <a:p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from meeting N stay endorsed, but are overridden by newer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at meeting N+1.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the contents of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finally ready to be brought to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plenary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implemented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</a:rPr>
              <a:t>a </a:t>
            </a:r>
            <a:r>
              <a:rPr lang="en-GB" sz="1800" u="sng" dirty="0">
                <a:latin typeface="Calibri" panose="020F0502020204030204" pitchFamily="34" charset="0"/>
              </a:rPr>
              <a:t>normal CR </a:t>
            </a:r>
            <a:r>
              <a:rPr lang="en-GB" sz="1800" dirty="0">
                <a:latin typeface="Calibri" panose="020F0502020204030204" pitchFamily="34" charset="0"/>
              </a:rPr>
              <a:t>shall be issued for it and agreed, mentioning the </a:t>
            </a:r>
            <a:r>
              <a:rPr lang="en-GB" sz="1800" dirty="0" err="1">
                <a:latin typeface="Calibri" panose="020F0502020204030204" pitchFamily="34" charset="0"/>
              </a:rPr>
              <a:t>draftCR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Tdoc</a:t>
            </a:r>
            <a:r>
              <a:rPr lang="en-GB" sz="1800" dirty="0">
                <a:latin typeface="Calibri" panose="020F0502020204030204" pitchFamily="34" charset="0"/>
              </a:rPr>
              <a:t> number in the ‘</a:t>
            </a:r>
            <a:r>
              <a:rPr lang="en-GB" sz="1800" u="sng" dirty="0">
                <a:latin typeface="Calibri" panose="020F0502020204030204" pitchFamily="34" charset="0"/>
              </a:rPr>
              <a:t>Other comments</a:t>
            </a:r>
            <a:r>
              <a:rPr lang="en-GB" sz="1800" dirty="0">
                <a:latin typeface="Calibri" panose="020F0502020204030204" pitchFamily="34" charset="0"/>
              </a:rPr>
              <a:t>’ field on the coversheet.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the end of every meeting it shall be established which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draftCRs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will need CRs, and which will not.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should be taken note of in the database abstract field and in the minutes.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126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BBF5E3D2-FDC6-4B48-84A9-5BD642E9F5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685088" y="6345238"/>
            <a:ext cx="395287" cy="2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7D0DC564-EEDC-4794-99E2-149B9904263F}" type="slidenum">
              <a:rPr lang="en-GB" altLang="en-US" sz="1100" smtClean="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9">
            <a:extLst>
              <a:ext uri="{FF2B5EF4-FFF2-40B4-BE49-F238E27FC236}">
                <a16:creationId xmlns:a16="http://schemas.microsoft.com/office/drawing/2014/main" id="{7376FAA6-D2D0-4B37-A628-3F67978F7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96412"/>
            <a:ext cx="7772400" cy="1470025"/>
          </a:xfrm>
          <a:noFill/>
        </p:spPr>
        <p:txBody>
          <a:bodyPr/>
          <a:lstStyle/>
          <a:p>
            <a:r>
              <a:rPr lang="en-US" altLang="en-US" sz="3600" b="1" dirty="0"/>
              <a:t>thank you!</a:t>
            </a:r>
            <a:endParaRPr lang="en-GB" altLang="en-US" sz="3600" b="1" dirty="0"/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AEC1EDD6-EDA0-4DC0-AF55-A9D25E942363}"/>
              </a:ext>
            </a:extLst>
          </p:cNvPr>
          <p:cNvSpPr txBox="1">
            <a:spLocks noGrp="1"/>
          </p:cNvSpPr>
          <p:nvPr/>
        </p:nvSpPr>
        <p:spPr bwMode="auto">
          <a:xfrm>
            <a:off x="8558213" y="6483350"/>
            <a:ext cx="3952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996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10267</TotalTime>
  <Words>268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draftCRs – a brief introduction</vt:lpstr>
      <vt:lpstr>draftCRs</vt:lpstr>
      <vt:lpstr>draftCRs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 preparation by MCC</dc:title>
  <dc:creator>MCC RAN Team</dc:creator>
  <dc:description/>
  <cp:lastModifiedBy>IS</cp:lastModifiedBy>
  <cp:revision>476</cp:revision>
  <dcterms:created xsi:type="dcterms:W3CDTF">2008-08-30T09:32:10Z</dcterms:created>
  <dcterms:modified xsi:type="dcterms:W3CDTF">2022-03-02T20:36:24Z</dcterms:modified>
</cp:coreProperties>
</file>