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</p:sldMasterIdLst>
  <p:notesMasterIdLst>
    <p:notesMasterId r:id="rId9"/>
  </p:notesMasterIdLst>
  <p:handoutMasterIdLst>
    <p:handoutMasterId r:id="rId10"/>
  </p:handoutMasterIdLst>
  <p:sldIdLst>
    <p:sldId id="303" r:id="rId2"/>
    <p:sldId id="707" r:id="rId3"/>
    <p:sldId id="726" r:id="rId4"/>
    <p:sldId id="727" r:id="rId5"/>
    <p:sldId id="723" r:id="rId6"/>
    <p:sldId id="725" r:id="rId7"/>
    <p:sldId id="724" r:id="rId8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azquez Millan Sheila 1CT2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3CC"/>
    <a:srgbClr val="72AF2F"/>
    <a:srgbClr val="000000"/>
    <a:srgbClr val="5C88D0"/>
    <a:srgbClr val="2A6EA8"/>
    <a:srgbClr val="B1D254"/>
    <a:srgbClr val="72732F"/>
    <a:srgbClr val="C6D2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613" autoAdjust="0"/>
    <p:restoredTop sz="94625" autoAdjust="0"/>
  </p:normalViewPr>
  <p:slideViewPr>
    <p:cSldViewPr snapToGrid="0">
      <p:cViewPr varScale="1">
        <p:scale>
          <a:sx n="101" d="100"/>
          <a:sy n="101" d="100"/>
        </p:scale>
        <p:origin x="1744" y="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71" d="100"/>
          <a:sy n="71" d="100"/>
        </p:scale>
        <p:origin x="3652" y="7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20D3C3A7-7FA2-493F-ADCB-7F0A1C1D2D4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A35043D3-F10E-4AE1-839B-ECAA922675D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21156A28-BD88-4503-B850-CBB2024A48EF}" type="datetime1">
              <a:rPr lang="en-US"/>
              <a:pPr>
                <a:defRPr/>
              </a:pPr>
              <a:t>11/11/2021</a:t>
            </a:fld>
            <a:endParaRPr lang="en-US" dirty="0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448DB82F-59DB-4D17-AD35-46D6C899AFB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CE53536C-FE1E-42EB-9EE8-B2616941667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8A4F197-6799-4883-9721-3D3BBD1B8B9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9B774890-2C24-47EE-BA79-908A3B3DED0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3DCD29DF-4976-4EC6-9D29-143B01A1C26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067AAEE3-1716-48FC-8EFB-F8B112723257}" type="datetime1">
              <a:rPr lang="en-US"/>
              <a:pPr>
                <a:defRPr/>
              </a:pPr>
              <a:t>11/11/2021</a:t>
            </a:fld>
            <a:endParaRPr lang="en-US" dirty="0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68E50F69-687E-4533-87AD-BBD1F3D2D7C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A08FD83D-E558-4B73-8DD6-9205EA28162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7E2784D7-B22A-49D9-906F-2F7063B3370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58F8891F-E61A-4621-A981-44EACA0E6F0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F6CC604F-967C-420C-9BF5-45A7D5AA4E5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C600FFA-7F93-4DD1-9973-ED2E1DEAF5E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039CAB4-4F28-467D-8FE7-15A88137E8F7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4A9375D3-23E3-46AF-9614-1F3A9FBF3AA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D8DA8F03-8AF2-4ACB-A1C4-AACDCF4574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>
            <a:extLst>
              <a:ext uri="{FF2B5EF4-FFF2-40B4-BE49-F238E27FC236}">
                <a16:creationId xmlns:a16="http://schemas.microsoft.com/office/drawing/2014/main" id="{9ECDCE1D-A777-4774-A7E9-F0E5F6F6C5E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23850" y="73025"/>
            <a:ext cx="5810250" cy="4619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TSG RAN WG5 # 93-e</a:t>
            </a:r>
          </a:p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Electronic – 8th / 19th November 2021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09910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596683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2795876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>
            <a:extLst>
              <a:ext uri="{FF2B5EF4-FFF2-40B4-BE49-F238E27FC236}">
                <a16:creationId xmlns:a16="http://schemas.microsoft.com/office/drawing/2014/main" id="{9EC44F8B-AC2C-4AA3-8798-A2BC9A817E7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8387E1C-2CFB-46A8-89C6-B1CA2DEAAC3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4D24353-D8FF-4999-809E-C3CEADAC0CE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3BA5372-B5E2-4DAB-A98B-A5BE29EBF5BF}"/>
              </a:ext>
            </a:extLst>
          </p:cNvPr>
          <p:cNvSpPr txBox="1"/>
          <p:nvPr userDrawn="1"/>
        </p:nvSpPr>
        <p:spPr>
          <a:xfrm>
            <a:off x="538163" y="6394450"/>
            <a:ext cx="3630612" cy="311150"/>
          </a:xfrm>
          <a:prstGeom prst="rect">
            <a:avLst/>
          </a:prstGeom>
          <a:noFill/>
        </p:spPr>
        <p:txBody>
          <a:bodyPr anchor="ctr">
            <a:normAutofit/>
          </a:bodyPr>
          <a:lstStyle/>
          <a:p>
            <a:pPr>
              <a:defRPr/>
            </a:pPr>
            <a:r>
              <a:rPr lang="en-GB" spc="300" dirty="0"/>
              <a:t>RAN5#93-e November 2021</a:t>
            </a:r>
            <a:endParaRPr lang="en-GB" spc="300" dirty="0">
              <a:solidFill>
                <a:schemeClr val="bg1"/>
              </a:solidFill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2BEB79F-175F-4E92-B422-51DB647C012C}"/>
              </a:ext>
            </a:extLst>
          </p:cNvPr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289B3AFE-D8F2-4156-96D4-EA4A279298E9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/>
          </a:p>
          <a:p>
            <a:pPr>
              <a:defRPr/>
            </a:pPr>
            <a:endParaRPr lang="en-GB" altLang="en-US"/>
          </a:p>
        </p:txBody>
      </p:sp>
      <p:sp>
        <p:nvSpPr>
          <p:cNvPr id="1031" name="Rectangle 15">
            <a:extLst>
              <a:ext uri="{FF2B5EF4-FFF2-40B4-BE49-F238E27FC236}">
                <a16:creationId xmlns:a16="http://schemas.microsoft.com/office/drawing/2014/main" id="{214EB79B-57E6-47E0-83B2-A137D2B2D11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>
                <a:solidFill>
                  <a:schemeClr val="bg1"/>
                </a:solidFill>
              </a:rPr>
              <a:t>© 3GPP 2012</a:t>
            </a:r>
            <a:endParaRPr lang="en-GB" altLang="en-US"/>
          </a:p>
        </p:txBody>
      </p:sp>
      <p:sp>
        <p:nvSpPr>
          <p:cNvPr id="1032" name="Rectangle 16">
            <a:extLst>
              <a:ext uri="{FF2B5EF4-FFF2-40B4-BE49-F238E27FC236}">
                <a16:creationId xmlns:a16="http://schemas.microsoft.com/office/drawing/2014/main" id="{3A2EDF85-8EA7-4188-BD86-30A28B70834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439025" y="6462713"/>
            <a:ext cx="823913" cy="2159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2021</a:t>
            </a:r>
          </a:p>
        </p:txBody>
      </p:sp>
      <p:pic>
        <p:nvPicPr>
          <p:cNvPr id="1033" name="Picture 10" descr="3GPP_TM_RD.jpg">
            <a:extLst>
              <a:ext uri="{FF2B5EF4-FFF2-40B4-BE49-F238E27FC236}">
                <a16:creationId xmlns:a16="http://schemas.microsoft.com/office/drawing/2014/main" id="{287A3BF6-7A35-4854-BE1D-BFB2A810AAB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18" r:id="rId1"/>
    <p:sldLayoutId id="2147484116" r:id="rId2"/>
    <p:sldLayoutId id="2147484117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84D5735D-555F-4424-A7EE-B19623E82F6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58813" y="1614488"/>
            <a:ext cx="7772400" cy="14700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US" sz="6000" b="1" dirty="0"/>
              <a:t>RAN5#93-e</a:t>
            </a:r>
            <a:br>
              <a:rPr lang="en-US" sz="6000" b="1" dirty="0"/>
            </a:br>
            <a:r>
              <a:rPr lang="en-US" sz="6000" b="1" dirty="0"/>
              <a:t>TTCN Sidebar</a:t>
            </a:r>
            <a:endParaRPr lang="en-GB" sz="2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91CA1263-269D-49A7-9B3E-07767B3BCA3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/>
            </a:br>
            <a:r>
              <a:rPr lang="en-US" altLang="en-US">
                <a:latin typeface="Arial" panose="020B0604020202020204" pitchFamily="34" charset="0"/>
              </a:rPr>
              <a:t>Friday 12</a:t>
            </a:r>
            <a:r>
              <a:rPr lang="en-US" altLang="en-US" baseline="30000">
                <a:latin typeface="Arial" panose="020B0604020202020204" pitchFamily="34" charset="0"/>
              </a:rPr>
              <a:t>th</a:t>
            </a:r>
            <a:r>
              <a:rPr lang="en-US" altLang="en-US">
                <a:latin typeface="Arial" panose="020B0604020202020204" pitchFamily="34" charset="0"/>
              </a:rPr>
              <a:t> November 2021</a:t>
            </a: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0671DF09-57E0-42E8-83BE-DEDF61328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6525"/>
            <a:ext cx="6827838" cy="814388"/>
          </a:xfrm>
        </p:spPr>
        <p:txBody>
          <a:bodyPr/>
          <a:lstStyle/>
          <a:p>
            <a:r>
              <a:rPr lang="en-GB" altLang="en-US"/>
              <a:t>Agenda</a:t>
            </a:r>
            <a:endParaRPr lang="en-US" altLang="en-US"/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F656DB03-536B-4EB1-BB97-2F7A2B09A0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19188"/>
            <a:ext cx="8229600" cy="5153025"/>
          </a:xfrm>
        </p:spPr>
        <p:txBody>
          <a:bodyPr/>
          <a:lstStyle/>
          <a:p>
            <a:r>
              <a:rPr lang="en-US" altLang="en-US"/>
              <a:t> TTCN Workshop#55 follow-up </a:t>
            </a:r>
          </a:p>
          <a:p>
            <a:pPr lvl="1"/>
            <a:r>
              <a:rPr lang="en-GB" altLang="en-US"/>
              <a:t>Action Points. </a:t>
            </a:r>
          </a:p>
          <a:p>
            <a:endParaRPr lang="en-GB" altLang="en-US"/>
          </a:p>
          <a:p>
            <a:r>
              <a:rPr lang="en-GB" altLang="en-US"/>
              <a:t> MCX (TF160)</a:t>
            </a:r>
          </a:p>
          <a:p>
            <a:pPr lvl="1"/>
            <a:r>
              <a:rPr lang="en-GB" altLang="en-US"/>
              <a:t>R5w210310 - MCDATA ASP type def correction</a:t>
            </a:r>
          </a:p>
          <a:p>
            <a:endParaRPr lang="en-GB" altLang="en-US"/>
          </a:p>
          <a:p>
            <a:r>
              <a:rPr lang="en-GB" altLang="en-US"/>
              <a:t> NR MAC TC 7.1.1.9.1 (Keysight)</a:t>
            </a:r>
            <a:endParaRPr lang="en-GB" altLang="en-US" sz="2000"/>
          </a:p>
          <a:p>
            <a:pPr lvl="1"/>
            <a:r>
              <a:rPr lang="en-GB" altLang="en-US"/>
              <a:t>NDI handling</a:t>
            </a:r>
          </a:p>
          <a:p>
            <a:endParaRPr lang="en-GB" altLang="en-US"/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9E84F8B4-EB5C-4334-8FA1-F7EC70D8B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6525"/>
            <a:ext cx="6827838" cy="814388"/>
          </a:xfrm>
        </p:spPr>
        <p:txBody>
          <a:bodyPr/>
          <a:lstStyle/>
          <a:p>
            <a:r>
              <a:rPr lang="en-GB" altLang="en-US"/>
              <a:t>TTCN Workshop#55 follow-up</a:t>
            </a:r>
            <a:endParaRPr lang="en-US" altLang="en-US"/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F1AF35B2-1B79-4E32-8691-42A31C2DE5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8575"/>
            <a:ext cx="8229600" cy="5008563"/>
          </a:xfrm>
        </p:spPr>
        <p:txBody>
          <a:bodyPr/>
          <a:lstStyle/>
          <a:p>
            <a:r>
              <a:rPr lang="en-GB" altLang="en-US" sz="2000" b="1"/>
              <a:t>Action 55.1: </a:t>
            </a:r>
          </a:p>
          <a:p>
            <a:pPr lvl="1"/>
            <a:r>
              <a:rPr lang="en-GB" altLang="en-US" sz="1800"/>
              <a:t>TF160: To informally ask CT1 about the assumption 2.2.1-4 in R5w210310.  By 22nd October.</a:t>
            </a:r>
          </a:p>
          <a:p>
            <a:pPr lvl="1"/>
            <a:r>
              <a:rPr lang="en-GB" altLang="en-US" sz="1800"/>
              <a:t>=&gt; e-mail sent on 22</a:t>
            </a:r>
            <a:r>
              <a:rPr lang="en-GB" altLang="en-US" sz="1800" baseline="30000"/>
              <a:t>nd</a:t>
            </a:r>
            <a:r>
              <a:rPr lang="en-GB" altLang="en-US" sz="1800"/>
              <a:t> Oct, no feedback received to date.</a:t>
            </a:r>
          </a:p>
          <a:p>
            <a:pPr lvl="1"/>
            <a:endParaRPr lang="en-GB" altLang="en-US" sz="1600"/>
          </a:p>
          <a:p>
            <a:r>
              <a:rPr lang="en-GB" altLang="en-US" sz="2000" b="1"/>
              <a:t>Action 55.2: </a:t>
            </a:r>
          </a:p>
          <a:p>
            <a:pPr lvl="1"/>
            <a:r>
              <a:rPr lang="en-GB" altLang="en-US" sz="1800"/>
              <a:t>TF160: To send a draft CR to NIST for 36.579-7 test case 5.1, according to proposal 2.3 in R5w210310.  By RAN5#93-e submission deadline, 29th October.</a:t>
            </a:r>
          </a:p>
          <a:p>
            <a:pPr lvl="1"/>
            <a:r>
              <a:rPr lang="en-GB" altLang="en-US" sz="1800"/>
              <a:t>=&gt; Done, CR submitted as R5-216754. </a:t>
            </a:r>
          </a:p>
          <a:p>
            <a:pPr lvl="1"/>
            <a:r>
              <a:rPr lang="en-GB" altLang="en-US" sz="1800"/>
              <a:t>=&gt; NIST confirmed they are happy with this CR. </a:t>
            </a:r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79DE3568-7CAA-43A7-9016-B3061F176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6525"/>
            <a:ext cx="6827838" cy="814388"/>
          </a:xfrm>
        </p:spPr>
        <p:txBody>
          <a:bodyPr/>
          <a:lstStyle/>
          <a:p>
            <a:r>
              <a:rPr lang="en-GB" altLang="en-US"/>
              <a:t>TTCN Workshop#55 follow-up</a:t>
            </a:r>
            <a:endParaRPr lang="en-US" altLang="en-US"/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A47875FE-8069-4F7A-BD66-1680B6C5C5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8575"/>
            <a:ext cx="8229600" cy="5008563"/>
          </a:xfrm>
        </p:spPr>
        <p:txBody>
          <a:bodyPr/>
          <a:lstStyle/>
          <a:p>
            <a:r>
              <a:rPr lang="en-GB" altLang="en-US" sz="2000" b="1"/>
              <a:t>Action 55.3: </a:t>
            </a:r>
          </a:p>
          <a:p>
            <a:pPr lvl="1"/>
            <a:r>
              <a:rPr lang="en-GB" altLang="en-US" sz="1800"/>
              <a:t>TF160: To provide a revision of R5w210304.  By 22nd October.</a:t>
            </a:r>
          </a:p>
          <a:p>
            <a:pPr lvl="1"/>
            <a:r>
              <a:rPr lang="en-GB" altLang="en-US" sz="1800"/>
              <a:t>=&gt; R5w210304r1 provided on 22</a:t>
            </a:r>
            <a:r>
              <a:rPr lang="en-GB" altLang="en-US" sz="1800" baseline="30000"/>
              <a:t>nd</a:t>
            </a:r>
            <a:r>
              <a:rPr lang="en-GB" altLang="en-US" sz="1800"/>
              <a:t> Oct. No comment received. </a:t>
            </a:r>
          </a:p>
          <a:p>
            <a:pPr lvl="1"/>
            <a:r>
              <a:rPr lang="en-GB" altLang="en-US" sz="1800"/>
              <a:t>=&gt; Content of R5w210304r1 included in R5-216641.</a:t>
            </a:r>
            <a:endParaRPr lang="en-GB" altLang="en-US" sz="1600"/>
          </a:p>
          <a:p>
            <a:pPr lvl="2"/>
            <a:endParaRPr lang="en-GB" altLang="en-US" sz="1200"/>
          </a:p>
          <a:p>
            <a:r>
              <a:rPr lang="en-GB" altLang="en-US" sz="2000" b="1"/>
              <a:t>Action 55.4: </a:t>
            </a:r>
          </a:p>
          <a:p>
            <a:pPr lvl="1"/>
            <a:r>
              <a:rPr lang="en-GB" altLang="en-US" sz="1800"/>
              <a:t>SS Vendors: To investigate their understanding and implementation of R5w210305 case A and case B, for both LTE and NR.  By 27th October.</a:t>
            </a:r>
          </a:p>
          <a:p>
            <a:pPr lvl="1"/>
            <a:r>
              <a:rPr lang="en-GB" altLang="en-US" sz="1800"/>
              <a:t>=&gt; Anritsu / Keysight / R&amp;S confirmed they implement case B.</a:t>
            </a:r>
          </a:p>
          <a:p>
            <a:pPr lvl="1"/>
            <a:r>
              <a:rPr lang="en-GB" altLang="en-US" sz="1800"/>
              <a:t>=&gt; Clarification for case B added in R5-216641 &amp; R5-216660. </a:t>
            </a:r>
          </a:p>
          <a:p>
            <a:pPr lvl="2"/>
            <a:endParaRPr lang="en-GB" altLang="en-US" sz="1200"/>
          </a:p>
          <a:p>
            <a:r>
              <a:rPr lang="en-GB" altLang="en-US" sz="2000" b="1"/>
              <a:t>Action 55.5: </a:t>
            </a:r>
          </a:p>
          <a:p>
            <a:pPr lvl="1"/>
            <a:r>
              <a:rPr lang="en-GB" altLang="en-US" sz="1800"/>
              <a:t>TF160: To check if further LTE TCs are implemented in the TTCN according to R5w210305 case A.  By 27th October.</a:t>
            </a:r>
          </a:p>
          <a:p>
            <a:pPr lvl="1"/>
            <a:r>
              <a:rPr lang="en-GB" altLang="en-US" sz="1800"/>
              <a:t>=&gt; TF160 confirmed none found.</a:t>
            </a:r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3FE1174E-69AC-456D-8D7E-913860D82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6525"/>
            <a:ext cx="6827838" cy="814388"/>
          </a:xfrm>
        </p:spPr>
        <p:txBody>
          <a:bodyPr/>
          <a:lstStyle/>
          <a:p>
            <a:r>
              <a:rPr lang="en-GB" altLang="en-US"/>
              <a:t>TTCN Workshop#55 follow-up</a:t>
            </a:r>
            <a:endParaRPr lang="en-US" altLang="en-US"/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56784350-5DAF-46F8-95AE-DBD1BC97C7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8575"/>
            <a:ext cx="8229600" cy="5008563"/>
          </a:xfrm>
        </p:spPr>
        <p:txBody>
          <a:bodyPr/>
          <a:lstStyle/>
          <a:p>
            <a:r>
              <a:rPr lang="en-GB" altLang="en-US" sz="2000" b="1"/>
              <a:t>Action 55.6: </a:t>
            </a:r>
          </a:p>
          <a:p>
            <a:pPr lvl="1"/>
            <a:r>
              <a:rPr lang="en-GB" altLang="en-US" sz="1800"/>
              <a:t>TF160 and SS Vendors: To check if a new PIXIT is needed according to R5w210311.  By 27th October.</a:t>
            </a:r>
          </a:p>
          <a:p>
            <a:pPr lvl="1"/>
            <a:r>
              <a:rPr lang="en-GB" altLang="en-US" sz="1800"/>
              <a:t>=&gt; New PIXIT proposed in TF160’s CR R5-216441.</a:t>
            </a:r>
          </a:p>
          <a:p>
            <a:endParaRPr lang="en-GB" altLang="en-US" sz="2000"/>
          </a:p>
          <a:p>
            <a:r>
              <a:rPr lang="en-GB" altLang="en-US" sz="2000" b="1"/>
              <a:t>Action 55.7: </a:t>
            </a:r>
          </a:p>
          <a:p>
            <a:pPr lvl="1"/>
            <a:r>
              <a:rPr lang="en-GB" altLang="en-US" sz="1800"/>
              <a:t>TF160: To make the initial 5G V2X ASPs available.  By 22nd October.</a:t>
            </a:r>
          </a:p>
          <a:p>
            <a:pPr lvl="1"/>
            <a:r>
              <a:rPr lang="en-GB" altLang="en-US" sz="1800"/>
              <a:t>=&gt; shared on 25</a:t>
            </a:r>
            <a:r>
              <a:rPr lang="en-GB" altLang="en-US" sz="1800" baseline="30000"/>
              <a:t>th</a:t>
            </a:r>
            <a:r>
              <a:rPr lang="en-GB" altLang="en-US" sz="1800"/>
              <a:t> Oct. No feedback received to date.</a:t>
            </a:r>
          </a:p>
          <a:p>
            <a:endParaRPr lang="en-GB" altLang="en-US" sz="2000"/>
          </a:p>
          <a:p>
            <a:r>
              <a:rPr lang="en-GB" altLang="en-US" sz="2000" b="1"/>
              <a:t>Action 55.8: </a:t>
            </a:r>
          </a:p>
          <a:p>
            <a:pPr lvl="1"/>
            <a:r>
              <a:rPr lang="en-GB" altLang="en-US" sz="1800"/>
              <a:t>SS Vendors: To review the POS test model additions.  By 27th October.</a:t>
            </a:r>
          </a:p>
          <a:p>
            <a:pPr lvl="1"/>
            <a:r>
              <a:rPr lang="en-GB" altLang="en-US" sz="1800"/>
              <a:t>=&gt; No feedback received to date.</a:t>
            </a:r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43C0D272-9384-4AD7-A6A6-C592E8FF5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MCX</a:t>
            </a:r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23099C30-189F-4BB6-A52F-89251C3BDF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/>
              <a:t> MCDATA: </a:t>
            </a:r>
          </a:p>
          <a:p>
            <a:pPr lvl="1"/>
            <a:r>
              <a:rPr lang="pt-BR" altLang="en-US"/>
              <a:t>R5w210310 - MCDATA ASP type def correction: </a:t>
            </a:r>
          </a:p>
          <a:p>
            <a:pPr lvl="2"/>
            <a:r>
              <a:rPr lang="en-GB" altLang="en-US"/>
              <a:t>In MCData_Message_TypeDefs: MCData_MessageID has been changed from O1_Type to O16_Type </a:t>
            </a:r>
          </a:p>
          <a:p>
            <a:pPr lvl="3"/>
            <a:r>
              <a:rPr lang="en-GB" altLang="en-US"/>
              <a:t>in accordance to TS 24.282 clause 15.2.10</a:t>
            </a:r>
          </a:p>
          <a:p>
            <a:pPr lvl="2"/>
            <a:endParaRPr lang="en-GB" altLang="en-US"/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6504EB25-B125-4596-A52D-42016423B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NR MAC TC 7.1.1.9.1 (Keysight)</a:t>
            </a:r>
          </a:p>
        </p:txBody>
      </p:sp>
      <p:sp>
        <p:nvSpPr>
          <p:cNvPr id="12291" name="Content Placeholder 2">
            <a:extLst>
              <a:ext uri="{FF2B5EF4-FFF2-40B4-BE49-F238E27FC236}">
                <a16:creationId xmlns:a16="http://schemas.microsoft.com/office/drawing/2014/main" id="{B601D858-2047-43FA-8EDA-CD4F33DB99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sz="2400"/>
              <a:t>NR MAC test case 7.1.1.9.1 requires NDI bit to be configured to the same value at steps 1 and step 6. </a:t>
            </a:r>
          </a:p>
          <a:p>
            <a:endParaRPr lang="en-GB" altLang="en-US" sz="2400"/>
          </a:p>
          <a:p>
            <a:r>
              <a:rPr lang="en-GB" altLang="en-US" sz="2400"/>
              <a:t>Questions from Keysight: </a:t>
            </a:r>
          </a:p>
          <a:p>
            <a:pPr lvl="1"/>
            <a:r>
              <a:rPr lang="en-GB" altLang="en-US" sz="2000"/>
              <a:t>TTCN configures the same HARQ process id at step 1 and 6 but does not do anything for NDI bit, is it correct?</a:t>
            </a:r>
          </a:p>
          <a:p>
            <a:pPr lvl="1"/>
            <a:r>
              <a:rPr lang="en-GB" altLang="en-US" sz="2000"/>
              <a:t>Does an NR ASP exists to do this?  </a:t>
            </a: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12992</TotalTime>
  <Words>459</Words>
  <Application>Microsoft Office PowerPoint</Application>
  <PresentationFormat>On-screen Show (4:3)</PresentationFormat>
  <Paragraphs>58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Times New Roman</vt:lpstr>
      <vt:lpstr>Arial </vt:lpstr>
      <vt:lpstr>Office Theme</vt:lpstr>
      <vt:lpstr>  RAN5#93-e TTCN Sidebar</vt:lpstr>
      <vt:lpstr>Agenda</vt:lpstr>
      <vt:lpstr>TTCN Workshop#55 follow-up</vt:lpstr>
      <vt:lpstr>TTCN Workshop#55 follow-up</vt:lpstr>
      <vt:lpstr>TTCN Workshop#55 follow-up</vt:lpstr>
      <vt:lpstr>MCX</vt:lpstr>
      <vt:lpstr>NR MAC TC 7.1.1.9.1 (Keysight)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dc:description>© 2009  All rights reserved</dc:description>
  <cp:lastModifiedBy>MCC TF160</cp:lastModifiedBy>
  <cp:revision>1111</cp:revision>
  <dcterms:created xsi:type="dcterms:W3CDTF">2008-08-30T09:32:10Z</dcterms:created>
  <dcterms:modified xsi:type="dcterms:W3CDTF">2021-11-11T15:15:36Z</dcterms:modified>
</cp:coreProperties>
</file>