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427" r:id="rId4"/>
    <p:sldId id="428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19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37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97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3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4" y="717054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mohammad_farooq@apple.com?subject=Comments%20to%20R5-215197" TargetMode="External"/><Relationship Id="rId13" Type="http://schemas.openxmlformats.org/officeDocument/2006/relationships/hyperlink" Target="file:///C:\Users\pgowda\AppData\Local\Temp\Temp1_meeting_handling_RAN5#92e_RF_Aug24th_end_v532.zip\Tdoc\R5-215527.zip" TargetMode="External"/><Relationship Id="rId18" Type="http://schemas.openxmlformats.org/officeDocument/2006/relationships/hyperlink" Target="mailto:kevinw@qti.qualcomm.com?subject=Comments%20to%20R5-215565r2" TargetMode="External"/><Relationship Id="rId3" Type="http://schemas.openxmlformats.org/officeDocument/2006/relationships/hyperlink" Target="file:///C:\Users\pgowda\AppData\Local\Temp\Temp1_meeting_handling_RAN5#92e_RF_Aug24th_end_v532.zip\Tdoc\R5-214323.zip" TargetMode="External"/><Relationship Id="rId21" Type="http://schemas.openxmlformats.org/officeDocument/2006/relationships/hyperlink" Target="file:///C:\Users\pgowda\AppData\Local\Temp\Temp1_meeting_handling_RAN5#92e_RF_Aug24th_end_v532.zip\Tdoc\R5-215633r2.zip" TargetMode="External"/><Relationship Id="rId7" Type="http://schemas.openxmlformats.org/officeDocument/2006/relationships/hyperlink" Target="file:///C:\Users\pgowda\AppData\Local\Temp\Temp1_meeting_handling_RAN5#92e_RF_Aug24th_end_v532.zip\Tdoc\R5-215197.zip" TargetMode="External"/><Relationship Id="rId12" Type="http://schemas.openxmlformats.org/officeDocument/2006/relationships/hyperlink" Target="mailto:guchunying@huawei.com?subject=Comments%20to%20R5-215515" TargetMode="External"/><Relationship Id="rId17" Type="http://schemas.openxmlformats.org/officeDocument/2006/relationships/hyperlink" Target="file:///C:\Users\pgowda\AppData\Local\Temp\Temp1_meeting_handling_RAN5#92e_RF_Aug24th_end_v532.zip\Tdoc\R5-215565r2.zip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mailto:flores_fernandez@keysight.com?subject=Comments%20to%20R5-215531" TargetMode="External"/><Relationship Id="rId20" Type="http://schemas.openxmlformats.org/officeDocument/2006/relationships/hyperlink" Target="mailto:flores_fernandez@keysight.com?subject=Comments%20to%20R5-215524r1" TargetMode="External"/><Relationship Id="rId1" Type="http://schemas.openxmlformats.org/officeDocument/2006/relationships/slideLayout" Target="../slideLayouts/slideLayout16.xml"/><Relationship Id="rId6" Type="http://schemas.openxmlformats.org/officeDocument/2006/relationships/hyperlink" Target="mailto:niels.petrovic@rohde-schwarz.com?subject=Comments%20to%20R5-214940r1" TargetMode="External"/><Relationship Id="rId11" Type="http://schemas.openxmlformats.org/officeDocument/2006/relationships/hyperlink" Target="file:///C:\Users\pgowda\AppData\Local\Temp\Temp1_meeting_handling_RAN5#92e_RF_Aug24th_end_v532.zip\Tdoc\R5-215515.zip" TargetMode="External"/><Relationship Id="rId5" Type="http://schemas.openxmlformats.org/officeDocument/2006/relationships/hyperlink" Target="file:///C:\Users\pgowda\AppData\Local\Temp\Temp1_meeting_handling_RAN5#92e_RF_Aug24th_end_v532.zip\Tdoc\R5-214940r1.zip" TargetMode="External"/><Relationship Id="rId15" Type="http://schemas.openxmlformats.org/officeDocument/2006/relationships/hyperlink" Target="file:///C:\Users\pgowda\AppData\Local\Temp\Temp1_meeting_handling_RAN5#92e_RF_Aug24th_end_v532.zip\Tdoc\R5-215531.zip" TargetMode="External"/><Relationship Id="rId10" Type="http://schemas.openxmlformats.org/officeDocument/2006/relationships/hyperlink" Target="mailto:zhanwenhao@oppo.com?subject=Comments%20to%20R5-215226r2" TargetMode="External"/><Relationship Id="rId19" Type="http://schemas.openxmlformats.org/officeDocument/2006/relationships/hyperlink" Target="file:///C:\Users\pgowda\AppData\Local\Temp\Temp1_meeting_handling_RAN5#92e_RF_Aug24th_end_v532.zip\Tdoc\R5-215524r1.zip" TargetMode="External"/><Relationship Id="rId4" Type="http://schemas.openxmlformats.org/officeDocument/2006/relationships/hyperlink" Target="mailto:mikael.ziren@ericsson.com?subject=Comments%20to%20R5-214323" TargetMode="External"/><Relationship Id="rId9" Type="http://schemas.openxmlformats.org/officeDocument/2006/relationships/hyperlink" Target="file:///C:\Users\pgowda\AppData\Local\Temp\Temp1_meeting_handling_RAN5#92e_RF_Aug24th_end_v532.zip\Tdoc\R5-215226r2.zip" TargetMode="External"/><Relationship Id="rId14" Type="http://schemas.openxmlformats.org/officeDocument/2006/relationships/hyperlink" Target="mailto:flores_fernandez@keysight.com?subject=Comments%20to%20R5-21552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RAN5#92e RF Closing Session Minutes</a:t>
            </a:r>
            <a:br>
              <a:rPr lang="en-US" sz="5333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3152" y="3520017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b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Pradeep Gowda</a:t>
            </a:r>
            <a:b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RAN5 Vice Chair </a:t>
            </a:r>
            <a:b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RF/RRM Subgroup convenor</a:t>
            </a: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47688"/>
            <a:ext cx="10972800" cy="5762624"/>
          </a:xfrm>
        </p:spPr>
        <p:txBody>
          <a:bodyPr/>
          <a:lstStyle/>
          <a:p>
            <a:r>
              <a:rPr lang="en-US" sz="1600" dirty="0"/>
              <a:t>Outgoing LS’s:</a:t>
            </a:r>
            <a:endParaRPr lang="en-US" sz="2000" dirty="0">
              <a:highlight>
                <a:srgbClr val="FFFF00"/>
              </a:highlight>
            </a:endParaRPr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600" dirty="0"/>
          </a:p>
          <a:p>
            <a:r>
              <a:rPr lang="en-US" sz="1600" dirty="0"/>
              <a:t>RF Action points update :</a:t>
            </a:r>
          </a:p>
          <a:p>
            <a:pPr lvl="1"/>
            <a:r>
              <a:rPr lang="en-US" sz="1100" dirty="0"/>
              <a:t>https://www.3gpp.org/ftp/tsg_ran/WG5_Test_ex-T1/TSGR5_92_Electronic/Inbox/meeting_handling/R5-212xxxx_Action_Points_RAN5%2392_RF_Close.doc</a:t>
            </a:r>
            <a:endParaRPr lang="en-US" sz="2400" dirty="0">
              <a:ea typeface="+mn-ea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9668" y="48652"/>
            <a:ext cx="10972800" cy="415719"/>
          </a:xfrm>
        </p:spPr>
        <p:txBody>
          <a:bodyPr/>
          <a:lstStyle/>
          <a:p>
            <a:pPr fontAlgn="ctr"/>
            <a:r>
              <a:rPr lang="en-US" sz="2800" dirty="0"/>
              <a:t>Outgoing LS and RF action point update</a:t>
            </a:r>
            <a:endParaRPr lang="en-US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2382B42-15B7-4719-A047-1CAA255D49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761351"/>
              </p:ext>
            </p:extLst>
          </p:nvPr>
        </p:nvGraphicFramePr>
        <p:xfrm>
          <a:off x="1306286" y="1158239"/>
          <a:ext cx="8969830" cy="4494047"/>
        </p:xfrm>
        <a:graphic>
          <a:graphicData uri="http://schemas.openxmlformats.org/drawingml/2006/table">
            <a:tbl>
              <a:tblPr/>
              <a:tblGrid>
                <a:gridCol w="626504">
                  <a:extLst>
                    <a:ext uri="{9D8B030D-6E8A-4147-A177-3AD203B41FA5}">
                      <a16:colId xmlns:a16="http://schemas.microsoft.com/office/drawing/2014/main" val="4120299912"/>
                    </a:ext>
                  </a:extLst>
                </a:gridCol>
                <a:gridCol w="2475824">
                  <a:extLst>
                    <a:ext uri="{9D8B030D-6E8A-4147-A177-3AD203B41FA5}">
                      <a16:colId xmlns:a16="http://schemas.microsoft.com/office/drawing/2014/main" val="1305438295"/>
                    </a:ext>
                  </a:extLst>
                </a:gridCol>
                <a:gridCol w="3786152">
                  <a:extLst>
                    <a:ext uri="{9D8B030D-6E8A-4147-A177-3AD203B41FA5}">
                      <a16:colId xmlns:a16="http://schemas.microsoft.com/office/drawing/2014/main" val="1636621061"/>
                    </a:ext>
                  </a:extLst>
                </a:gridCol>
                <a:gridCol w="1323703">
                  <a:extLst>
                    <a:ext uri="{9D8B030D-6E8A-4147-A177-3AD203B41FA5}">
                      <a16:colId xmlns:a16="http://schemas.microsoft.com/office/drawing/2014/main" val="2458267412"/>
                    </a:ext>
                  </a:extLst>
                </a:gridCol>
                <a:gridCol w="757647">
                  <a:extLst>
                    <a:ext uri="{9D8B030D-6E8A-4147-A177-3AD203B41FA5}">
                      <a16:colId xmlns:a16="http://schemas.microsoft.com/office/drawing/2014/main" val="744111030"/>
                    </a:ext>
                  </a:extLst>
                </a:gridCol>
              </a:tblGrid>
              <a:tr h="14814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R5-215803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Response LS to RAN4 on LTE REFSENS Exceptions Simplification</a:t>
                      </a:r>
                      <a:endParaRPr lang="en-US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To RAN4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Option2a agreeable by RAN5 , LS is approved with changes in draft LS out to include the “</a:t>
                      </a:r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For 36.101: Clarify that simplified REFSENS requirements in Rel-17 specifications could be release independently supported by earlier UEs. This could be clarified as a NOTE in Rel-17 TS 36.101” for legacy combinations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LS is approved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R5-214176 incoming LS is noted.</a:t>
                      </a:r>
                    </a:p>
                    <a:p>
                      <a:pPr algn="l" fontAlgn="t"/>
                      <a:b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Tuomo 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6784952"/>
                  </a:ext>
                </a:extLst>
              </a:tr>
              <a:tr h="1750847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R5-215806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Response LS to MSG TFES on the editorial issues of 5G-NR UE specifications in TSG RAN WG5 &amp; TSG RAN WG4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To: MSG TFES</a:t>
                      </a:r>
                    </a:p>
                    <a:p>
                      <a:pPr algn="l" fontAlgn="t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Cc: TC ERM, RAN, RAN4</a:t>
                      </a:r>
                    </a:p>
                    <a:p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Version5 draft is RF approved , Orange to upload clean version6 into </a:t>
                      </a:r>
                      <a:r>
                        <a:rPr lang="en-US" sz="9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draft_LS_out</a:t>
                      </a:r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folder.</a:t>
                      </a:r>
                    </a:p>
                    <a:p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LS duplicated to concluding joint session AI7.5 for verdict.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Orange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Hajer K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4911305"/>
                  </a:ext>
                </a:extLst>
              </a:tr>
              <a:tr h="6734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R5-215809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AMPR edge RB allocation for NS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To RAN4</a:t>
                      </a:r>
                    </a:p>
                    <a:p>
                      <a:pPr algn="l" fontAlgn="t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Draft LS to be revised to consider inputs on adding RAN4 spec table where the confusion is coming from and the corresponding RAN5 spec table reference which inherits RAN4 spec</a:t>
                      </a:r>
                    </a:p>
                    <a:p>
                      <a:pPr algn="l" fontAlgn="t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Also provide RAN5 spec requirement which considers AMPR while TE implementations are considering the edge allocation has not applicable for AMPR due to the RAN4 spec “wording”.</a:t>
                      </a:r>
                    </a:p>
                    <a:p>
                      <a:pPr algn="l" fontAlgn="t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LS verdict to be issued by Sept8th</a:t>
                      </a:r>
                    </a:p>
                    <a:p>
                      <a:pPr algn="l" fontAlgn="t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Apple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Mohammad Farooq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3915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90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050" y="672894"/>
            <a:ext cx="10972800" cy="5762624"/>
          </a:xfrm>
        </p:spPr>
        <p:txBody>
          <a:bodyPr/>
          <a:lstStyle/>
          <a:p>
            <a:pPr marL="152397" indent="0" fontAlgn="ctr">
              <a:buNone/>
            </a:pPr>
            <a:endParaRPr lang="pt-BR" sz="2466" dirty="0"/>
          </a:p>
          <a:p>
            <a:pPr lvl="2" fontAlgn="ctr">
              <a:buFont typeface="Wingdings" panose="05000000000000000000" pitchFamily="2" charset="2"/>
              <a:buChar char="ü"/>
            </a:pPr>
            <a:endParaRPr lang="pt-BR" sz="1467" dirty="0"/>
          </a:p>
          <a:p>
            <a:pPr marL="0" indent="0" fontAlgn="ctr">
              <a:buNone/>
            </a:pPr>
            <a:endParaRPr lang="en-US" sz="2400" dirty="0">
              <a:ea typeface="+mn-ea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8376" y="-24066"/>
            <a:ext cx="10972800" cy="415719"/>
          </a:xfrm>
        </p:spPr>
        <p:txBody>
          <a:bodyPr/>
          <a:lstStyle/>
          <a:p>
            <a:pPr fontAlgn="ctr"/>
            <a:r>
              <a:rPr lang="en-US" sz="3200" dirty="0"/>
              <a:t>DEFERRED discussion papers</a:t>
            </a:r>
            <a:endParaRPr lang="en-US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7AF3FF8-C5D5-4B52-AD0F-5D341F07D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221907"/>
              </p:ext>
            </p:extLst>
          </p:nvPr>
        </p:nvGraphicFramePr>
        <p:xfrm>
          <a:off x="217050" y="435196"/>
          <a:ext cx="10960781" cy="6174609"/>
        </p:xfrm>
        <a:graphic>
          <a:graphicData uri="http://schemas.openxmlformats.org/drawingml/2006/table">
            <a:tbl>
              <a:tblPr/>
              <a:tblGrid>
                <a:gridCol w="654327">
                  <a:extLst>
                    <a:ext uri="{9D8B030D-6E8A-4147-A177-3AD203B41FA5}">
                      <a16:colId xmlns:a16="http://schemas.microsoft.com/office/drawing/2014/main" val="92416608"/>
                    </a:ext>
                  </a:extLst>
                </a:gridCol>
                <a:gridCol w="536076">
                  <a:extLst>
                    <a:ext uri="{9D8B030D-6E8A-4147-A177-3AD203B41FA5}">
                      <a16:colId xmlns:a16="http://schemas.microsoft.com/office/drawing/2014/main" val="589483202"/>
                    </a:ext>
                  </a:extLst>
                </a:gridCol>
                <a:gridCol w="2585775">
                  <a:extLst>
                    <a:ext uri="{9D8B030D-6E8A-4147-A177-3AD203B41FA5}">
                      <a16:colId xmlns:a16="http://schemas.microsoft.com/office/drawing/2014/main" val="1640191046"/>
                    </a:ext>
                  </a:extLst>
                </a:gridCol>
                <a:gridCol w="3451936">
                  <a:extLst>
                    <a:ext uri="{9D8B030D-6E8A-4147-A177-3AD203B41FA5}">
                      <a16:colId xmlns:a16="http://schemas.microsoft.com/office/drawing/2014/main" val="4213254841"/>
                    </a:ext>
                  </a:extLst>
                </a:gridCol>
                <a:gridCol w="984068">
                  <a:extLst>
                    <a:ext uri="{9D8B030D-6E8A-4147-A177-3AD203B41FA5}">
                      <a16:colId xmlns:a16="http://schemas.microsoft.com/office/drawing/2014/main" val="1423500415"/>
                    </a:ext>
                  </a:extLst>
                </a:gridCol>
                <a:gridCol w="714103">
                  <a:extLst>
                    <a:ext uri="{9D8B030D-6E8A-4147-A177-3AD203B41FA5}">
                      <a16:colId xmlns:a16="http://schemas.microsoft.com/office/drawing/2014/main" val="2690859389"/>
                    </a:ext>
                  </a:extLst>
                </a:gridCol>
                <a:gridCol w="1204105">
                  <a:extLst>
                    <a:ext uri="{9D8B030D-6E8A-4147-A177-3AD203B41FA5}">
                      <a16:colId xmlns:a16="http://schemas.microsoft.com/office/drawing/2014/main" val="748830254"/>
                    </a:ext>
                  </a:extLst>
                </a:gridCol>
                <a:gridCol w="830391">
                  <a:extLst>
                    <a:ext uri="{9D8B030D-6E8A-4147-A177-3AD203B41FA5}">
                      <a16:colId xmlns:a16="http://schemas.microsoft.com/office/drawing/2014/main" val="184982459"/>
                    </a:ext>
                  </a:extLst>
                </a:gridCol>
              </a:tblGrid>
              <a:tr h="3135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WG </a:t>
                      </a:r>
                      <a:r>
                        <a:rPr lang="en-US" sz="800" b="1" i="0" u="none" strike="noStrike" dirty="0" err="1">
                          <a:effectLst/>
                          <a:latin typeface="Arial" panose="020B0604020202020204" pitchFamily="34" charset="0"/>
                        </a:rPr>
                        <a:t>Tdoc</a:t>
                      </a:r>
                      <a:endParaRPr lang="en-US" sz="8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Agenda Item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Title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Comments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Doc Handl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Conclusion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Source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Contact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878194"/>
                  </a:ext>
                </a:extLst>
              </a:tr>
              <a:tr h="48332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3" action="ppaction://hlinkfile"/>
                        </a:rPr>
                        <a:t>R5-214323</a:t>
                      </a:r>
                      <a:endParaRPr lang="en-US" sz="80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5.3.2.17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FR1 ON/OFF time mask test procedure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Associated CRs in R5-214324, R5-214325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Apple, Anritsu comment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Email discussion ongoing</a:t>
                      </a:r>
                    </a:p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Noted proposals are endorsed with Tx power limiting to 23dBm implemented in the CR’s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DEFERRED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Ericsson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Mikael Ziren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315215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 action="ppaction://hlinkfile"/>
                        </a:rPr>
                        <a:t>R5-214940r1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5.3.2.17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FR2 DL CA test procedure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Revised from: R5-214940.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r1: Proposals 1 and 2 have been updated and a new Proposal 3 has been added</a:t>
                      </a:r>
                    </a:p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Noted and proposals endorsed.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DEFERRED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Rohde &amp; Schwarz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Niels Petrovic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4374783"/>
                  </a:ext>
                </a:extLst>
              </a:tr>
              <a:tr h="64443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7" action="ppaction://hlinkfile"/>
                        </a:rPr>
                        <a:t>R5-215197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5.3.2.17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AMPR edge RB allocation for NS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AMPR for NS values edge RB allocation is omitted for several bands.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Proposal: RAN5 to send LS to RAN4 group to clarify band edge requirement for NS_21 and other NS values where AMPR requirement is defined as “Outer/Inner” but edge requirement is omitted. 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Email discussion ongoing</a:t>
                      </a:r>
                    </a:p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LS verdict for sept8th , document Noted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DEFERRED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800" b="0" i="0" u="none" strike="noStrike">
                          <a:effectLst/>
                          <a:latin typeface="Arial" panose="020B0604020202020204" pitchFamily="34" charset="0"/>
                        </a:rPr>
                        <a:t>Apple Italia S.R.L.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Mohammad Farooq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6998910"/>
                  </a:ext>
                </a:extLst>
              </a:tr>
              <a:tr h="48332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9" action="ppaction://hlinkfile"/>
                        </a:rPr>
                        <a:t>R5-215226r2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5.3.2.17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Discussion on test method for NR intra-band CA within FR1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Revised from: R5-215226r1.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Associated CR in R5-215224, R5-215225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R&amp;S comment to the CR R5-215225</a:t>
                      </a:r>
                    </a:p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Revision3 proposal2/3 is endorsed and implemented in CR’s , prop1 is endorsed for future study, document 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RF#2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DEFERRED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Guangdong OPPO Mobile Telecom.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Wenhao Zhan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9487521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1" action="ppaction://hlinkfile"/>
                        </a:rPr>
                        <a:t>R5-215515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5.3.2.17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Discussion on coherent UL-MIMO measurement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Associated CR in R5-215544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email discussion ongoing</a:t>
                      </a:r>
                    </a:p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Revision1 noted and proposal endorsed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DEFERRED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Huawei, HiSilicon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2"/>
                        </a:rPr>
                        <a:t>Chunying Gu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180348"/>
                  </a:ext>
                </a:extLst>
              </a:tr>
              <a:tr h="107138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3" action="ppaction://hlinkfile"/>
                        </a:rPr>
                        <a:t>R5-215527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5.3.2.17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Occupied bandwidth for Intra-Band Contiguous EN-DC measurement uncertainty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Associated CR in R5-215528, R5-215529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8/18 FR2 MU GTM#1: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KS: This paper is FR1 related. No need to treat here.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Moderator (AT&amp;T): Need to remove FR2 MU tag.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Convenor: remove FR2 MU tag, ‘no verdict’ more time to review the proposal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R&amp;S comment</a:t>
                      </a:r>
                    </a:p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Noted , no proposals endorsed, CR’s R5-215528, R5-215529 withdrawn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DEFERRED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4"/>
                        </a:rPr>
                        <a:t>Flores Fernandez Martos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179484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5" action="ppaction://hlinkfile"/>
                        </a:rPr>
                        <a:t>R5-215531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5.3.2.17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Out-of-band emissions for FR2 UL MIMO initial conditions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Associated CR in R5-215532, R5-215535, R5-215536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R&amp;S comment to the associated CR R5-215532</a:t>
                      </a:r>
                    </a:p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Noted and proposals endorsed. CR’s to implement the proposals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DEFERRED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Ltd, </a:t>
                      </a:r>
                      <a:r>
                        <a:rPr lang="en-US" sz="800" b="0" i="0" u="none" strike="noStrike" dirty="0" err="1">
                          <a:effectLst/>
                          <a:latin typeface="Arial" panose="020B0604020202020204" pitchFamily="34" charset="0"/>
                        </a:rPr>
                        <a:t>Sporton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6"/>
                        </a:rPr>
                        <a:t>Flores Fernandez </a:t>
                      </a:r>
                      <a:r>
                        <a:rPr lang="en-US" sz="800" b="0" i="0" u="sng" strike="noStrike" dirty="0" err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6"/>
                        </a:rPr>
                        <a:t>Martos</a:t>
                      </a:r>
                      <a:endParaRPr lang="en-US" sz="80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817277"/>
                  </a:ext>
                </a:extLst>
              </a:tr>
              <a:tr h="483326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7" action="ppaction://hlinkfile"/>
                        </a:rPr>
                        <a:t>R5-215565r2</a:t>
                      </a:r>
                      <a:endParaRPr lang="en-US" sz="80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5.3.2.17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of test applicability for different NS values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Revised from: R5-215565r1.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Associated CR in R5-215566</a:t>
                      </a:r>
                      <a:b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Email discussion ongoing</a:t>
                      </a:r>
                    </a:p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Revision3 discussed , make proposal to include an editors note instead of applicability in -1 spec and also conclude on applicability spec CR by next meeting </a:t>
                      </a:r>
                    </a:p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Revision4 to be produced for verdict and CR changed based on revision4</a:t>
                      </a:r>
                    </a:p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AP#92e.21 raised to address applicability </a:t>
                      </a: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spec changes</a:t>
                      </a:r>
                      <a:endParaRPr lang="en-US" sz="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RF#2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DEFERRED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Qualcomm Austria RFFE GmbH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8"/>
                        </a:rPr>
                        <a:t>Kevin Wang</a:t>
                      </a:r>
                      <a:endParaRPr lang="en-US" sz="80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2767683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9" action="ppaction://hlinkfile"/>
                        </a:rPr>
                        <a:t>R5-215524r1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5.3.6.11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NR_CADC_NR_LTE_DC_R16-UEConTest Work plan extension request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Revised from: R5-215524.</a:t>
                      </a:r>
                    </a:p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Noted and proposals endorsed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RF#2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DEFERRED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0"/>
                        </a:rPr>
                        <a:t>Flores Fernandez </a:t>
                      </a:r>
                      <a:r>
                        <a:rPr lang="en-US" sz="800" b="0" i="0" u="sng" strike="noStrike" dirty="0" err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0"/>
                        </a:rPr>
                        <a:t>Martos</a:t>
                      </a:r>
                      <a:endParaRPr lang="en-US" sz="80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6659157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1" action="ppaction://hlinkfile"/>
                        </a:rPr>
                        <a:t>R5-215633r2</a:t>
                      </a:r>
                      <a:endParaRPr lang="en-US" sz="80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5.3.31.7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Discussion on FR2 test case addition and update across Releases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Revised from: R5-215633r1.</a:t>
                      </a:r>
                    </a:p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Noted and proposals endorsed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RF#2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DEFERRED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Apple Portugal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</a:rPr>
                        <a:t>Ashwin Mohan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460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78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31592</TotalTime>
  <Words>880</Words>
  <Application>Microsoft Office PowerPoint</Application>
  <PresentationFormat>Widescreen</PresentationFormat>
  <Paragraphs>149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RAN5#92e RF Closing Session Minutes </vt:lpstr>
      <vt:lpstr>Outgoing LS and RF action point update</vt:lpstr>
      <vt:lpstr>DEFERRED discussion papers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Pradeep Gowda</cp:lastModifiedBy>
  <cp:revision>626</cp:revision>
  <dcterms:created xsi:type="dcterms:W3CDTF">2018-05-24T11:49:12Z</dcterms:created>
  <dcterms:modified xsi:type="dcterms:W3CDTF">2021-08-25T15:24:55Z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