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275" r:id="rId3"/>
    <p:sldId id="422" r:id="rId4"/>
    <p:sldId id="423" r:id="rId5"/>
    <p:sldId id="427" r:id="rId6"/>
    <p:sldId id="428" r:id="rId7"/>
    <p:sldId id="276"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302889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hyperlink" Target="mailto:mohammad_farooq@apple.com?subject=Comments%20to%20R5-215197" TargetMode="External"/><Relationship Id="rId13" Type="http://schemas.openxmlformats.org/officeDocument/2006/relationships/hyperlink" Target="file:///C:\Users\pgowda\AppData\Local\Temp\Temp1_meeting_handling_RAN5#92e_RF_Aug24th_end_v532.zip\Tdoc\R5-215527.zip" TargetMode="External"/><Relationship Id="rId18" Type="http://schemas.openxmlformats.org/officeDocument/2006/relationships/hyperlink" Target="mailto:kevinw@qti.qualcomm.com?subject=Comments%20to%20R5-215565r2" TargetMode="External"/><Relationship Id="rId3" Type="http://schemas.openxmlformats.org/officeDocument/2006/relationships/hyperlink" Target="file:///C:\Users\pgowda\AppData\Local\Temp\Temp1_meeting_handling_RAN5#92e_RF_Aug24th_end_v532.zip\Tdoc\R5-214323.zip" TargetMode="External"/><Relationship Id="rId21" Type="http://schemas.openxmlformats.org/officeDocument/2006/relationships/hyperlink" Target="file:///C:\Users\pgowda\AppData\Local\Temp\Temp1_meeting_handling_RAN5#92e_RF_Aug24th_end_v532.zip\Tdoc\R5-215633r2.zip" TargetMode="External"/><Relationship Id="rId7" Type="http://schemas.openxmlformats.org/officeDocument/2006/relationships/hyperlink" Target="file:///C:\Users\pgowda\AppData\Local\Temp\Temp1_meeting_handling_RAN5#92e_RF_Aug24th_end_v532.zip\Tdoc\R5-215197.zip" TargetMode="External"/><Relationship Id="rId12" Type="http://schemas.openxmlformats.org/officeDocument/2006/relationships/hyperlink" Target="mailto:guchunying@huawei.com?subject=Comments%20to%20R5-215515" TargetMode="External"/><Relationship Id="rId17" Type="http://schemas.openxmlformats.org/officeDocument/2006/relationships/hyperlink" Target="file:///C:\Users\pgowda\AppData\Local\Temp\Temp1_meeting_handling_RAN5#92e_RF_Aug24th_end_v532.zip\Tdoc\R5-215565r2.zip" TargetMode="External"/><Relationship Id="rId2" Type="http://schemas.openxmlformats.org/officeDocument/2006/relationships/notesSlide" Target="../notesSlides/notesSlide5.xml"/><Relationship Id="rId16" Type="http://schemas.openxmlformats.org/officeDocument/2006/relationships/hyperlink" Target="mailto:flores_fernandez@keysight.com?subject=Comments%20to%20R5-215531" TargetMode="External"/><Relationship Id="rId20" Type="http://schemas.openxmlformats.org/officeDocument/2006/relationships/hyperlink" Target="mailto:flores_fernandez@keysight.com?subject=Comments%20to%20R5-215524r1" TargetMode="External"/><Relationship Id="rId1" Type="http://schemas.openxmlformats.org/officeDocument/2006/relationships/slideLayout" Target="../slideLayouts/slideLayout16.xml"/><Relationship Id="rId6" Type="http://schemas.openxmlformats.org/officeDocument/2006/relationships/hyperlink" Target="mailto:niels.petrovic@rohde-schwarz.com?subject=Comments%20to%20R5-214940r1" TargetMode="External"/><Relationship Id="rId11" Type="http://schemas.openxmlformats.org/officeDocument/2006/relationships/hyperlink" Target="file:///C:\Users\pgowda\AppData\Local\Temp\Temp1_meeting_handling_RAN5#92e_RF_Aug24th_end_v532.zip\Tdoc\R5-215515.zip" TargetMode="External"/><Relationship Id="rId5" Type="http://schemas.openxmlformats.org/officeDocument/2006/relationships/hyperlink" Target="file:///C:\Users\pgowda\AppData\Local\Temp\Temp1_meeting_handling_RAN5#92e_RF_Aug24th_end_v532.zip\Tdoc\R5-214940r1.zip" TargetMode="External"/><Relationship Id="rId15" Type="http://schemas.openxmlformats.org/officeDocument/2006/relationships/hyperlink" Target="file:///C:\Users\pgowda\AppData\Local\Temp\Temp1_meeting_handling_RAN5#92e_RF_Aug24th_end_v532.zip\Tdoc\R5-215531.zip" TargetMode="External"/><Relationship Id="rId10" Type="http://schemas.openxmlformats.org/officeDocument/2006/relationships/hyperlink" Target="mailto:zhanwenhao@oppo.com?subject=Comments%20to%20R5-215226r2" TargetMode="External"/><Relationship Id="rId19" Type="http://schemas.openxmlformats.org/officeDocument/2006/relationships/hyperlink" Target="file:///C:\Users\pgowda\AppData\Local\Temp\Temp1_meeting_handling_RAN5#92e_RF_Aug24th_end_v532.zip\Tdoc\R5-215524r1.zip" TargetMode="External"/><Relationship Id="rId4" Type="http://schemas.openxmlformats.org/officeDocument/2006/relationships/hyperlink" Target="mailto:mikael.ziren@ericsson.com?subject=Comments%20to%20R5-214323" TargetMode="External"/><Relationship Id="rId9" Type="http://schemas.openxmlformats.org/officeDocument/2006/relationships/hyperlink" Target="file:///C:\Users\pgowda\AppData\Local\Temp\Temp1_meeting_handling_RAN5#92e_RF_Aug24th_end_v532.zip\Tdoc\R5-215226r2.zip" TargetMode="External"/><Relationship Id="rId14" Type="http://schemas.openxmlformats.org/officeDocument/2006/relationships/hyperlink" Target="mailto:flores_fernandez@keysight.com?subject=Comments%20to%20R5-215527"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RAN5#92e RF Closing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2400" dirty="0">
              <a:effectLst>
                <a:outerShdw blurRad="38100" dist="38100" dir="2700000" algn="tl">
                  <a:srgbClr val="C0C0C0"/>
                </a:outerShdw>
              </a:effectLst>
            </a:endParaRPr>
          </a:p>
          <a:p>
            <a:pPr>
              <a:lnSpc>
                <a:spcPct val="80000"/>
              </a:lnSpc>
              <a:defRPr/>
            </a:pP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RAN5#92e RF document status</a:t>
            </a:r>
          </a:p>
          <a:p>
            <a:pPr fontAlgn="ctr"/>
            <a:r>
              <a:rPr lang="en-US" sz="2400" dirty="0"/>
              <a:t>LS’s and RF Action point update</a:t>
            </a:r>
          </a:p>
          <a:p>
            <a:pPr lvl="0"/>
            <a:r>
              <a:rPr lang="en-US" sz="2400" dirty="0"/>
              <a:t>Review ‘DEFERRED’ t-docs needing groups input</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8674"/>
            <a:ext cx="10755086" cy="5828055"/>
          </a:xfrm>
        </p:spPr>
        <p:txBody>
          <a:bodyPr/>
          <a:lstStyle/>
          <a:p>
            <a:pPr lvl="0"/>
            <a:r>
              <a:rPr lang="en-US" sz="1200" dirty="0"/>
              <a:t>Summary</a:t>
            </a:r>
            <a:endParaRPr lang="en-US" sz="1050" dirty="0"/>
          </a:p>
          <a:p>
            <a:pPr lvl="1">
              <a:spcBef>
                <a:spcPts val="0"/>
              </a:spcBef>
              <a:buFont typeface="Wingdings" panose="05000000000000000000" pitchFamily="2" charset="2"/>
              <a:buChar char="ü"/>
            </a:pPr>
            <a:r>
              <a:rPr lang="en-US" sz="1050" dirty="0"/>
              <a:t>FR2 MU documents verdicts were based on FR2 MU web CC calls handled by Ron.</a:t>
            </a:r>
          </a:p>
          <a:p>
            <a:pPr lvl="1">
              <a:spcBef>
                <a:spcPts val="0"/>
              </a:spcBef>
              <a:buFont typeface="Wingdings" panose="05000000000000000000" pitchFamily="2" charset="2"/>
              <a:buChar char="ü"/>
            </a:pPr>
            <a:r>
              <a:rPr lang="en-US" sz="1050" dirty="0"/>
              <a:t>FR1/2 RRM TT documents verdicts were based on review feedback by Jakub and TT analysis companies</a:t>
            </a:r>
          </a:p>
          <a:p>
            <a:pPr lvl="1">
              <a:spcBef>
                <a:spcPts val="0"/>
              </a:spcBef>
              <a:buFont typeface="Wingdings" panose="05000000000000000000" pitchFamily="2" charset="2"/>
              <a:buChar char="ü"/>
            </a:pPr>
            <a:r>
              <a:rPr lang="en-US" sz="1050" dirty="0"/>
              <a:t>‘Option4_NE_DC’[Moderator: CMCC], ‘</a:t>
            </a:r>
            <a:r>
              <a:rPr lang="en-US" sz="1050" dirty="0" err="1"/>
              <a:t>Interband_Spur_emissions</a:t>
            </a:r>
            <a:r>
              <a:rPr lang="en-US" sz="1050" dirty="0"/>
              <a:t>’[</a:t>
            </a:r>
            <a:r>
              <a:rPr lang="en-US" sz="1050" dirty="0" err="1"/>
              <a:t>Moderator:Keysight</a:t>
            </a:r>
            <a:r>
              <a:rPr lang="en-US" sz="1050" dirty="0"/>
              <a:t>] tagged document(s) verdicts were based on moderator inputs</a:t>
            </a:r>
          </a:p>
          <a:p>
            <a:pPr lvl="1">
              <a:spcBef>
                <a:spcPts val="0"/>
              </a:spcBef>
              <a:buFont typeface="Wingdings" panose="05000000000000000000" pitchFamily="2" charset="2"/>
              <a:buChar char="ü"/>
            </a:pPr>
            <a:r>
              <a:rPr lang="en-US" sz="1050" dirty="0"/>
              <a:t>Status as of Aug24th RF MH</a:t>
            </a:r>
          </a:p>
          <a:p>
            <a:pPr lvl="2">
              <a:spcBef>
                <a:spcPts val="0"/>
              </a:spcBef>
              <a:buFont typeface="Wingdings" panose="05000000000000000000" pitchFamily="2" charset="2"/>
              <a:buChar char="§"/>
            </a:pPr>
            <a:r>
              <a:rPr lang="en-US" sz="1050" dirty="0"/>
              <a:t>394 CR’s ‘P.AGREED’, 24 documents ‘NOTED’ and proposals endorsed as applicable</a:t>
            </a:r>
          </a:p>
          <a:p>
            <a:pPr lvl="2">
              <a:spcBef>
                <a:spcPts val="0"/>
              </a:spcBef>
              <a:buFont typeface="Wingdings" panose="05000000000000000000" pitchFamily="2" charset="2"/>
              <a:buChar char="§"/>
            </a:pPr>
            <a:r>
              <a:rPr lang="en-US" sz="1050" dirty="0"/>
              <a:t>392 t-docs ‘DEFERRED’. </a:t>
            </a:r>
          </a:p>
          <a:p>
            <a:pPr lvl="3">
              <a:spcBef>
                <a:spcPts val="0"/>
              </a:spcBef>
              <a:buFont typeface="Courier New" panose="02070309020205020404" pitchFamily="49" charset="0"/>
              <a:buChar char="o"/>
            </a:pPr>
            <a:r>
              <a:rPr lang="en-US" sz="1050" dirty="0"/>
              <a:t>52 CR’s have overlaps! These need to be revised to address  the overlaps, to be considered for agreement.</a:t>
            </a:r>
          </a:p>
          <a:p>
            <a:pPr lvl="3">
              <a:spcBef>
                <a:spcPts val="0"/>
              </a:spcBef>
              <a:buFont typeface="Courier New" panose="02070309020205020404" pitchFamily="49" charset="0"/>
              <a:buChar char="o"/>
            </a:pPr>
            <a:r>
              <a:rPr lang="en-US" sz="1050" dirty="0"/>
              <a:t>2 CR’s have 3GU issues. These need to be revised to address 3GU issues to be considered for agreement.</a:t>
            </a:r>
          </a:p>
          <a:p>
            <a:pPr lvl="3">
              <a:spcBef>
                <a:spcPts val="0"/>
              </a:spcBef>
              <a:buFont typeface="Courier New" panose="02070309020205020404" pitchFamily="49" charset="0"/>
              <a:buChar char="o"/>
            </a:pPr>
            <a:r>
              <a:rPr lang="en-US" sz="1050" dirty="0"/>
              <a:t>Pending discussions to be concluded to allow for verdict by meeting deadlines</a:t>
            </a:r>
          </a:p>
          <a:p>
            <a:pPr lvl="2">
              <a:spcBef>
                <a:spcPts val="0"/>
              </a:spcBef>
              <a:buFont typeface="Wingdings" panose="05000000000000000000" pitchFamily="2" charset="2"/>
              <a:buChar char="§"/>
            </a:pPr>
            <a:r>
              <a:rPr lang="en-US" sz="1050" dirty="0"/>
              <a:t>Post conclusion of discussions, revised t-docs will be assigned final t-docs in 2 batches</a:t>
            </a:r>
          </a:p>
          <a:p>
            <a:pPr lvl="3">
              <a:spcBef>
                <a:spcPts val="0"/>
              </a:spcBef>
              <a:buFont typeface="Courier New" panose="02070309020205020404" pitchFamily="49" charset="0"/>
              <a:buChar char="o"/>
            </a:pPr>
            <a:r>
              <a:rPr lang="en-US" sz="1050" dirty="0"/>
              <a:t>First batch by </a:t>
            </a:r>
            <a:r>
              <a:rPr lang="en-US" sz="1050" dirty="0">
                <a:solidFill>
                  <a:srgbClr val="FF0000"/>
                </a:solidFill>
              </a:rPr>
              <a:t>Aug 25th 12:00 UTC</a:t>
            </a:r>
          </a:p>
          <a:p>
            <a:pPr lvl="3">
              <a:spcBef>
                <a:spcPts val="0"/>
              </a:spcBef>
              <a:buFont typeface="Courier New" panose="02070309020205020404" pitchFamily="49" charset="0"/>
              <a:buChar char="o"/>
            </a:pPr>
            <a:r>
              <a:rPr lang="en-US" sz="1050" dirty="0"/>
              <a:t>Second batch by </a:t>
            </a:r>
            <a:r>
              <a:rPr lang="en-US" sz="1050" dirty="0">
                <a:solidFill>
                  <a:srgbClr val="FF0000"/>
                </a:solidFill>
              </a:rPr>
              <a:t>Aug 26th 16:00 UTC</a:t>
            </a:r>
          </a:p>
          <a:p>
            <a:pPr>
              <a:spcBef>
                <a:spcPts val="0"/>
              </a:spcBef>
            </a:pPr>
            <a:r>
              <a:rPr lang="en-US" sz="1200" dirty="0"/>
              <a:t>Timelines for pending documents</a:t>
            </a:r>
          </a:p>
          <a:p>
            <a:pPr lvl="1">
              <a:spcBef>
                <a:spcPts val="0"/>
              </a:spcBef>
              <a:buFont typeface="Wingdings" panose="05000000000000000000" pitchFamily="2" charset="2"/>
              <a:buChar char="ü"/>
            </a:pPr>
            <a:r>
              <a:rPr lang="en-US" altLang="en-US" sz="1050" dirty="0"/>
              <a:t>Last revision upload: </a:t>
            </a:r>
            <a:r>
              <a:rPr lang="en-US" altLang="en-US" sz="1050" dirty="0">
                <a:solidFill>
                  <a:srgbClr val="FF0000"/>
                </a:solidFill>
              </a:rPr>
              <a:t>Thu 26 Aug 15:00 UTC (17:00 CEST)</a:t>
            </a:r>
          </a:p>
          <a:p>
            <a:pPr lvl="1">
              <a:spcBef>
                <a:spcPts val="0"/>
              </a:spcBef>
              <a:buFont typeface="Wingdings" panose="05000000000000000000" pitchFamily="2" charset="2"/>
              <a:buChar char="ü"/>
            </a:pPr>
            <a:r>
              <a:rPr lang="en-US" altLang="en-US" sz="1050" dirty="0"/>
              <a:t>Last comments: </a:t>
            </a:r>
            <a:r>
              <a:rPr lang="en-US" altLang="en-US" sz="1050" dirty="0">
                <a:solidFill>
                  <a:srgbClr val="FF0000"/>
                </a:solidFill>
              </a:rPr>
              <a:t>Fri 27 Aug 15:00 UTC (17:00 CEST)</a:t>
            </a:r>
          </a:p>
          <a:p>
            <a:pPr lvl="1">
              <a:spcBef>
                <a:spcPts val="0"/>
              </a:spcBef>
              <a:buFont typeface="Wingdings" panose="05000000000000000000" pitchFamily="2" charset="2"/>
              <a:buChar char="ü"/>
            </a:pPr>
            <a:r>
              <a:rPr lang="en-US" altLang="en-US" sz="1050" dirty="0"/>
              <a:t>End of E-meeting </a:t>
            </a:r>
            <a:r>
              <a:rPr lang="en-US" altLang="en-US" sz="1050" dirty="0">
                <a:solidFill>
                  <a:srgbClr val="FF0000"/>
                </a:solidFill>
              </a:rPr>
              <a:t>Fri 27 Aug 20:00 UTC (22:00 CEST)</a:t>
            </a:r>
            <a:r>
              <a:rPr lang="en-US" altLang="en-US" sz="1050" dirty="0"/>
              <a:t> </a:t>
            </a:r>
          </a:p>
          <a:p>
            <a:pPr lvl="2">
              <a:spcBef>
                <a:spcPts val="0"/>
              </a:spcBef>
              <a:buFont typeface="Wingdings" panose="05000000000000000000" pitchFamily="2" charset="2"/>
              <a:buChar char="§"/>
            </a:pPr>
            <a:r>
              <a:rPr lang="en-US" altLang="en-US" sz="1050" dirty="0"/>
              <a:t>Deadline to submit final t-doc</a:t>
            </a:r>
          </a:p>
          <a:p>
            <a:pPr>
              <a:spcBef>
                <a:spcPts val="0"/>
              </a:spcBef>
            </a:pPr>
            <a:r>
              <a:rPr lang="en-US" sz="1200" dirty="0"/>
              <a:t>66 RAN5#92e CR’s with RAN4#100e CR/</a:t>
            </a:r>
            <a:r>
              <a:rPr lang="en-US" sz="1200" dirty="0" err="1"/>
              <a:t>draftCR</a:t>
            </a:r>
            <a:r>
              <a:rPr lang="en-US" sz="1200" dirty="0"/>
              <a:t> dependency is pending RAN4 CR/</a:t>
            </a:r>
            <a:r>
              <a:rPr lang="en-US" sz="1200" dirty="0" err="1"/>
              <a:t>draftCR</a:t>
            </a:r>
            <a:r>
              <a:rPr lang="en-US" sz="1200" dirty="0"/>
              <a:t> verdict</a:t>
            </a:r>
          </a:p>
          <a:p>
            <a:pPr lvl="1">
              <a:spcBef>
                <a:spcPts val="0"/>
              </a:spcBef>
              <a:buFont typeface="Wingdings" panose="05000000000000000000" pitchFamily="2" charset="2"/>
              <a:buChar char="ü"/>
            </a:pPr>
            <a:r>
              <a:rPr lang="en-US" sz="1050" dirty="0"/>
              <a:t>Revisions of RAN5 CR , which has dependent RAN4 CR/</a:t>
            </a:r>
            <a:r>
              <a:rPr lang="en-US" sz="1050" dirty="0" err="1"/>
              <a:t>draftCR</a:t>
            </a:r>
            <a:r>
              <a:rPr lang="en-US" sz="1050" dirty="0"/>
              <a:t> verdict, shall be uploaded by t-doc revision deadline </a:t>
            </a:r>
            <a:r>
              <a:rPr lang="en-US" sz="1050" dirty="0">
                <a:solidFill>
                  <a:srgbClr val="FF0000"/>
                </a:solidFill>
              </a:rPr>
              <a:t>Thu 26 Aug 15:00 UTC</a:t>
            </a:r>
            <a:r>
              <a:rPr lang="en-US" sz="1050" dirty="0"/>
              <a:t>, to be considered for RAN5 CR verdict.</a:t>
            </a:r>
          </a:p>
          <a:p>
            <a:pPr lvl="1">
              <a:spcBef>
                <a:spcPts val="0"/>
              </a:spcBef>
              <a:buFont typeface="Wingdings" panose="05000000000000000000" pitchFamily="2" charset="2"/>
              <a:buChar char="ü"/>
            </a:pPr>
            <a:r>
              <a:rPr lang="en-US" sz="1050" dirty="0"/>
              <a:t>If RAN4 CR verdict is issued on Friday (Aug27th), allowing time for revisions and discussions to be handled post RAN4 CR verdict ,the corresponding RAN5 CR verdict will be issued by Tuesday(Aug 31st) 20:00 UTC.</a:t>
            </a:r>
          </a:p>
          <a:p>
            <a:pPr lvl="2">
              <a:spcBef>
                <a:spcPts val="0"/>
              </a:spcBef>
              <a:buFont typeface="Wingdings" panose="05000000000000000000" pitchFamily="2" charset="2"/>
              <a:buChar char="§"/>
            </a:pPr>
            <a:r>
              <a:rPr lang="en-US" sz="1050" dirty="0"/>
              <a:t>Deadline to upload final t-doc </a:t>
            </a:r>
            <a:r>
              <a:rPr lang="en-US" sz="1050" dirty="0">
                <a:solidFill>
                  <a:srgbClr val="FF0000"/>
                </a:solidFill>
              </a:rPr>
              <a:t>Sept 1st 20:00 UTC</a:t>
            </a:r>
          </a:p>
          <a:p>
            <a:pPr lvl="2">
              <a:spcBef>
                <a:spcPts val="0"/>
              </a:spcBef>
              <a:buFont typeface="Wingdings" panose="05000000000000000000" pitchFamily="2" charset="2"/>
              <a:buChar char="§"/>
            </a:pPr>
            <a:r>
              <a:rPr lang="en-US" sz="1050" dirty="0"/>
              <a:t>Post upload of final t-doc any misalignment between Ran5 agreed CR(s) and RAN4 BIGCR(s) shall be alerted by authors directly to Ran5 leadership post meeting. Discussions and/or revisions will NOT be allowed on these misaligned CR’s, identified misaligned CRs will be requested to RAN to be withdrawn from RAN#93e CR plenary package not to be implemented in RAN5 spec.</a:t>
            </a:r>
          </a:p>
          <a:p>
            <a:pPr lvl="2">
              <a:spcBef>
                <a:spcPts val="0"/>
              </a:spcBef>
              <a:buFont typeface="Wingdings" panose="05000000000000000000" pitchFamily="2" charset="2"/>
              <a:buChar char="§"/>
            </a:pPr>
            <a:endParaRPr lang="en-US" sz="900" dirty="0"/>
          </a:p>
        </p:txBody>
      </p:sp>
      <p:sp>
        <p:nvSpPr>
          <p:cNvPr id="2" name="Titel 1"/>
          <p:cNvSpPr>
            <a:spLocks noGrp="1"/>
          </p:cNvSpPr>
          <p:nvPr>
            <p:ph type="title"/>
          </p:nvPr>
        </p:nvSpPr>
        <p:spPr>
          <a:xfrm>
            <a:off x="462570" y="6764"/>
            <a:ext cx="10972800" cy="337342"/>
          </a:xfrm>
        </p:spPr>
        <p:txBody>
          <a:bodyPr/>
          <a:lstStyle/>
          <a:p>
            <a:r>
              <a:rPr lang="en-US" sz="2400" dirty="0">
                <a:cs typeface="ヒラギノ角ゴ Pro W3"/>
              </a:rPr>
              <a:t>RAN5#92e RF document status</a:t>
            </a:r>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47688"/>
            <a:ext cx="10972800" cy="5762624"/>
          </a:xfrm>
        </p:spPr>
        <p:txBody>
          <a:bodyPr/>
          <a:lstStyle/>
          <a:p>
            <a:r>
              <a:rPr lang="en-US" sz="1600" dirty="0"/>
              <a:t>Outgoing LS’s:</a:t>
            </a:r>
            <a:endParaRPr lang="en-US" sz="2000" dirty="0">
              <a:highlight>
                <a:srgbClr val="FFFF00"/>
              </a:highlight>
            </a:endParaRPr>
          </a:p>
          <a:p>
            <a:endParaRPr lang="en-US" sz="2000" dirty="0">
              <a:highlight>
                <a:srgbClr val="FFFF00"/>
              </a:highlight>
            </a:endParaRPr>
          </a:p>
          <a:p>
            <a:endParaRPr lang="en-US" sz="2000" dirty="0">
              <a:highlight>
                <a:srgbClr val="FFFF00"/>
              </a:highlight>
            </a:endParaRPr>
          </a:p>
          <a:p>
            <a:endParaRPr lang="en-US" sz="2000" dirty="0"/>
          </a:p>
          <a:p>
            <a:endParaRPr lang="en-US" sz="2000" dirty="0"/>
          </a:p>
          <a:p>
            <a:endParaRPr lang="en-US" sz="2000" dirty="0"/>
          </a:p>
          <a:p>
            <a:endParaRPr lang="en-US" sz="2000" dirty="0"/>
          </a:p>
          <a:p>
            <a:endParaRPr lang="en-US" sz="2000" dirty="0"/>
          </a:p>
          <a:p>
            <a:endParaRPr lang="en-US" sz="2000" dirty="0"/>
          </a:p>
          <a:p>
            <a:endParaRPr lang="en-US" sz="1200" dirty="0"/>
          </a:p>
          <a:p>
            <a:endParaRPr lang="en-US" sz="1200" dirty="0"/>
          </a:p>
          <a:p>
            <a:r>
              <a:rPr lang="en-US" sz="1600" dirty="0"/>
              <a:t>RF Action points update :</a:t>
            </a:r>
          </a:p>
          <a:p>
            <a:pPr lvl="1"/>
            <a:r>
              <a:rPr lang="en-US" sz="1100" dirty="0"/>
              <a:t>https://www.3gpp.org/ftp/tsg_ran/WG5_Test_ex-T1/TSGR5_92_Electronic/Inbox/meeting_handling/R5-212xxxx_Action_Points_RAN5%2392_RF_Start_v2.doc</a:t>
            </a:r>
            <a:endParaRPr lang="en-US" sz="1600" dirty="0"/>
          </a:p>
          <a:p>
            <a:pPr marL="0" indent="0" fontAlgn="ctr">
              <a:buNone/>
            </a:pPr>
            <a:endParaRPr lang="en-US" sz="2400" dirty="0">
              <a:ea typeface="+mn-ea"/>
            </a:endParaRPr>
          </a:p>
        </p:txBody>
      </p:sp>
      <p:sp>
        <p:nvSpPr>
          <p:cNvPr id="2" name="Titel 1"/>
          <p:cNvSpPr>
            <a:spLocks noGrp="1"/>
          </p:cNvSpPr>
          <p:nvPr>
            <p:ph type="title"/>
          </p:nvPr>
        </p:nvSpPr>
        <p:spPr>
          <a:xfrm>
            <a:off x="479668" y="48652"/>
            <a:ext cx="10972800" cy="415719"/>
          </a:xfrm>
        </p:spPr>
        <p:txBody>
          <a:bodyPr/>
          <a:lstStyle/>
          <a:p>
            <a:pPr fontAlgn="ctr"/>
            <a:r>
              <a:rPr lang="en-US" sz="2800" dirty="0"/>
              <a:t>Outgoing LS and RF action point update</a:t>
            </a:r>
            <a:endParaRPr lang="en-US" sz="2000" dirty="0"/>
          </a:p>
        </p:txBody>
      </p:sp>
      <p:graphicFrame>
        <p:nvGraphicFramePr>
          <p:cNvPr id="4" name="Table 3">
            <a:extLst>
              <a:ext uri="{FF2B5EF4-FFF2-40B4-BE49-F238E27FC236}">
                <a16:creationId xmlns:a16="http://schemas.microsoft.com/office/drawing/2014/main" id="{C2382B42-15B7-4719-A047-1CAA255D4933}"/>
              </a:ext>
            </a:extLst>
          </p:cNvPr>
          <p:cNvGraphicFramePr>
            <a:graphicFrameLocks noGrp="1"/>
          </p:cNvGraphicFramePr>
          <p:nvPr>
            <p:extLst>
              <p:ext uri="{D42A27DB-BD31-4B8C-83A1-F6EECF244321}">
                <p14:modId xmlns:p14="http://schemas.microsoft.com/office/powerpoint/2010/main" val="3682346176"/>
              </p:ext>
            </p:extLst>
          </p:nvPr>
        </p:nvGraphicFramePr>
        <p:xfrm>
          <a:off x="1306286" y="1158239"/>
          <a:ext cx="8969830" cy="3905736"/>
        </p:xfrm>
        <a:graphic>
          <a:graphicData uri="http://schemas.openxmlformats.org/drawingml/2006/table">
            <a:tbl>
              <a:tblPr/>
              <a:tblGrid>
                <a:gridCol w="626504">
                  <a:extLst>
                    <a:ext uri="{9D8B030D-6E8A-4147-A177-3AD203B41FA5}">
                      <a16:colId xmlns:a16="http://schemas.microsoft.com/office/drawing/2014/main" val="4120299912"/>
                    </a:ext>
                  </a:extLst>
                </a:gridCol>
                <a:gridCol w="2475824">
                  <a:extLst>
                    <a:ext uri="{9D8B030D-6E8A-4147-A177-3AD203B41FA5}">
                      <a16:colId xmlns:a16="http://schemas.microsoft.com/office/drawing/2014/main" val="1305438295"/>
                    </a:ext>
                  </a:extLst>
                </a:gridCol>
                <a:gridCol w="3786152">
                  <a:extLst>
                    <a:ext uri="{9D8B030D-6E8A-4147-A177-3AD203B41FA5}">
                      <a16:colId xmlns:a16="http://schemas.microsoft.com/office/drawing/2014/main" val="1636621061"/>
                    </a:ext>
                  </a:extLst>
                </a:gridCol>
                <a:gridCol w="1323703">
                  <a:extLst>
                    <a:ext uri="{9D8B030D-6E8A-4147-A177-3AD203B41FA5}">
                      <a16:colId xmlns:a16="http://schemas.microsoft.com/office/drawing/2014/main" val="2458267412"/>
                    </a:ext>
                  </a:extLst>
                </a:gridCol>
                <a:gridCol w="757647">
                  <a:extLst>
                    <a:ext uri="{9D8B030D-6E8A-4147-A177-3AD203B41FA5}">
                      <a16:colId xmlns:a16="http://schemas.microsoft.com/office/drawing/2014/main" val="744111030"/>
                    </a:ext>
                  </a:extLst>
                </a:gridCol>
              </a:tblGrid>
              <a:tr h="1481486">
                <a:tc>
                  <a:txBody>
                    <a:bodyPr/>
                    <a:lstStyle/>
                    <a:p>
                      <a:pPr algn="l" fontAlgn="b"/>
                      <a:r>
                        <a:rPr lang="en-US" sz="900" b="0" i="0" u="none" strike="noStrike" kern="1200" dirty="0">
                          <a:solidFill>
                            <a:schemeClr val="tx1"/>
                          </a:solidFill>
                          <a:effectLst/>
                          <a:latin typeface="Arial" panose="020B0604020202020204" pitchFamily="34" charset="0"/>
                          <a:ea typeface="+mn-ea"/>
                          <a:cs typeface="+mn-cs"/>
                        </a:rPr>
                        <a:t>R5-215803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GB" sz="900" b="0" i="0" u="none" strike="noStrike" kern="1200" dirty="0">
                          <a:solidFill>
                            <a:schemeClr val="tx1"/>
                          </a:solidFill>
                          <a:effectLst/>
                          <a:latin typeface="Arial" panose="020B0604020202020204" pitchFamily="34" charset="0"/>
                          <a:ea typeface="+mn-ea"/>
                          <a:cs typeface="+mn-cs"/>
                        </a:rPr>
                        <a:t>Response LS to RAN4 on LTE REFSENS Exceptions Simplification</a:t>
                      </a:r>
                      <a:endParaRPr lang="en-US" sz="900" b="0" i="0" u="none" strike="noStrike" kern="1200" dirty="0">
                        <a:solidFill>
                          <a:schemeClr val="tx1"/>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br>
                        <a:rPr lang="en-US" sz="900" b="0" i="0" u="none" strike="noStrike" dirty="0">
                          <a:effectLst/>
                          <a:latin typeface="Arial" panose="020B0604020202020204" pitchFamily="34" charset="0"/>
                        </a:rPr>
                      </a:br>
                      <a:endParaRPr lang="en-US" sz="900" b="0" i="0" u="none" strike="noStrike" dirty="0">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Nokia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Tuomo 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784952"/>
                  </a:ext>
                </a:extLst>
              </a:tr>
              <a:tr h="1750847">
                <a:tc>
                  <a:txBody>
                    <a:bodyPr/>
                    <a:lstStyle/>
                    <a:p>
                      <a:pPr algn="l" fontAlgn="b"/>
                      <a:r>
                        <a:rPr lang="en-US" sz="900" b="0" i="0" u="none" strike="noStrike" dirty="0">
                          <a:effectLst/>
                          <a:latin typeface="Arial" panose="020B0604020202020204" pitchFamily="34" charset="0"/>
                        </a:rPr>
                        <a:t>R5-215806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Response LS to MSG TFES on the editorial issues of 5G-NR UE specifications in TSG RAN WG5 &amp; TSG RAN WG4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MSG TFES</a:t>
                      </a:r>
                    </a:p>
                    <a:p>
                      <a:pPr algn="l" fontAlgn="t"/>
                      <a:r>
                        <a:rPr lang="en-US" sz="900" b="0" i="0" u="none" strike="noStrike" dirty="0">
                          <a:effectLst/>
                          <a:latin typeface="Arial" panose="020B0604020202020204" pitchFamily="34" charset="0"/>
                        </a:rPr>
                        <a:t>Cc: TC ERM, RAN, RAN4</a:t>
                      </a:r>
                      <a:endParaRPr lang="en-US" sz="900" b="0" i="0" u="none" strike="noStrike" kern="1200" dirty="0">
                        <a:solidFill>
                          <a:schemeClr val="tx1"/>
                        </a:solidFill>
                        <a:effectLst/>
                        <a:latin typeface="Arial" panose="020B060402020202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Orange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Hajer 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4911305"/>
                  </a:ext>
                </a:extLst>
              </a:tr>
              <a:tr h="673403">
                <a:tc>
                  <a:txBody>
                    <a:bodyPr/>
                    <a:lstStyle/>
                    <a:p>
                      <a:pPr algn="l" fontAlgn="b"/>
                      <a:r>
                        <a:rPr lang="en-US" sz="900" b="0" i="0" u="none" strike="noStrike" dirty="0">
                          <a:effectLst/>
                          <a:latin typeface="Arial" panose="020B0604020202020204" pitchFamily="34" charset="0"/>
                        </a:rPr>
                        <a:t>R5-215809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Discussion on AMPR edge RB allocation for 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To RAN4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kern="1200" dirty="0">
                          <a:solidFill>
                            <a:schemeClr val="tx1"/>
                          </a:solidFill>
                          <a:effectLst/>
                          <a:latin typeface="Arial" panose="020B0604020202020204" pitchFamily="34" charset="0"/>
                          <a:ea typeface="+mn-ea"/>
                          <a:cs typeface="+mn-cs"/>
                        </a:rPr>
                        <a:t>Apple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900" b="0" i="0" u="none" strike="noStrike" dirty="0">
                          <a:effectLst/>
                          <a:latin typeface="Arial" panose="020B0604020202020204" pitchFamily="34" charset="0"/>
                        </a:rPr>
                        <a:t>Mohammad Farooq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3915800"/>
                  </a:ext>
                </a:extLst>
              </a:tr>
            </a:tbl>
          </a:graphicData>
        </a:graphic>
      </p:graphicFrame>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050" y="672894"/>
            <a:ext cx="10972800" cy="5762624"/>
          </a:xfrm>
        </p:spPr>
        <p:txBody>
          <a:bodyPr/>
          <a:lstStyle/>
          <a:p>
            <a:pPr marL="152397" indent="0" fontAlgn="ctr">
              <a:buNone/>
            </a:pPr>
            <a:endParaRPr lang="pt-BR" sz="2466"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DEFERRED discussion papers</a:t>
            </a:r>
            <a:endParaRPr lang="en-US" sz="2800" dirty="0"/>
          </a:p>
        </p:txBody>
      </p:sp>
      <p:graphicFrame>
        <p:nvGraphicFramePr>
          <p:cNvPr id="6" name="Table 5">
            <a:extLst>
              <a:ext uri="{FF2B5EF4-FFF2-40B4-BE49-F238E27FC236}">
                <a16:creationId xmlns:a16="http://schemas.microsoft.com/office/drawing/2014/main" id="{97AF3FF8-C5D5-4B52-AD0F-5D341F07DD76}"/>
              </a:ext>
            </a:extLst>
          </p:cNvPr>
          <p:cNvGraphicFramePr>
            <a:graphicFrameLocks noGrp="1"/>
          </p:cNvGraphicFramePr>
          <p:nvPr>
            <p:extLst>
              <p:ext uri="{D42A27DB-BD31-4B8C-83A1-F6EECF244321}">
                <p14:modId xmlns:p14="http://schemas.microsoft.com/office/powerpoint/2010/main" val="1225528630"/>
              </p:ext>
            </p:extLst>
          </p:nvPr>
        </p:nvGraphicFramePr>
        <p:xfrm>
          <a:off x="95795" y="853440"/>
          <a:ext cx="10960781" cy="5512526"/>
        </p:xfrm>
        <a:graphic>
          <a:graphicData uri="http://schemas.openxmlformats.org/drawingml/2006/table">
            <a:tbl>
              <a:tblPr/>
              <a:tblGrid>
                <a:gridCol w="654327">
                  <a:extLst>
                    <a:ext uri="{9D8B030D-6E8A-4147-A177-3AD203B41FA5}">
                      <a16:colId xmlns:a16="http://schemas.microsoft.com/office/drawing/2014/main" val="92416608"/>
                    </a:ext>
                  </a:extLst>
                </a:gridCol>
                <a:gridCol w="536076">
                  <a:extLst>
                    <a:ext uri="{9D8B030D-6E8A-4147-A177-3AD203B41FA5}">
                      <a16:colId xmlns:a16="http://schemas.microsoft.com/office/drawing/2014/main" val="589483202"/>
                    </a:ext>
                  </a:extLst>
                </a:gridCol>
                <a:gridCol w="2585775">
                  <a:extLst>
                    <a:ext uri="{9D8B030D-6E8A-4147-A177-3AD203B41FA5}">
                      <a16:colId xmlns:a16="http://schemas.microsoft.com/office/drawing/2014/main" val="1640191046"/>
                    </a:ext>
                  </a:extLst>
                </a:gridCol>
                <a:gridCol w="3451936">
                  <a:extLst>
                    <a:ext uri="{9D8B030D-6E8A-4147-A177-3AD203B41FA5}">
                      <a16:colId xmlns:a16="http://schemas.microsoft.com/office/drawing/2014/main" val="4213254841"/>
                    </a:ext>
                  </a:extLst>
                </a:gridCol>
                <a:gridCol w="984068">
                  <a:extLst>
                    <a:ext uri="{9D8B030D-6E8A-4147-A177-3AD203B41FA5}">
                      <a16:colId xmlns:a16="http://schemas.microsoft.com/office/drawing/2014/main" val="1423500415"/>
                    </a:ext>
                  </a:extLst>
                </a:gridCol>
                <a:gridCol w="714103">
                  <a:extLst>
                    <a:ext uri="{9D8B030D-6E8A-4147-A177-3AD203B41FA5}">
                      <a16:colId xmlns:a16="http://schemas.microsoft.com/office/drawing/2014/main" val="2690859389"/>
                    </a:ext>
                  </a:extLst>
                </a:gridCol>
                <a:gridCol w="1204105">
                  <a:extLst>
                    <a:ext uri="{9D8B030D-6E8A-4147-A177-3AD203B41FA5}">
                      <a16:colId xmlns:a16="http://schemas.microsoft.com/office/drawing/2014/main" val="748830254"/>
                    </a:ext>
                  </a:extLst>
                </a:gridCol>
                <a:gridCol w="830391">
                  <a:extLst>
                    <a:ext uri="{9D8B030D-6E8A-4147-A177-3AD203B41FA5}">
                      <a16:colId xmlns:a16="http://schemas.microsoft.com/office/drawing/2014/main" val="184982459"/>
                    </a:ext>
                  </a:extLst>
                </a:gridCol>
              </a:tblGrid>
              <a:tr h="313509">
                <a:tc>
                  <a:txBody>
                    <a:bodyPr/>
                    <a:lstStyle/>
                    <a:p>
                      <a:pPr algn="ctr" fontAlgn="t"/>
                      <a:r>
                        <a:rPr lang="en-US" sz="800" b="1" i="0" u="none" strike="noStrike" dirty="0">
                          <a:effectLst/>
                          <a:latin typeface="Arial" panose="020B0604020202020204" pitchFamily="34" charset="0"/>
                        </a:rPr>
                        <a:t>WG </a:t>
                      </a:r>
                      <a:r>
                        <a:rPr lang="en-US" sz="800" b="1" i="0" u="none" strike="noStrike" dirty="0" err="1">
                          <a:effectLst/>
                          <a:latin typeface="Arial" panose="020B0604020202020204" pitchFamily="34" charset="0"/>
                        </a:rPr>
                        <a:t>Tdoc</a:t>
                      </a:r>
                      <a:endParaRPr lang="en-US" sz="800" b="1"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Agenda Item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Title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Comments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Doc Handl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dirty="0">
                          <a:effectLst/>
                          <a:latin typeface="Arial" panose="020B0604020202020204" pitchFamily="34" charset="0"/>
                        </a:rPr>
                        <a:t>Conclusion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Source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t"/>
                      <a:r>
                        <a:rPr lang="en-US" sz="800" b="1" i="0" u="none" strike="noStrike">
                          <a:effectLst/>
                          <a:latin typeface="Arial" panose="020B0604020202020204" pitchFamily="34" charset="0"/>
                        </a:rPr>
                        <a:t>Contact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2571878194"/>
                  </a:ext>
                </a:extLst>
              </a:tr>
              <a:tr h="483326">
                <a:tc>
                  <a:txBody>
                    <a:bodyPr/>
                    <a:lstStyle/>
                    <a:p>
                      <a:pPr algn="l" fontAlgn="b"/>
                      <a:r>
                        <a:rPr lang="en-US" sz="800" b="0" i="0" u="sng" strike="noStrike" dirty="0">
                          <a:solidFill>
                            <a:srgbClr val="008080"/>
                          </a:solidFill>
                          <a:effectLst/>
                          <a:latin typeface="Arial" panose="020B0604020202020204" pitchFamily="34" charset="0"/>
                          <a:hlinkClick r:id="rId3" action="ppaction://hlinkfile"/>
                        </a:rPr>
                        <a:t>R5-214323</a:t>
                      </a:r>
                      <a:endParaRPr lang="en-US" sz="800" b="0" i="0" u="sng" strike="noStrike" dirty="0">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Discussion on FR1 ON/OFF time mask test procedure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Associated CRs in R5-214324, R5-214325</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Apple, Anritsu comment</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Email discussion ongoing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Ericsson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4"/>
                        </a:rPr>
                        <a:t>Mikael Ziren</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4315215"/>
                  </a:ext>
                </a:extLst>
              </a:tr>
              <a:tr h="322217">
                <a:tc>
                  <a:txBody>
                    <a:bodyPr/>
                    <a:lstStyle/>
                    <a:p>
                      <a:pPr algn="l" fontAlgn="b"/>
                      <a:r>
                        <a:rPr lang="en-US" sz="800" b="0" i="0" u="sng" strike="noStrike">
                          <a:solidFill>
                            <a:srgbClr val="008080"/>
                          </a:solidFill>
                          <a:effectLst/>
                          <a:latin typeface="Arial" panose="020B0604020202020204" pitchFamily="34" charset="0"/>
                          <a:hlinkClick r:id="rId5" action="ppaction://hlinkfile"/>
                        </a:rPr>
                        <a:t>R5-214940r1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Discussion on FR2 DL CA test procedure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Revised from: R5-214940.</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r1: Proposals 1 and 2 have been updated and a new Proposal 3 has been added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Rohde &amp; Schwarz</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6"/>
                        </a:rPr>
                        <a:t>Niels Petrovic</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4374783"/>
                  </a:ext>
                </a:extLst>
              </a:tr>
              <a:tr h="644434">
                <a:tc>
                  <a:txBody>
                    <a:bodyPr/>
                    <a:lstStyle/>
                    <a:p>
                      <a:pPr algn="l" fontAlgn="b"/>
                      <a:r>
                        <a:rPr lang="en-US" sz="800" b="0" i="0" u="sng" strike="noStrike">
                          <a:solidFill>
                            <a:srgbClr val="008080"/>
                          </a:solidFill>
                          <a:effectLst/>
                          <a:latin typeface="Arial" panose="020B0604020202020204" pitchFamily="34" charset="0"/>
                          <a:hlinkClick r:id="rId7" action="ppaction://hlinkfile"/>
                        </a:rPr>
                        <a:t>R5-215197</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Discussion on AMPR edge RB allocation for 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AMPR for NS values edge RB allocation is omitted for several bands.</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Proposal: RAN5 to send LS to RAN4 group to clarify band edge requirement for NS_21 and other NS values where AMPR requirement is defined as “Outer/Inner” but edge requirement is omitted. </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Email discussion ongoing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it-IT" sz="800" b="0" i="0" u="none" strike="noStrike">
                          <a:effectLst/>
                          <a:latin typeface="Arial" panose="020B0604020202020204" pitchFamily="34" charset="0"/>
                        </a:rPr>
                        <a:t>Apple Italia S.R.L.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8"/>
                        </a:rPr>
                        <a:t>Mohammad Farooq</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6998910"/>
                  </a:ext>
                </a:extLst>
              </a:tr>
              <a:tr h="483326">
                <a:tc>
                  <a:txBody>
                    <a:bodyPr/>
                    <a:lstStyle/>
                    <a:p>
                      <a:pPr algn="l" fontAlgn="b"/>
                      <a:r>
                        <a:rPr lang="en-US" sz="800" b="0" i="0" u="sng" strike="noStrike">
                          <a:solidFill>
                            <a:srgbClr val="008080"/>
                          </a:solidFill>
                          <a:effectLst/>
                          <a:latin typeface="Arial" panose="020B0604020202020204" pitchFamily="34" charset="0"/>
                          <a:hlinkClick r:id="rId9" action="ppaction://hlinkfile"/>
                        </a:rPr>
                        <a:t>R5-215226r2</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test method for NR intra-band CA within FR1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Revised from: R5-215226r1.</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Associated CR in R5-215224, R5-215225</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R&amp;S comment to the CR R5-215225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RF#2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Guangdong OPPO Mobile Telecom.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10"/>
                        </a:rPr>
                        <a:t>Wenhao Zhan</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9487521"/>
                  </a:ext>
                </a:extLst>
              </a:tr>
              <a:tr h="322217">
                <a:tc>
                  <a:txBody>
                    <a:bodyPr/>
                    <a:lstStyle/>
                    <a:p>
                      <a:pPr algn="l" fontAlgn="b"/>
                      <a:r>
                        <a:rPr lang="en-US" sz="800" b="0" i="0" u="sng" strike="noStrike">
                          <a:solidFill>
                            <a:srgbClr val="008080"/>
                          </a:solidFill>
                          <a:effectLst/>
                          <a:latin typeface="Arial" panose="020B0604020202020204" pitchFamily="34" charset="0"/>
                          <a:hlinkClick r:id="rId11" action="ppaction://hlinkfile"/>
                        </a:rPr>
                        <a:t>R5-215515</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coherent UL-MIMO measurement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Associated CR in R5-212544</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email discussion ongoing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Huawei, HiSilicon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12"/>
                        </a:rPr>
                        <a:t>Chunying Gu</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9180348"/>
                  </a:ext>
                </a:extLst>
              </a:tr>
              <a:tr h="1449977">
                <a:tc>
                  <a:txBody>
                    <a:bodyPr/>
                    <a:lstStyle/>
                    <a:p>
                      <a:pPr algn="l" fontAlgn="b"/>
                      <a:r>
                        <a:rPr lang="en-US" sz="800" b="0" i="0" u="sng" strike="noStrike">
                          <a:solidFill>
                            <a:srgbClr val="008080"/>
                          </a:solidFill>
                          <a:effectLst/>
                          <a:latin typeface="Arial" panose="020B0604020202020204" pitchFamily="34" charset="0"/>
                          <a:hlinkClick r:id="rId13" action="ppaction://hlinkfile"/>
                        </a:rPr>
                        <a:t>R5-215527</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Occupied bandwidth for Intra-Band Contiguous EN-DC measurement uncertainty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Associated CR in R5-215528, R5-215529</a:t>
                      </a:r>
                      <a:br>
                        <a:rPr lang="en-US" sz="800" b="0" i="0" u="none" strike="noStrike" dirty="0">
                          <a:effectLst/>
                          <a:latin typeface="Arial" panose="020B0604020202020204" pitchFamily="34" charset="0"/>
                        </a:rPr>
                      </a:b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8/18 FR2 MU GTM#1:</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KS: This paper is FR1 related. No need to treat here.</a:t>
                      </a: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Moderator (AT&amp;T): Need to remove FR2 MU tag.</a:t>
                      </a:r>
                      <a:br>
                        <a:rPr lang="en-US" sz="800" b="0" i="0" u="none" strike="noStrike" dirty="0">
                          <a:effectLst/>
                          <a:latin typeface="Arial" panose="020B0604020202020204" pitchFamily="34" charset="0"/>
                        </a:rPr>
                      </a:b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Convenor: remove FR2 MU tag, ‘no verdict’ more time to review the proposal</a:t>
                      </a:r>
                      <a:br>
                        <a:rPr lang="en-US" sz="800" b="0" i="0" u="none" strike="noStrike" dirty="0">
                          <a:effectLst/>
                          <a:latin typeface="Arial" panose="020B0604020202020204" pitchFamily="34" charset="0"/>
                        </a:rPr>
                      </a:br>
                      <a:br>
                        <a:rPr lang="en-US" sz="800" b="0" i="0" u="none" strike="noStrike" dirty="0">
                          <a:effectLst/>
                          <a:latin typeface="Arial" panose="020B0604020202020204" pitchFamily="34" charset="0"/>
                        </a:rPr>
                      </a:br>
                      <a:r>
                        <a:rPr lang="en-US" sz="800" b="0" i="0" u="none" strike="noStrike" dirty="0">
                          <a:effectLst/>
                          <a:latin typeface="Arial" panose="020B0604020202020204" pitchFamily="34" charset="0"/>
                        </a:rPr>
                        <a:t>R&amp;S comment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a:solidFill>
                            <a:srgbClr val="008080"/>
                          </a:solidFill>
                          <a:effectLst/>
                          <a:latin typeface="Arial" panose="020B0604020202020204" pitchFamily="34" charset="0"/>
                          <a:hlinkClick r:id="rId14"/>
                        </a:rPr>
                        <a:t>Flores Fernandez Martos</a:t>
                      </a:r>
                      <a:endParaRPr lang="en-US" sz="800" b="0" i="0" u="sng" strike="noStrike">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1794846"/>
                  </a:ext>
                </a:extLst>
              </a:tr>
              <a:tr h="322217">
                <a:tc>
                  <a:txBody>
                    <a:bodyPr/>
                    <a:lstStyle/>
                    <a:p>
                      <a:pPr algn="l" fontAlgn="b"/>
                      <a:r>
                        <a:rPr lang="en-US" sz="800" b="0" i="0" u="sng" strike="noStrike">
                          <a:solidFill>
                            <a:srgbClr val="008080"/>
                          </a:solidFill>
                          <a:effectLst/>
                          <a:latin typeface="Arial" panose="020B0604020202020204" pitchFamily="34" charset="0"/>
                          <a:hlinkClick r:id="rId15" action="ppaction://hlinkfile"/>
                        </a:rPr>
                        <a:t>R5-215531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Out-of-band emissions for FR2 UL MIMO initial conditions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Associated CR in R5-215532, R5-215535, R5-215536</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R&amp;S comment to the associated CR R5-215532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Keysight technologies UK Ltd, </a:t>
                      </a:r>
                      <a:r>
                        <a:rPr lang="en-US" sz="800" b="0" i="0" u="none" strike="noStrike" dirty="0" err="1">
                          <a:effectLst/>
                          <a:latin typeface="Arial" panose="020B0604020202020204" pitchFamily="34" charset="0"/>
                        </a:rPr>
                        <a:t>Sporton</a:t>
                      </a:r>
                      <a:endParaRPr lang="en-US" sz="800" b="0" i="0" u="none" strike="noStrike" dirty="0">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6"/>
                        </a:rPr>
                        <a:t>Flores Fernandez </a:t>
                      </a:r>
                      <a:r>
                        <a:rPr lang="en-US" sz="800" b="0" i="0" u="sng" strike="noStrike" dirty="0" err="1">
                          <a:solidFill>
                            <a:srgbClr val="008080"/>
                          </a:solidFill>
                          <a:effectLst/>
                          <a:latin typeface="Arial" panose="020B0604020202020204" pitchFamily="34" charset="0"/>
                          <a:hlinkClick r:id="rId16"/>
                        </a:rPr>
                        <a:t>Martos</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5817277"/>
                  </a:ext>
                </a:extLst>
              </a:tr>
              <a:tr h="483326">
                <a:tc>
                  <a:txBody>
                    <a:bodyPr/>
                    <a:lstStyle/>
                    <a:p>
                      <a:pPr algn="l" fontAlgn="b"/>
                      <a:r>
                        <a:rPr lang="en-US" sz="800" b="0" i="0" u="sng" strike="noStrike">
                          <a:solidFill>
                            <a:srgbClr val="008080"/>
                          </a:solidFill>
                          <a:effectLst/>
                          <a:latin typeface="Arial" panose="020B0604020202020204" pitchFamily="34" charset="0"/>
                          <a:hlinkClick r:id="rId17" action="ppaction://hlinkfile"/>
                        </a:rPr>
                        <a:t>R5-215565r2</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5.3.2.17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of test applicability for different NS values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Revised from: R5-215565r1.</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Associated CR in R5-215566</a:t>
                      </a:r>
                      <a:br>
                        <a:rPr lang="en-US" sz="800" b="0" i="0" u="none" strike="noStrike">
                          <a:effectLst/>
                          <a:latin typeface="Arial" panose="020B0604020202020204" pitchFamily="34" charset="0"/>
                        </a:rPr>
                      </a:br>
                      <a:r>
                        <a:rPr lang="en-US" sz="800" b="0" i="0" u="none" strike="noStrike">
                          <a:effectLst/>
                          <a:latin typeface="Arial" panose="020B0604020202020204" pitchFamily="34" charset="0"/>
                        </a:rPr>
                        <a:t>Email discussion ongoing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RF#2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Qualcomm Austria RFFE GmbH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18"/>
                        </a:rPr>
                        <a:t>Kevin Wang</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2767683"/>
                  </a:ext>
                </a:extLst>
              </a:tr>
              <a:tr h="322217">
                <a:tc>
                  <a:txBody>
                    <a:bodyPr/>
                    <a:lstStyle/>
                    <a:p>
                      <a:pPr algn="l" fontAlgn="b"/>
                      <a:r>
                        <a:rPr lang="en-US" sz="800" b="0" i="0" u="sng" strike="noStrike">
                          <a:solidFill>
                            <a:srgbClr val="008080"/>
                          </a:solidFill>
                          <a:effectLst/>
                          <a:latin typeface="Arial" panose="020B0604020202020204" pitchFamily="34" charset="0"/>
                          <a:hlinkClick r:id="rId19" action="ppaction://hlinkfile"/>
                        </a:rPr>
                        <a:t>R5-215524r1</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5.3.6.11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NR_CADC_NR_LTE_DC_R16-UEConTest Work plan extension request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Revised from: R5-215524.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RF#2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Keysight technologies UK Ltd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hlinkClick r:id="rId20"/>
                        </a:rPr>
                        <a:t>Flores Fernandez </a:t>
                      </a:r>
                      <a:r>
                        <a:rPr lang="en-US" sz="800" b="0" i="0" u="sng" strike="noStrike" dirty="0" err="1">
                          <a:solidFill>
                            <a:srgbClr val="008080"/>
                          </a:solidFill>
                          <a:effectLst/>
                          <a:latin typeface="Arial" panose="020B0604020202020204" pitchFamily="34" charset="0"/>
                          <a:hlinkClick r:id="rId20"/>
                        </a:rPr>
                        <a:t>Martos</a:t>
                      </a:r>
                      <a:endParaRPr lang="en-US" sz="800" b="0" i="0" u="sng" strike="noStrike" dirty="0">
                        <a:solidFill>
                          <a:srgbClr val="008080"/>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6659157"/>
                  </a:ext>
                </a:extLst>
              </a:tr>
              <a:tr h="322217">
                <a:tc>
                  <a:txBody>
                    <a:bodyPr/>
                    <a:lstStyle/>
                    <a:p>
                      <a:pPr algn="l" fontAlgn="b"/>
                      <a:r>
                        <a:rPr lang="en-US" sz="800" b="0" i="0" u="sng" strike="noStrike">
                          <a:solidFill>
                            <a:srgbClr val="008080"/>
                          </a:solidFill>
                          <a:effectLst/>
                          <a:latin typeface="Arial" panose="020B0604020202020204" pitchFamily="34" charset="0"/>
                          <a:hlinkClick r:id="rId21" action="ppaction://hlinkfile"/>
                        </a:rPr>
                        <a:t>R5-215633r2</a:t>
                      </a:r>
                      <a:endParaRPr lang="en-US" sz="800" b="0" i="0" u="sng" strike="noStrike">
                        <a:solidFill>
                          <a:srgbClr val="00808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5.3.31.7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Discussion on FR2 test case addition and update across Releases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Revised from: R5-215633r1.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RF#2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a:effectLst/>
                          <a:latin typeface="Arial" panose="020B0604020202020204" pitchFamily="34" charset="0"/>
                        </a:rPr>
                        <a:t>DEFERRED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effectLst/>
                          <a:latin typeface="Arial" panose="020B0604020202020204" pitchFamily="34" charset="0"/>
                        </a:rPr>
                        <a:t>Apple Portugal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sng" strike="noStrike" dirty="0">
                          <a:solidFill>
                            <a:srgbClr val="008080"/>
                          </a:solidFill>
                          <a:effectLst/>
                          <a:latin typeface="Arial" panose="020B0604020202020204" pitchFamily="34" charset="0"/>
                        </a:rPr>
                        <a:t>Ashwin Mohan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460890"/>
                  </a:ext>
                </a:extLst>
              </a:tr>
            </a:tbl>
          </a:graphicData>
        </a:graphic>
      </p:graphicFrame>
    </p:spTree>
    <p:extLst>
      <p:ext uri="{BB962C8B-B14F-4D97-AF65-F5344CB8AC3E}">
        <p14:creationId xmlns:p14="http://schemas.microsoft.com/office/powerpoint/2010/main" val="18617870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31476</TotalTime>
  <Words>1028</Words>
  <Application>Microsoft Office PowerPoint</Application>
  <PresentationFormat>Widescreen</PresentationFormat>
  <Paragraphs>158</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Courier New</vt:lpstr>
      <vt:lpstr>Nokia Pure Headline Ultra Light</vt:lpstr>
      <vt:lpstr>Nokia Pure Text</vt:lpstr>
      <vt:lpstr>Nokia Pure Text Light</vt:lpstr>
      <vt:lpstr>Times New Roman</vt:lpstr>
      <vt:lpstr>Wingdings</vt:lpstr>
      <vt:lpstr>Nokia White Master with headline</vt:lpstr>
      <vt:lpstr>2_Office Theme</vt:lpstr>
      <vt:lpstr>   RAN5#92e RF Closing Session </vt:lpstr>
      <vt:lpstr>Agenda</vt:lpstr>
      <vt:lpstr>RAN5#92e RF document status</vt:lpstr>
      <vt:lpstr>Outgoing LS and RF action point update</vt:lpstr>
      <vt:lpstr>DEFERRED discussion papers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617</cp:revision>
  <dcterms:created xsi:type="dcterms:W3CDTF">2018-05-24T11:49:12Z</dcterms:created>
  <dcterms:modified xsi:type="dcterms:W3CDTF">2021-08-25T03:13:52Z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