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4"/>
  </p:notesMasterIdLst>
  <p:sldIdLst>
    <p:sldId id="275" r:id="rId3"/>
    <p:sldId id="422" r:id="rId4"/>
    <p:sldId id="423" r:id="rId5"/>
    <p:sldId id="427" r:id="rId6"/>
    <p:sldId id="424" r:id="rId7"/>
    <p:sldId id="425" r:id="rId8"/>
    <p:sldId id="426" r:id="rId9"/>
    <p:sldId id="428" r:id="rId10"/>
    <p:sldId id="430" r:id="rId11"/>
    <p:sldId id="429" r:id="rId12"/>
    <p:sldId id="276"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snapToGrid="0">
      <p:cViewPr varScale="1">
        <p:scale>
          <a:sx n="110" d="100"/>
          <a:sy n="110" d="100"/>
        </p:scale>
        <p:origin x="11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8/13/2021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10</a:t>
            </a:fld>
            <a:endParaRPr lang="en-US"/>
          </a:p>
        </p:txBody>
      </p:sp>
    </p:spTree>
    <p:extLst>
      <p:ext uri="{BB962C8B-B14F-4D97-AF65-F5344CB8AC3E}">
        <p14:creationId xmlns:p14="http://schemas.microsoft.com/office/powerpoint/2010/main" val="4141510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19078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6</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7</a:t>
            </a:fld>
            <a:endParaRPr lang="en-US"/>
          </a:p>
        </p:txBody>
      </p:sp>
    </p:spTree>
    <p:extLst>
      <p:ext uri="{BB962C8B-B14F-4D97-AF65-F5344CB8AC3E}">
        <p14:creationId xmlns:p14="http://schemas.microsoft.com/office/powerpoint/2010/main" val="274594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8</a:t>
            </a:fld>
            <a:endParaRPr lang="en-US"/>
          </a:p>
        </p:txBody>
      </p:sp>
    </p:spTree>
    <p:extLst>
      <p:ext uri="{BB962C8B-B14F-4D97-AF65-F5344CB8AC3E}">
        <p14:creationId xmlns:p14="http://schemas.microsoft.com/office/powerpoint/2010/main" val="571138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9</a:t>
            </a:fld>
            <a:endParaRPr lang="en-US"/>
          </a:p>
        </p:txBody>
      </p:sp>
    </p:spTree>
    <p:extLst>
      <p:ext uri="{BB962C8B-B14F-4D97-AF65-F5344CB8AC3E}">
        <p14:creationId xmlns:p14="http://schemas.microsoft.com/office/powerpoint/2010/main" val="390537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hyperlink" Target="mailto:3GPP_TSG_RAN_WG5_EMEET_RF@LIST.ETSI.ORG"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5" Type="http://schemas.openxmlformats.org/officeDocument/2006/relationships/hyperlink" Target="mailto:3GPP_TSG_RAN_WG5_FR2_MU@LIST.ETSI.ORG" TargetMode="External"/><Relationship Id="rId4" Type="http://schemas.openxmlformats.org/officeDocument/2006/relationships/hyperlink" Target="mailto:3GPP_TSG_RAN_WG5_EMEET@LIST.ETSI.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www.3gpp.org/ftp/tsg_ran/WG5_Test_ex-T1/TSGR5_92_Electronic/Inbox/meeting_handling/"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RAN5#92e RF Opening Session</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solidFill>
                <a:schemeClr val="tx1"/>
              </a:solidFill>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r>
              <a:rPr lang="en-US" sz="2400" dirty="0">
                <a:effectLst>
                  <a:outerShdw blurRad="38100" dist="38100" dir="2700000" algn="tl">
                    <a:srgbClr val="C0C0C0"/>
                  </a:outerShdw>
                </a:effectLst>
              </a:rPr>
              <a:t>Pradeep Gowda</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RAN5 Vice Chair </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RF/RRM Subgroup convenor</a:t>
            </a:r>
            <a:br>
              <a:rPr lang="en-US" sz="2400" dirty="0"/>
            </a:b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US" sz="3600" dirty="0"/>
              <a:t>Incoming RF/RRM LS’s</a:t>
            </a:r>
            <a:endParaRPr lang="en-US" sz="3600" dirty="0">
              <a:cs typeface="ヒラギノ角ゴ Pro W3"/>
            </a:endParaRPr>
          </a:p>
        </p:txBody>
      </p:sp>
      <p:graphicFrame>
        <p:nvGraphicFramePr>
          <p:cNvPr id="4" name="Table 3">
            <a:extLst>
              <a:ext uri="{FF2B5EF4-FFF2-40B4-BE49-F238E27FC236}">
                <a16:creationId xmlns:a16="http://schemas.microsoft.com/office/drawing/2014/main" id="{8C3D5237-6113-4A80-A6DE-D0067B2198F4}"/>
              </a:ext>
            </a:extLst>
          </p:cNvPr>
          <p:cNvGraphicFramePr>
            <a:graphicFrameLocks noGrp="1"/>
          </p:cNvGraphicFramePr>
          <p:nvPr>
            <p:extLst>
              <p:ext uri="{D42A27DB-BD31-4B8C-83A1-F6EECF244321}">
                <p14:modId xmlns:p14="http://schemas.microsoft.com/office/powerpoint/2010/main" val="2196211609"/>
              </p:ext>
            </p:extLst>
          </p:nvPr>
        </p:nvGraphicFramePr>
        <p:xfrm>
          <a:off x="1417109" y="1100033"/>
          <a:ext cx="5333696" cy="2078596"/>
        </p:xfrm>
        <a:graphic>
          <a:graphicData uri="http://schemas.openxmlformats.org/drawingml/2006/table">
            <a:tbl>
              <a:tblPr firstRow="1" firstCol="1" bandRow="1">
                <a:tableStyleId>{5C22544A-7EE6-4342-B048-85BDC9FD1C3A}</a:tableStyleId>
              </a:tblPr>
              <a:tblGrid>
                <a:gridCol w="760034">
                  <a:extLst>
                    <a:ext uri="{9D8B030D-6E8A-4147-A177-3AD203B41FA5}">
                      <a16:colId xmlns:a16="http://schemas.microsoft.com/office/drawing/2014/main" val="1519126326"/>
                    </a:ext>
                  </a:extLst>
                </a:gridCol>
                <a:gridCol w="2577737">
                  <a:extLst>
                    <a:ext uri="{9D8B030D-6E8A-4147-A177-3AD203B41FA5}">
                      <a16:colId xmlns:a16="http://schemas.microsoft.com/office/drawing/2014/main" val="3102951224"/>
                    </a:ext>
                  </a:extLst>
                </a:gridCol>
                <a:gridCol w="1995925">
                  <a:extLst>
                    <a:ext uri="{9D8B030D-6E8A-4147-A177-3AD203B41FA5}">
                      <a16:colId xmlns:a16="http://schemas.microsoft.com/office/drawing/2014/main" val="2238128619"/>
                    </a:ext>
                  </a:extLst>
                </a:gridCol>
              </a:tblGrid>
              <a:tr h="322567">
                <a:tc>
                  <a:txBody>
                    <a:bodyPr/>
                    <a:lstStyle/>
                    <a:p>
                      <a:pPr marL="0" marR="0" algn="ctr">
                        <a:spcBef>
                          <a:spcPts val="0"/>
                        </a:spcBef>
                        <a:spcAft>
                          <a:spcPts val="0"/>
                        </a:spcAft>
                      </a:pPr>
                      <a:r>
                        <a:rPr lang="en-US" sz="1050" dirty="0" err="1">
                          <a:effectLst/>
                        </a:rPr>
                        <a:t>Tdoc</a:t>
                      </a:r>
                      <a:r>
                        <a:rPr lang="en-US" sz="1050" dirty="0">
                          <a:effectLst/>
                        </a:rPr>
                        <a:t>  </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rPr>
                        <a:t>Incoming Liaison Statements</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b="1" kern="1200" dirty="0">
                          <a:solidFill>
                            <a:schemeClr val="lt1"/>
                          </a:solidFill>
                          <a:effectLst/>
                          <a:latin typeface="+mn-lt"/>
                          <a:ea typeface="+mn-ea"/>
                          <a:cs typeface="+mn-cs"/>
                        </a:rPr>
                        <a:t>Author</a:t>
                      </a:r>
                    </a:p>
                  </a:txBody>
                  <a:tcPr marL="68580" marR="68580" marT="0" marB="0" anchor="ctr"/>
                </a:tc>
                <a:extLst>
                  <a:ext uri="{0D108BD9-81ED-4DB2-BD59-A6C34878D82A}">
                    <a16:rowId xmlns:a16="http://schemas.microsoft.com/office/drawing/2014/main" val="2927613231"/>
                  </a:ext>
                </a:extLst>
              </a:tr>
              <a:tr h="569236">
                <a:tc>
                  <a:txBody>
                    <a:bodyPr/>
                    <a:lstStyle/>
                    <a:p>
                      <a:pPr marL="0" marR="0">
                        <a:spcBef>
                          <a:spcPts val="0"/>
                        </a:spcBef>
                        <a:spcAft>
                          <a:spcPts val="0"/>
                        </a:spcAft>
                      </a:pPr>
                      <a:r>
                        <a:rPr lang="en-US" sz="1050" kern="1200" dirty="0">
                          <a:solidFill>
                            <a:schemeClr val="dk1"/>
                          </a:solidFill>
                          <a:effectLst/>
                          <a:latin typeface="+mn-lt"/>
                          <a:ea typeface="+mn-ea"/>
                          <a:cs typeface="+mn-cs"/>
                        </a:rPr>
                        <a:t>R5-214170</a:t>
                      </a:r>
                    </a:p>
                  </a:txBody>
                  <a:tcPr marL="68580" marR="68580" marT="0" marB="0" anchor="b"/>
                </a:tc>
                <a:tc>
                  <a:txBody>
                    <a:bodyPr/>
                    <a:lstStyle/>
                    <a:p>
                      <a:pPr marL="0" marR="0">
                        <a:spcBef>
                          <a:spcPts val="0"/>
                        </a:spcBef>
                        <a:spcAft>
                          <a:spcPts val="0"/>
                        </a:spcAft>
                      </a:pPr>
                      <a:r>
                        <a:rPr lang="en-US" sz="1200" kern="1200" dirty="0">
                          <a:solidFill>
                            <a:schemeClr val="dk1"/>
                          </a:solidFill>
                          <a:effectLst/>
                          <a:latin typeface="+mn-lt"/>
                          <a:ea typeface="+mn-ea"/>
                          <a:cs typeface="+mn-cs"/>
                        </a:rPr>
                        <a:t>Reply LS On minimum requirements for Transmit ON/OFF time mask in UL MIMO FR1</a:t>
                      </a:r>
                      <a:endParaRPr lang="en-US" sz="10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050" dirty="0">
                          <a:effectLst/>
                          <a:latin typeface="Calibri" panose="020F0502020204030204" pitchFamily="34" charset="0"/>
                          <a:ea typeface="Calibri" panose="020F0502020204030204" pitchFamily="34" charset="0"/>
                        </a:rPr>
                        <a:t>Oppo</a:t>
                      </a:r>
                    </a:p>
                  </a:txBody>
                  <a:tcPr marL="68580" marR="68580" marT="0" marB="0"/>
                </a:tc>
                <a:extLst>
                  <a:ext uri="{0D108BD9-81ED-4DB2-BD59-A6C34878D82A}">
                    <a16:rowId xmlns:a16="http://schemas.microsoft.com/office/drawing/2014/main" val="1382862244"/>
                  </a:ext>
                </a:extLst>
              </a:tr>
              <a:tr h="322567">
                <a:tc>
                  <a:txBody>
                    <a:bodyPr/>
                    <a:lstStyle/>
                    <a:p>
                      <a:pPr marL="0" marR="0">
                        <a:spcBef>
                          <a:spcPts val="0"/>
                        </a:spcBef>
                        <a:spcAft>
                          <a:spcPts val="0"/>
                        </a:spcAft>
                      </a:pPr>
                      <a:r>
                        <a:rPr lang="en-US" sz="1050" kern="1200" dirty="0">
                          <a:solidFill>
                            <a:schemeClr val="dk1"/>
                          </a:solidFill>
                          <a:effectLst/>
                          <a:latin typeface="+mn-lt"/>
                          <a:ea typeface="+mn-ea"/>
                          <a:cs typeface="+mn-cs"/>
                        </a:rPr>
                        <a:t>R5-214171</a:t>
                      </a:r>
                    </a:p>
                  </a:txBody>
                  <a:tcPr marL="68580" marR="68580" marT="0" marB="0" anchor="b"/>
                </a:tc>
                <a:tc>
                  <a:txBody>
                    <a:bodyPr/>
                    <a:lstStyle/>
                    <a:p>
                      <a:pPr marL="0" marR="0">
                        <a:spcBef>
                          <a:spcPts val="0"/>
                        </a:spcBef>
                        <a:spcAft>
                          <a:spcPts val="0"/>
                        </a:spcAft>
                      </a:pPr>
                      <a:r>
                        <a:rPr lang="en-US" sz="1200" kern="1200" dirty="0">
                          <a:solidFill>
                            <a:schemeClr val="dk1"/>
                          </a:solidFill>
                          <a:effectLst/>
                          <a:latin typeface="+mn-lt"/>
                          <a:ea typeface="+mn-ea"/>
                          <a:cs typeface="+mn-cs"/>
                        </a:rPr>
                        <a:t>LS on time mask for NR V2X and LTE V2X switching in ITS band</a:t>
                      </a:r>
                    </a:p>
                  </a:txBody>
                  <a:tcPr marL="68580" marR="68580" marT="0" marB="0"/>
                </a:tc>
                <a:tc>
                  <a:txBody>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rPr>
                        <a:t>Huawei</a:t>
                      </a:r>
                    </a:p>
                  </a:txBody>
                  <a:tcPr marL="68580" marR="68580" marT="0" marB="0"/>
                </a:tc>
                <a:extLst>
                  <a:ext uri="{0D108BD9-81ED-4DB2-BD59-A6C34878D82A}">
                    <a16:rowId xmlns:a16="http://schemas.microsoft.com/office/drawing/2014/main" val="1813610"/>
                  </a:ext>
                </a:extLst>
              </a:tr>
              <a:tr h="455273">
                <a:tc>
                  <a:txBody>
                    <a:bodyPr/>
                    <a:lstStyle/>
                    <a:p>
                      <a:pPr marL="0" marR="0">
                        <a:spcBef>
                          <a:spcPts val="0"/>
                        </a:spcBef>
                        <a:spcAft>
                          <a:spcPts val="0"/>
                        </a:spcAft>
                      </a:pPr>
                      <a:r>
                        <a:rPr lang="en-US" sz="1050" kern="1200" dirty="0">
                          <a:solidFill>
                            <a:schemeClr val="dk1"/>
                          </a:solidFill>
                          <a:effectLst/>
                          <a:latin typeface="+mn-lt"/>
                          <a:ea typeface="+mn-ea"/>
                          <a:cs typeface="+mn-cs"/>
                        </a:rPr>
                        <a:t>R5-214176</a:t>
                      </a:r>
                    </a:p>
                  </a:txBody>
                  <a:tcPr marL="68580" marR="68580" marT="0" marB="0" anchor="b"/>
                </a:tc>
                <a:tc>
                  <a:txBody>
                    <a:bodyPr/>
                    <a:lstStyle/>
                    <a:p>
                      <a:pPr marL="0" marR="0">
                        <a:spcBef>
                          <a:spcPts val="0"/>
                        </a:spcBef>
                        <a:spcAft>
                          <a:spcPts val="0"/>
                        </a:spcAft>
                      </a:pPr>
                      <a:r>
                        <a:rPr lang="en-US" sz="1200" kern="1200" dirty="0">
                          <a:solidFill>
                            <a:schemeClr val="dk1"/>
                          </a:solidFill>
                          <a:effectLst/>
                          <a:latin typeface="+mn-lt"/>
                          <a:ea typeface="+mn-ea"/>
                          <a:cs typeface="+mn-cs"/>
                        </a:rPr>
                        <a:t>LS to RAN5 on LTE REFSENS Exceptions Simplification</a:t>
                      </a:r>
                    </a:p>
                  </a:txBody>
                  <a:tcPr marL="68580" marR="68580" marT="0" marB="0"/>
                </a:tc>
                <a:tc>
                  <a:txBody>
                    <a:bodyPr/>
                    <a:lstStyle/>
                    <a:p>
                      <a:pPr marL="0" marR="0">
                        <a:spcBef>
                          <a:spcPts val="0"/>
                        </a:spcBef>
                        <a:spcAft>
                          <a:spcPts val="0"/>
                        </a:spcAft>
                      </a:pPr>
                      <a:r>
                        <a:rPr lang="en-US" sz="1000" dirty="0">
                          <a:effectLst/>
                          <a:latin typeface="Calibri" panose="020F0502020204030204" pitchFamily="34" charset="0"/>
                          <a:ea typeface="Calibri" panose="020F0502020204030204" pitchFamily="34" charset="0"/>
                        </a:rPr>
                        <a:t>Nokia</a:t>
                      </a:r>
                    </a:p>
                  </a:txBody>
                  <a:tcPr marL="68580" marR="68580" marT="0" marB="0"/>
                </a:tc>
                <a:extLst>
                  <a:ext uri="{0D108BD9-81ED-4DB2-BD59-A6C34878D82A}">
                    <a16:rowId xmlns:a16="http://schemas.microsoft.com/office/drawing/2014/main" val="281816051"/>
                  </a:ext>
                </a:extLst>
              </a:tr>
              <a:tr h="322567">
                <a:tc>
                  <a:txBody>
                    <a:bodyPr/>
                    <a:lstStyle/>
                    <a:p>
                      <a:pPr marL="0" marR="0">
                        <a:spcBef>
                          <a:spcPts val="0"/>
                        </a:spcBef>
                        <a:spcAft>
                          <a:spcPts val="0"/>
                        </a:spcAft>
                      </a:pPr>
                      <a:r>
                        <a:rPr lang="en-US" sz="1050" kern="1200" dirty="0">
                          <a:solidFill>
                            <a:schemeClr val="dk1"/>
                          </a:solidFill>
                          <a:effectLst/>
                          <a:latin typeface="+mn-lt"/>
                          <a:ea typeface="+mn-ea"/>
                          <a:cs typeface="+mn-cs"/>
                        </a:rPr>
                        <a:t>R5-214179</a:t>
                      </a:r>
                    </a:p>
                  </a:txBody>
                  <a:tcPr marL="68580" marR="68580" marT="0" marB="0" anchor="b"/>
                </a:tc>
                <a:tc>
                  <a:txBody>
                    <a:bodyPr/>
                    <a:lstStyle/>
                    <a:p>
                      <a:pPr marL="0" marR="0">
                        <a:spcBef>
                          <a:spcPts val="0"/>
                        </a:spcBef>
                        <a:spcAft>
                          <a:spcPts val="0"/>
                        </a:spcAft>
                      </a:pPr>
                      <a:r>
                        <a:rPr lang="en-US" sz="1200" kern="1200" dirty="0">
                          <a:solidFill>
                            <a:schemeClr val="dk1"/>
                          </a:solidFill>
                          <a:effectLst/>
                          <a:latin typeface="+mn-lt"/>
                          <a:ea typeface="+mn-ea"/>
                          <a:cs typeface="+mn-cs"/>
                        </a:rPr>
                        <a:t>LS on NR-U Test Cases subject to statistical testing</a:t>
                      </a:r>
                    </a:p>
                  </a:txBody>
                  <a:tcPr marL="68580" marR="68580" marT="0" marB="0"/>
                </a:tc>
                <a:tc>
                  <a:txBody>
                    <a:bodyPr/>
                    <a:lstStyle/>
                    <a:p>
                      <a:pPr marL="0" marR="0">
                        <a:spcBef>
                          <a:spcPts val="0"/>
                        </a:spcBef>
                        <a:spcAft>
                          <a:spcPts val="0"/>
                        </a:spcAft>
                      </a:pPr>
                      <a:r>
                        <a:rPr lang="en-US" sz="1000" kern="1200" dirty="0">
                          <a:solidFill>
                            <a:schemeClr val="dk1"/>
                          </a:solidFill>
                          <a:effectLst/>
                          <a:latin typeface="Calibri" panose="020F0502020204030204" pitchFamily="34" charset="0"/>
                          <a:ea typeface="Calibri" panose="020F0502020204030204" pitchFamily="34" charset="0"/>
                          <a:cs typeface="+mn-cs"/>
                        </a:rPr>
                        <a:t>Nokia</a:t>
                      </a:r>
                    </a:p>
                  </a:txBody>
                  <a:tcPr marL="68580" marR="68580" marT="0" marB="0"/>
                </a:tc>
                <a:extLst>
                  <a:ext uri="{0D108BD9-81ED-4DB2-BD59-A6C34878D82A}">
                    <a16:rowId xmlns:a16="http://schemas.microsoft.com/office/drawing/2014/main" val="1958592592"/>
                  </a:ext>
                </a:extLst>
              </a:tr>
            </a:tbl>
          </a:graphicData>
        </a:graphic>
      </p:graphicFrame>
    </p:spTree>
    <p:extLst>
      <p:ext uri="{BB962C8B-B14F-4D97-AF65-F5344CB8AC3E}">
        <p14:creationId xmlns:p14="http://schemas.microsoft.com/office/powerpoint/2010/main" val="354229735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Conference calls summary</a:t>
            </a:r>
          </a:p>
          <a:p>
            <a:r>
              <a:rPr lang="en-US" sz="2400" dirty="0">
                <a:cs typeface="ヒラギノ角ゴ Pro W3"/>
              </a:rPr>
              <a:t>RAN5#92e RF Documents landscape</a:t>
            </a:r>
          </a:p>
          <a:p>
            <a:r>
              <a:rPr lang="en-US" sz="2400" dirty="0">
                <a:cs typeface="ヒラギノ角ゴ Pro W3"/>
              </a:rPr>
              <a:t>RAN5#92e RF Document handling plan</a:t>
            </a:r>
          </a:p>
          <a:p>
            <a:r>
              <a:rPr lang="en-US" sz="2400" dirty="0"/>
              <a:t>Prior meeting(s) RF Action point update</a:t>
            </a:r>
          </a:p>
          <a:p>
            <a:r>
              <a:rPr lang="en-US" sz="2400" dirty="0"/>
              <a:t>Moderators for different topics</a:t>
            </a:r>
          </a:p>
          <a:p>
            <a:r>
              <a:rPr lang="en-US" sz="2400" dirty="0"/>
              <a:t>Incoming RF/RRM LS’s</a:t>
            </a:r>
            <a:endParaRPr lang="en-US" sz="2400" dirty="0">
              <a:cs typeface="ヒラギノ角ゴ Pro W3"/>
            </a:endParaRP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Currently planned sessions </a:t>
            </a:r>
          </a:p>
          <a:p>
            <a:pPr marL="1066785" lvl="1" indent="-457200">
              <a:buFont typeface="+mj-lt"/>
              <a:buAutoNum type="arabicPeriod"/>
            </a:pPr>
            <a:r>
              <a:rPr lang="en-US" sz="1200" dirty="0"/>
              <a:t>Non-FR2 MU discussion papers and related CRs 17 Aug 13h – 15h UTC (6 – 8 PDT)(Pradeep) (</a:t>
            </a:r>
            <a:r>
              <a:rPr lang="en-US" sz="1200" dirty="0" err="1"/>
              <a:t>Tohru</a:t>
            </a:r>
            <a:r>
              <a:rPr lang="en-US" sz="1200" dirty="0"/>
              <a:t> meeting id: RAN5#92e RF 2)</a:t>
            </a:r>
          </a:p>
          <a:p>
            <a:pPr marL="1066785" lvl="1" indent="-457200">
              <a:buFont typeface="+mj-lt"/>
              <a:buAutoNum type="arabicPeriod"/>
            </a:pPr>
            <a:r>
              <a:rPr lang="en-US" sz="1200" dirty="0"/>
              <a:t>FR2 MU session discussions 18 Aug 13h – 15h UTC (6 – 8 PDT ) (Ron) (</a:t>
            </a:r>
            <a:r>
              <a:rPr lang="en-US" sz="1200" dirty="0" err="1"/>
              <a:t>Tohru</a:t>
            </a:r>
            <a:r>
              <a:rPr lang="en-US" sz="1200" dirty="0"/>
              <a:t> meeting id: RAN5#92e FR2 MU)</a:t>
            </a:r>
          </a:p>
          <a:p>
            <a:pPr marL="1066785" lvl="1" indent="-457200">
              <a:buFont typeface="+mj-lt"/>
              <a:buAutoNum type="arabicPeriod"/>
            </a:pPr>
            <a:r>
              <a:rPr lang="en-US" sz="1200" dirty="0"/>
              <a:t>FR2 MU session discussions 23 Aug 13h – 15h UTC (6 – 8 PDT) (Ron) (</a:t>
            </a:r>
            <a:r>
              <a:rPr lang="en-US" sz="1200" dirty="0" err="1"/>
              <a:t>Tohru</a:t>
            </a:r>
            <a:r>
              <a:rPr lang="en-US" sz="1200" dirty="0"/>
              <a:t> meeting id: RAN5#92e FR2 MU)</a:t>
            </a:r>
          </a:p>
          <a:p>
            <a:pPr marL="1066785" lvl="1" indent="-457200">
              <a:buFont typeface="+mj-lt"/>
              <a:buAutoNum type="arabicPeriod"/>
            </a:pPr>
            <a:r>
              <a:rPr lang="en-US" sz="1200" dirty="0"/>
              <a:t>Concluding RF Discussion  25 Aug 13h – 15h UTC (6 – 8 PDT) (Pradeep) (</a:t>
            </a:r>
            <a:r>
              <a:rPr lang="en-US" sz="1200" dirty="0" err="1"/>
              <a:t>Tohru</a:t>
            </a:r>
            <a:r>
              <a:rPr lang="en-US" sz="1200" dirty="0"/>
              <a:t> meeting id: RAN5#92e RF Close)</a:t>
            </a:r>
          </a:p>
          <a:p>
            <a:r>
              <a:rPr lang="en-GB" altLang="en-US" sz="2000" dirty="0"/>
              <a:t>Additional conference calls to be set up on an absolute need basis for specific topics (Convenors to decide and announce with 24-hours notice period)</a:t>
            </a:r>
          </a:p>
          <a:p>
            <a:pPr lvl="1"/>
            <a:r>
              <a:rPr lang="en-GB" altLang="en-US" sz="1200" dirty="0"/>
              <a:t>Open only to known contributors (not for the whole group)</a:t>
            </a:r>
          </a:p>
          <a:p>
            <a:pPr lvl="1"/>
            <a:r>
              <a:rPr lang="en-GB" altLang="en-US" sz="1200" dirty="0"/>
              <a:t>Calls recommended to be scheduled 13h-15h UTC  (6-8am PDT)</a:t>
            </a:r>
          </a:p>
          <a:p>
            <a:pPr lvl="1"/>
            <a:r>
              <a:rPr lang="en-GB" altLang="en-US" sz="1200" dirty="0"/>
              <a:t>Recommended to be held during the first week of E-meeting</a:t>
            </a:r>
          </a:p>
          <a:p>
            <a:pPr lvl="1"/>
            <a:r>
              <a:rPr lang="en-GB" altLang="en-US" sz="1200" dirty="0"/>
              <a:t>MCC can be requested to set up GoToMeeting, if needed</a:t>
            </a:r>
          </a:p>
          <a:p>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70959" y="257175"/>
            <a:ext cx="10972800" cy="415719"/>
          </a:xfrm>
        </p:spPr>
        <p:txBody>
          <a:bodyPr/>
          <a:lstStyle/>
          <a:p>
            <a:r>
              <a:rPr lang="en-GB" sz="4000" dirty="0"/>
              <a:t>Conference calls</a:t>
            </a:r>
            <a:endParaRPr lang="en-US" sz="4000" dirty="0"/>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~853 AI5.x t-docs across different WIC</a:t>
            </a:r>
          </a:p>
          <a:p>
            <a:pPr lvl="1" fontAlgn="ctr"/>
            <a:r>
              <a:rPr lang="en-US" sz="1600" dirty="0"/>
              <a:t>~308 CR’s with 3GU Issues/Overlap</a:t>
            </a:r>
          </a:p>
          <a:p>
            <a:pPr fontAlgn="ctr"/>
            <a:r>
              <a:rPr lang="en-US" sz="2000" dirty="0"/>
              <a:t>Authors to upload LATE t-docs by Aug17th 09:00 UTC for the meeting to consider them for verdict.</a:t>
            </a:r>
          </a:p>
          <a:p>
            <a:pPr fontAlgn="ctr"/>
            <a:r>
              <a:rPr lang="en-US" sz="2000" dirty="0"/>
              <a:t>Delegates to provide the following via email to convener/secretary by Aug 17</a:t>
            </a:r>
            <a:r>
              <a:rPr lang="en-US" sz="2000" baseline="30000" dirty="0"/>
              <a:t>th</a:t>
            </a:r>
            <a:r>
              <a:rPr lang="en-US" sz="2000" dirty="0"/>
              <a:t> 16:00 UTC</a:t>
            </a:r>
          </a:p>
          <a:p>
            <a:pPr lvl="1" fontAlgn="ctr"/>
            <a:r>
              <a:rPr lang="en-US" sz="1467" dirty="0"/>
              <a:t> </a:t>
            </a:r>
            <a:r>
              <a:rPr lang="en-US" sz="1600" dirty="0"/>
              <a:t>list of editorial CR’s</a:t>
            </a:r>
          </a:p>
          <a:p>
            <a:pPr lvl="1" fontAlgn="ctr"/>
            <a:r>
              <a:rPr lang="en-US" sz="1600" b="1" i="1" dirty="0"/>
              <a:t>discussion paper t-doc# </a:t>
            </a:r>
            <a:r>
              <a:rPr lang="en-US" sz="1600" dirty="0"/>
              <a:t>associated with </a:t>
            </a:r>
            <a:r>
              <a:rPr lang="en-US" sz="1600" b="1" i="1" dirty="0"/>
              <a:t>CR t-doc#</a:t>
            </a:r>
            <a:r>
              <a:rPr lang="en-US" sz="1600" dirty="0"/>
              <a:t>, </a:t>
            </a:r>
          </a:p>
          <a:p>
            <a:pPr lvl="1" fontAlgn="ctr"/>
            <a:r>
              <a:rPr lang="en-US" sz="1600" b="1" i="1" dirty="0"/>
              <a:t>test point analysis t-doc# </a:t>
            </a:r>
            <a:r>
              <a:rPr lang="en-US" sz="1600" dirty="0"/>
              <a:t>associated with </a:t>
            </a:r>
            <a:r>
              <a:rPr lang="en-US" sz="1600" b="1" dirty="0"/>
              <a:t>test case CR t-doc#</a:t>
            </a:r>
          </a:p>
        </p:txBody>
      </p:sp>
      <p:sp>
        <p:nvSpPr>
          <p:cNvPr id="2" name="Titel 1"/>
          <p:cNvSpPr>
            <a:spLocks noGrp="1"/>
          </p:cNvSpPr>
          <p:nvPr>
            <p:ph type="title"/>
          </p:nvPr>
        </p:nvSpPr>
        <p:spPr>
          <a:xfrm>
            <a:off x="470959" y="257175"/>
            <a:ext cx="10972800" cy="415719"/>
          </a:xfrm>
        </p:spPr>
        <p:txBody>
          <a:bodyPr/>
          <a:lstStyle/>
          <a:p>
            <a:r>
              <a:rPr lang="en-US" sz="3600" dirty="0">
                <a:cs typeface="ヒラギノ角ゴ Pro W3"/>
              </a:rPr>
              <a:t>RAN5#92e RF Documents landscape</a:t>
            </a:r>
            <a:endParaRPr lang="en-US" sz="36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000" dirty="0">
                <a:cs typeface="ヒラギノ角ゴ Pro W3"/>
              </a:rPr>
              <a:t>Email exploders to be used for document discussions</a:t>
            </a:r>
          </a:p>
          <a:p>
            <a:pPr lvl="1"/>
            <a:r>
              <a:rPr lang="de-DE" sz="1600" dirty="0">
                <a:cs typeface="ヒラギノ角ゴ Pro W3"/>
              </a:rPr>
              <a:t>Use </a:t>
            </a:r>
            <a:r>
              <a:rPr lang="en-GB" sz="1600" dirty="0"/>
              <a:t>3GPP_TSG_RAN_WG5_EMEET_RF </a:t>
            </a:r>
            <a:r>
              <a:rPr lang="de-DE" sz="1600" dirty="0"/>
              <a:t> </a:t>
            </a:r>
            <a:r>
              <a:rPr lang="de-DE" sz="1600" dirty="0">
                <a:cs typeface="ヒラギノ角ゴ Pro W3"/>
                <a:hlinkClick r:id="rId3"/>
              </a:rPr>
              <a:t>3GPP_TSG_RAN_WG5_EMEET_RF@LIST.ETSI.ORG</a:t>
            </a:r>
            <a:r>
              <a:rPr lang="de-DE" sz="1600" dirty="0">
                <a:cs typeface="ヒラギノ角ゴ Pro W3"/>
              </a:rPr>
              <a:t> for all AI5.x related documents except the below</a:t>
            </a:r>
            <a:endParaRPr lang="en-US" sz="1600" dirty="0">
              <a:cs typeface="ヒラギノ角ゴ Pro W3"/>
            </a:endParaRPr>
          </a:p>
          <a:p>
            <a:pPr lvl="1"/>
            <a:r>
              <a:rPr lang="en-US" sz="1600" dirty="0">
                <a:cs typeface="ヒラギノ角ゴ Pro W3"/>
              </a:rPr>
              <a:t>Use </a:t>
            </a:r>
            <a:r>
              <a:rPr lang="en-GB" sz="1600" dirty="0"/>
              <a:t>3GPP_TSG_RAN_WG5_EMEET</a:t>
            </a:r>
            <a:r>
              <a:rPr lang="en-US" sz="1600" dirty="0"/>
              <a:t> </a:t>
            </a:r>
            <a:r>
              <a:rPr lang="en-US" sz="1600" dirty="0">
                <a:cs typeface="ヒラギノ角ゴ Pro W3"/>
                <a:hlinkClick r:id="rId4"/>
              </a:rPr>
              <a:t>3GPP_TSG_RAN_WG5_EMEET@LIST.ETSI.ORG</a:t>
            </a:r>
            <a:r>
              <a:rPr lang="en-US" sz="1600" dirty="0">
                <a:cs typeface="ヒラギノ角ゴ Pro W3"/>
              </a:rPr>
              <a:t> for</a:t>
            </a:r>
          </a:p>
          <a:p>
            <a:pPr lvl="3"/>
            <a:r>
              <a:rPr lang="en-GB" altLang="en-US" sz="1400" dirty="0"/>
              <a:t>joint AI documents</a:t>
            </a:r>
          </a:p>
          <a:p>
            <a:pPr lvl="3"/>
            <a:r>
              <a:rPr lang="da-DK" altLang="en-US" sz="1400" dirty="0"/>
              <a:t>for </a:t>
            </a:r>
            <a:r>
              <a:rPr lang="en-GB" altLang="en-US" sz="1400" dirty="0"/>
              <a:t>common topics (impact RF and SIG Group)</a:t>
            </a:r>
          </a:p>
          <a:p>
            <a:pPr lvl="3"/>
            <a:r>
              <a:rPr lang="en-US" altLang="en-US" sz="1400" dirty="0"/>
              <a:t>38.508-1 clauses 1 to 4, Annexes; 38.508-2; 38.509; 36.508, 36.509</a:t>
            </a:r>
            <a:endParaRPr lang="da-DK" altLang="en-US" sz="1400" dirty="0"/>
          </a:p>
          <a:p>
            <a:pPr lvl="1"/>
            <a:r>
              <a:rPr lang="en-US" altLang="en-US" sz="1600" dirty="0"/>
              <a:t>Use </a:t>
            </a:r>
            <a:r>
              <a:rPr lang="de-DE" altLang="en-US" sz="1600" dirty="0"/>
              <a:t>3GPP_TSG_RAN_WG5_FR2_MU </a:t>
            </a:r>
            <a:r>
              <a:rPr lang="de-DE" altLang="en-US" sz="1600" dirty="0">
                <a:hlinkClick r:id="rId5"/>
              </a:rPr>
              <a:t>3GPP_TSG_RAN_WG5_FR2_MU@LIST.ETSI.ORG</a:t>
            </a:r>
            <a:r>
              <a:rPr lang="de-DE" altLang="en-US" sz="1600" dirty="0"/>
              <a:t> for all FR2 MU (RF, RRM, DEMOD) related documents</a:t>
            </a:r>
            <a:endParaRPr lang="en-US" altLang="en-US" sz="1600" dirty="0"/>
          </a:p>
          <a:p>
            <a:pPr lvl="1"/>
            <a:r>
              <a:rPr lang="en-US" altLang="en-US" sz="1600" dirty="0"/>
              <a:t>Email discussion to be suspended over the weekend– refer Slide #5 </a:t>
            </a:r>
            <a:r>
              <a:rPr lang="en-US" sz="1600" dirty="0"/>
              <a:t>of R5-214151</a:t>
            </a:r>
            <a:endParaRPr lang="en-US" altLang="en-US" sz="1600" dirty="0"/>
          </a:p>
          <a:p>
            <a:pPr lvl="1"/>
            <a:r>
              <a:rPr lang="en-US" sz="1600" dirty="0">
                <a:cs typeface="ヒラギノ角ゴ Pro W3"/>
              </a:rPr>
              <a:t>Don’t use RAN5 exploders for RAN5#92e topics during meeting period.</a:t>
            </a:r>
          </a:p>
          <a:p>
            <a:pPr lvl="1"/>
            <a:endParaRPr lang="en-US" sz="1867" dirty="0"/>
          </a:p>
          <a:p>
            <a:endParaRPr lang="en-US" sz="2400" dirty="0">
              <a:cs typeface="ヒラギノ角ゴ Pro W3"/>
            </a:endParaRPr>
          </a:p>
          <a:p>
            <a:pPr lvl="2"/>
            <a:endParaRPr lang="en-US" sz="1334" dirty="0">
              <a:cs typeface="ヒラギノ角ゴ Pro W3"/>
            </a:endParaRPr>
          </a:p>
          <a:p>
            <a:pPr lvl="2"/>
            <a:endParaRPr lang="en-US" sz="1334"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RAN5#92e RF document handling plan</a:t>
            </a:r>
          </a:p>
        </p:txBody>
      </p:sp>
    </p:spTree>
    <p:extLst>
      <p:ext uri="{BB962C8B-B14F-4D97-AF65-F5344CB8AC3E}">
        <p14:creationId xmlns:p14="http://schemas.microsoft.com/office/powerpoint/2010/main" val="30327345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pPr fontAlgn="ctr"/>
            <a:r>
              <a:rPr lang="en-US" sz="1800" dirty="0"/>
              <a:t>RAN4 dependent RAN5 CR's plan for RAN5#92e</a:t>
            </a:r>
          </a:p>
          <a:p>
            <a:pPr lvl="1"/>
            <a:r>
              <a:rPr lang="en-US" sz="1400" dirty="0"/>
              <a:t>RAN4 and RAN5 meetings run concurrently </a:t>
            </a:r>
          </a:p>
          <a:p>
            <a:pPr marR="0" lvl="1">
              <a:tabLst>
                <a:tab pos="914400" algn="l"/>
              </a:tabLst>
            </a:pPr>
            <a:r>
              <a:rPr lang="en-US" sz="1400" dirty="0"/>
              <a:t>Discussions on RAN5 CR and revisions shall be handled via email on </a:t>
            </a:r>
            <a:r>
              <a:rPr lang="en-GB" sz="1400" dirty="0"/>
              <a:t>RAN5#EMEET RF </a:t>
            </a:r>
            <a:r>
              <a:rPr lang="en-US" sz="1400" dirty="0"/>
              <a:t>reflector.</a:t>
            </a:r>
          </a:p>
          <a:p>
            <a:pPr marR="0" lvl="1">
              <a:tabLst>
                <a:tab pos="914400" algn="l"/>
              </a:tabLst>
            </a:pPr>
            <a:r>
              <a:rPr lang="en-US" sz="1400" dirty="0"/>
              <a:t>Author to provide convener /secretary the RAN4 CR/</a:t>
            </a:r>
            <a:r>
              <a:rPr lang="en-US" sz="1400" dirty="0" err="1"/>
              <a:t>draftCR</a:t>
            </a:r>
            <a:r>
              <a:rPr lang="en-US" sz="1400" dirty="0"/>
              <a:t> verdict as soon as it is available</a:t>
            </a:r>
          </a:p>
          <a:p>
            <a:pPr marR="0" lvl="1">
              <a:tabLst>
                <a:tab pos="914400" algn="l"/>
              </a:tabLst>
            </a:pPr>
            <a:r>
              <a:rPr lang="en-US" sz="1400" dirty="0"/>
              <a:t>Revisions of RAN5 CR , which has dependent RAN4 CR/</a:t>
            </a:r>
            <a:r>
              <a:rPr lang="en-US" sz="1400" dirty="0" err="1"/>
              <a:t>draftCR</a:t>
            </a:r>
            <a:r>
              <a:rPr lang="en-US" sz="1400" dirty="0"/>
              <a:t> verdict, shall be uploaded by t-doc revision deadline Thu 26 Aug 15:00 UTC, to be considered for RAN5 CR verdict.</a:t>
            </a:r>
          </a:p>
          <a:p>
            <a:pPr marR="0" lvl="1">
              <a:tabLst>
                <a:tab pos="914400" algn="l"/>
              </a:tabLst>
            </a:pPr>
            <a:r>
              <a:rPr lang="en-US" sz="1400" dirty="0"/>
              <a:t>If RAN4 CR/</a:t>
            </a:r>
            <a:r>
              <a:rPr lang="en-US" sz="1400" dirty="0" err="1"/>
              <a:t>draftCR</a:t>
            </a:r>
            <a:r>
              <a:rPr lang="en-US" sz="1400" dirty="0"/>
              <a:t> verdict is issued on Friday (Aug27th), allowing time for revisions and discussions to be handled post RAN4 CR/</a:t>
            </a:r>
            <a:r>
              <a:rPr lang="en-US" sz="1400" dirty="0" err="1"/>
              <a:t>draftCR</a:t>
            </a:r>
            <a:r>
              <a:rPr lang="en-US" sz="1400" dirty="0"/>
              <a:t> verdict ,the corresponding RAN5 CR verdict will be issued by Tuesday(Aug 31st) 20:00 UTC.</a:t>
            </a:r>
          </a:p>
          <a:p>
            <a:pPr marL="1809735" lvl="3" indent="-285750">
              <a:spcBef>
                <a:spcPts val="0"/>
              </a:spcBef>
              <a:spcAft>
                <a:spcPts val="0"/>
              </a:spcAft>
              <a:buFont typeface="Wingdings" panose="05000000000000000000" pitchFamily="2" charset="2"/>
              <a:buChar char="ü"/>
              <a:tabLst>
                <a:tab pos="1371600" algn="l"/>
              </a:tabLst>
            </a:pPr>
            <a:r>
              <a:rPr lang="en-US" sz="1400" dirty="0"/>
              <a:t>Deadline to upload final t-doc Sept 1st 20:00 UTC</a:t>
            </a:r>
          </a:p>
          <a:p>
            <a:pPr lvl="1">
              <a:tabLst>
                <a:tab pos="914400" algn="l"/>
              </a:tabLst>
            </a:pPr>
            <a:r>
              <a:rPr lang="en-US" sz="1400" dirty="0"/>
              <a:t>Any misalignment between Ran5 agreed CR(s) and RAN4 BIGCR(s) shall be alerted by authors directly to Ran5 leadership post meeting. Discussions and/or revisions will NOT be allowed on these misaligned CR’s, identified misaligned CRs will be requested to RAN to be withdrawn from RAN#93e CR plenary package not to be implemented in RAN5 spec.</a:t>
            </a:r>
          </a:p>
          <a:p>
            <a:pPr fontAlgn="ctr"/>
            <a:r>
              <a:rPr lang="en-US" sz="1800" dirty="0"/>
              <a:t>Guidelines to handle of TEI16_Test NR RF/RRM spec CR’s aligned to RP guidance(in RP-200931).</a:t>
            </a:r>
          </a:p>
          <a:p>
            <a:pPr lvl="1"/>
            <a:r>
              <a:rPr lang="en-US" sz="1400" dirty="0"/>
              <a:t>All CR contributions to TS38.521-3/TS38.508-2 under AI5.4.x (WIC </a:t>
            </a:r>
            <a:r>
              <a:rPr lang="en-US" sz="1400" dirty="0" err="1"/>
              <a:t>TEIx_Test</a:t>
            </a:r>
            <a:r>
              <a:rPr lang="en-US" sz="1400" dirty="0"/>
              <a:t>) shall be towards the list of tests in the WP endorsed in R5-206840</a:t>
            </a:r>
          </a:p>
          <a:p>
            <a:pPr marL="1219170" lvl="2" indent="0">
              <a:buNone/>
            </a:pPr>
            <a:r>
              <a:rPr lang="en-US" sz="1200" dirty="0"/>
              <a:t>- Maintenance WIC (</a:t>
            </a:r>
            <a:r>
              <a:rPr lang="en-US" sz="1200" dirty="0" err="1"/>
              <a:t>TEIx_Test</a:t>
            </a:r>
            <a:r>
              <a:rPr lang="en-US" sz="1200" dirty="0"/>
              <a:t>) shall not be used for any other NR RF/RRM/DEMOD Spec (TS/TR 38 series) CR’s . </a:t>
            </a:r>
          </a:p>
          <a:p>
            <a:pPr lvl="1"/>
            <a:r>
              <a:rPr lang="en-US" sz="1400" dirty="0"/>
              <a:t>Until ‘5G system with NR and LTE - 5GS_NR_LTE-UEConTest’ WI is completed , if any other NR RF/RRM/DEMOD specs are deemed necessary to be added under 5G NR maintenance agenda (under AI5.4.x)  ,proponents shall bring a justification discussion paper (not CR’s) indicating which NR spec needs to be added under 5G NR maintenance agenda and the background for it to be considered for AI inclusion in the following meeting.</a:t>
            </a:r>
          </a:p>
          <a:p>
            <a:pPr lvl="1"/>
            <a:endParaRPr lang="en-US" sz="1800" dirty="0"/>
          </a:p>
          <a:p>
            <a:pPr lvl="1"/>
            <a:endParaRPr lang="en-US" sz="1800" dirty="0"/>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RAN5#92e RF document handling plan Cntd…</a:t>
            </a:r>
            <a:endParaRPr lang="en-US" sz="4000" dirty="0"/>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p:spPr>
        <p:txBody>
          <a:bodyPr/>
          <a:lstStyle/>
          <a:p>
            <a:r>
              <a:rPr lang="en-US" sz="2400" dirty="0"/>
              <a:t>T-doc discussions shall follow the guideline listed in Slide#7#8 of R5-214151</a:t>
            </a:r>
          </a:p>
          <a:p>
            <a:pPr lvl="1"/>
            <a:r>
              <a:rPr lang="en-US" sz="1800" dirty="0"/>
              <a:t>Any t-doc related discussions sent on reflector or over emails with convener/secretary copied will be marked as ‘DEFERRED’ in the MH.xls</a:t>
            </a:r>
          </a:p>
          <a:p>
            <a:pPr lvl="2">
              <a:buFont typeface="Wingdings" panose="05000000000000000000" pitchFamily="2" charset="2"/>
              <a:buChar char="ü"/>
            </a:pPr>
            <a:r>
              <a:rPr lang="en-US" sz="1400" dirty="0"/>
              <a:t>Periodically Convener/Secretary will ask for confirmation of DEFERRED CR’s to be P.AGREED allowing 24 hours for the verdict to be changed</a:t>
            </a:r>
          </a:p>
          <a:p>
            <a:pPr lvl="1"/>
            <a:r>
              <a:rPr lang="en-US" sz="1800" dirty="0"/>
              <a:t>Company/delegate can explicitly request Convener/Secretary to ‘flag’ a CR if after initial discussions with CR Author it is determined to be ‘flagged’ to handle the corrections. Such documents will be assigned ‘FLAGGED’ verdict in the MH.xls. </a:t>
            </a:r>
          </a:p>
          <a:p>
            <a:pPr lvl="2">
              <a:buFont typeface="Wingdings" panose="05000000000000000000" pitchFamily="2" charset="2"/>
              <a:buChar char="ü"/>
            </a:pPr>
            <a:r>
              <a:rPr lang="en-US" sz="1400" dirty="0"/>
              <a:t>Flag is cleared once a revision is uploaded by the author or author indicates company raising the flag agreed to clear FLAG without a revision.</a:t>
            </a:r>
          </a:p>
          <a:p>
            <a:r>
              <a:rPr lang="en-US" sz="2400" dirty="0"/>
              <a:t>FR2-MU/FR2-RRM TT/FR1 RRM TT tagged t-docs will be discussed/followed up by Ron/Jakub and verdict summary will be provided to Convener/Secretary periodically during the 2 weeks.</a:t>
            </a:r>
          </a:p>
          <a:p>
            <a:endParaRPr lang="en-US" sz="24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RAN5#92e RF document handling plan Cntd…</a:t>
            </a:r>
            <a:endParaRPr lang="en-US" sz="3600" dirty="0"/>
          </a:p>
        </p:txBody>
      </p:sp>
    </p:spTree>
    <p:extLst>
      <p:ext uri="{BB962C8B-B14F-4D97-AF65-F5344CB8AC3E}">
        <p14:creationId xmlns:p14="http://schemas.microsoft.com/office/powerpoint/2010/main" val="3682985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r>
              <a:rPr lang="en-US" sz="2000" dirty="0"/>
              <a:t>Documents NOT Deferred/ NOT Flagged or NOT commented by end of first week of e-meeting will be set to ‘P.AGREED’ (for CR’s)/’Noted’ (for documents)/’endorsed’(for </a:t>
            </a:r>
            <a:r>
              <a:rPr lang="en-US" sz="2000" dirty="0" err="1"/>
              <a:t>draftCR’s</a:t>
            </a:r>
            <a:r>
              <a:rPr lang="en-US" sz="2000" dirty="0"/>
              <a:t>) status in the RF</a:t>
            </a:r>
            <a:r>
              <a:rPr lang="en-US" sz="2000" dirty="0">
                <a:solidFill>
                  <a:srgbClr val="00B0F0"/>
                </a:solidFill>
              </a:rPr>
              <a:t> </a:t>
            </a:r>
            <a:r>
              <a:rPr lang="en-US" sz="2000" dirty="0"/>
              <a:t>MH.xls sent on Aug 20th </a:t>
            </a:r>
            <a:endParaRPr lang="en-US" sz="2000" baseline="30000" dirty="0"/>
          </a:p>
          <a:p>
            <a:pPr lvl="1"/>
            <a:r>
              <a:rPr lang="en-US" sz="1600" dirty="0"/>
              <a:t>P.AGREED/Noted/endorsed docs can be reopened for discussions during the 2nd week, by explicitly requesting the author (with convener/secretary in copy), providing clear justification for reopening the discussions. Such documents verdict will be set back to ‘DEFERRED’ for more discussions.</a:t>
            </a:r>
          </a:p>
          <a:p>
            <a:r>
              <a:rPr lang="en-US" sz="2000" dirty="0"/>
              <a:t>Post conclusion of discussions, revised t-docs will be assigned final t-docs in 2 batches</a:t>
            </a:r>
          </a:p>
          <a:p>
            <a:pPr lvl="1"/>
            <a:r>
              <a:rPr lang="en-US" sz="1800" dirty="0"/>
              <a:t>First batch by Aug 25</a:t>
            </a:r>
            <a:r>
              <a:rPr lang="en-US" sz="1800" baseline="30000" dirty="0"/>
              <a:t>th</a:t>
            </a:r>
            <a:r>
              <a:rPr lang="en-US" sz="1800" dirty="0"/>
              <a:t> 12:00 UTC</a:t>
            </a:r>
          </a:p>
          <a:p>
            <a:pPr lvl="1"/>
            <a:r>
              <a:rPr lang="en-US" sz="1800" dirty="0"/>
              <a:t>Second batch by Aug 26</a:t>
            </a:r>
            <a:r>
              <a:rPr lang="en-US" sz="1800" baseline="30000" dirty="0"/>
              <a:t>th</a:t>
            </a:r>
            <a:r>
              <a:rPr lang="en-US" sz="1800" dirty="0"/>
              <a:t> 16:00 UTC</a:t>
            </a:r>
          </a:p>
          <a:p>
            <a:r>
              <a:rPr lang="en-US" sz="2000" dirty="0"/>
              <a:t>All “final” t-docs are to be uploaded “after” final verdict is indicated in the RF meeting handling </a:t>
            </a:r>
            <a:r>
              <a:rPr lang="en-US" sz="2000" dirty="0" err="1"/>
              <a:t>xls</a:t>
            </a:r>
            <a:r>
              <a:rPr lang="en-US" sz="2000" dirty="0"/>
              <a:t>.</a:t>
            </a:r>
          </a:p>
          <a:p>
            <a:r>
              <a:rPr lang="en-US" sz="2000" dirty="0"/>
              <a:t>RF meeting handling </a:t>
            </a:r>
            <a:r>
              <a:rPr lang="en-US" sz="2000" dirty="0" err="1"/>
              <a:t>xls</a:t>
            </a:r>
            <a:r>
              <a:rPr lang="en-US" sz="2000" dirty="0"/>
              <a:t> will be uploaded into </a:t>
            </a:r>
            <a:r>
              <a:rPr lang="en-GB" sz="2000" dirty="0">
                <a:hlinkClick r:id="rId3">
                  <a:extLst>
                    <a:ext uri="{A12FA001-AC4F-418D-AE19-62706E023703}">
                      <ahyp:hlinkClr xmlns:ahyp="http://schemas.microsoft.com/office/drawing/2018/hyperlinkcolor" val="tx"/>
                    </a:ext>
                  </a:extLst>
                </a:hlinkClick>
              </a:rPr>
              <a:t>http://www.3gpp.org/ftp/tsg_ran/WG5_Test_ex-T1/TSGR5_92_Electronic/Inbox/meeting_handling/</a:t>
            </a:r>
            <a:r>
              <a:rPr lang="en-GB" sz="2000" dirty="0"/>
              <a:t> </a:t>
            </a:r>
            <a:r>
              <a:rPr lang="en-US" sz="2000" dirty="0"/>
              <a:t>with the updated status on each day in PST time zone (except Saturday/Sunday)</a:t>
            </a:r>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RAN5#92e RF document handling plan Cntd…</a:t>
            </a:r>
            <a:endParaRPr lang="en-US" sz="3600" dirty="0"/>
          </a:p>
        </p:txBody>
      </p:sp>
    </p:spTree>
    <p:extLst>
      <p:ext uri="{BB962C8B-B14F-4D97-AF65-F5344CB8AC3E}">
        <p14:creationId xmlns:p14="http://schemas.microsoft.com/office/powerpoint/2010/main" val="158002486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r>
              <a:rPr lang="en-US" sz="1800" dirty="0"/>
              <a:t>https://www.3gpp.org/ftp/tsg_ran/WG5_Test_ex-T1/TSGR5_92_Electronic/Inbox/meeting_handling/R5-212xxxx_Action_Points_RAN5%2392_RF_Start_v1.doc</a:t>
            </a:r>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GB" sz="3600" dirty="0"/>
              <a:t>Prior meeting(s) RF Action point update</a:t>
            </a:r>
            <a:endParaRPr lang="en-US" sz="3600" dirty="0"/>
          </a:p>
        </p:txBody>
      </p:sp>
      <p:sp>
        <p:nvSpPr>
          <p:cNvPr id="4" name="Titel 1">
            <a:extLst>
              <a:ext uri="{FF2B5EF4-FFF2-40B4-BE49-F238E27FC236}">
                <a16:creationId xmlns:a16="http://schemas.microsoft.com/office/drawing/2014/main" id="{FB073205-D025-4206-8589-64691A024278}"/>
              </a:ext>
            </a:extLst>
          </p:cNvPr>
          <p:cNvSpPr txBox="1">
            <a:spLocks/>
          </p:cNvSpPr>
          <p:nvPr/>
        </p:nvSpPr>
        <p:spPr bwMode="auto">
          <a:xfrm>
            <a:off x="0" y="2823053"/>
            <a:ext cx="10972800" cy="41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r>
              <a:rPr lang="en-GB" sz="3200" kern="0" dirty="0"/>
              <a:t>Moderators for different topics</a:t>
            </a:r>
            <a:endParaRPr lang="en-US" sz="3200" kern="0" dirty="0"/>
          </a:p>
        </p:txBody>
      </p:sp>
      <p:graphicFrame>
        <p:nvGraphicFramePr>
          <p:cNvPr id="5" name="Table 4">
            <a:extLst>
              <a:ext uri="{FF2B5EF4-FFF2-40B4-BE49-F238E27FC236}">
                <a16:creationId xmlns:a16="http://schemas.microsoft.com/office/drawing/2014/main" id="{1789DAD9-CBC4-4D7C-80E3-F915BA9510B9}"/>
              </a:ext>
            </a:extLst>
          </p:cNvPr>
          <p:cNvGraphicFramePr>
            <a:graphicFrameLocks noGrp="1"/>
          </p:cNvGraphicFramePr>
          <p:nvPr>
            <p:extLst>
              <p:ext uri="{D42A27DB-BD31-4B8C-83A1-F6EECF244321}">
                <p14:modId xmlns:p14="http://schemas.microsoft.com/office/powerpoint/2010/main" val="3921777158"/>
              </p:ext>
            </p:extLst>
          </p:nvPr>
        </p:nvGraphicFramePr>
        <p:xfrm>
          <a:off x="1191503" y="3375071"/>
          <a:ext cx="5905982" cy="2808016"/>
        </p:xfrm>
        <a:graphic>
          <a:graphicData uri="http://schemas.openxmlformats.org/drawingml/2006/table">
            <a:tbl>
              <a:tblPr firstRow="1" firstCol="1" bandRow="1">
                <a:tableStyleId>{5C22544A-7EE6-4342-B048-85BDC9FD1C3A}</a:tableStyleId>
              </a:tblPr>
              <a:tblGrid>
                <a:gridCol w="1192816">
                  <a:extLst>
                    <a:ext uri="{9D8B030D-6E8A-4147-A177-3AD203B41FA5}">
                      <a16:colId xmlns:a16="http://schemas.microsoft.com/office/drawing/2014/main" val="1519126326"/>
                    </a:ext>
                  </a:extLst>
                </a:gridCol>
                <a:gridCol w="1856755">
                  <a:extLst>
                    <a:ext uri="{9D8B030D-6E8A-4147-A177-3AD203B41FA5}">
                      <a16:colId xmlns:a16="http://schemas.microsoft.com/office/drawing/2014/main" val="4032540261"/>
                    </a:ext>
                  </a:extLst>
                </a:gridCol>
                <a:gridCol w="2856411">
                  <a:extLst>
                    <a:ext uri="{9D8B030D-6E8A-4147-A177-3AD203B41FA5}">
                      <a16:colId xmlns:a16="http://schemas.microsoft.com/office/drawing/2014/main" val="3102951224"/>
                    </a:ext>
                  </a:extLst>
                </a:gridCol>
              </a:tblGrid>
              <a:tr h="309976">
                <a:tc>
                  <a:txBody>
                    <a:bodyPr/>
                    <a:lstStyle/>
                    <a:p>
                      <a:pPr marL="0" marR="0" algn="ctr">
                        <a:spcBef>
                          <a:spcPts val="0"/>
                        </a:spcBef>
                        <a:spcAft>
                          <a:spcPts val="0"/>
                        </a:spcAft>
                      </a:pPr>
                      <a:r>
                        <a:rPr lang="en-US" sz="1050" dirty="0">
                          <a:effectLst/>
                        </a:rPr>
                        <a:t># of T-doc(s)  </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rPr>
                        <a:t>Doc tag</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rPr>
                        <a:t>Moderator </a:t>
                      </a:r>
                      <a:endParaRPr lang="en-US"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927613231"/>
                  </a:ext>
                </a:extLst>
              </a:tr>
              <a:tr h="547016">
                <a:tc>
                  <a:txBody>
                    <a:bodyPr/>
                    <a:lstStyle/>
                    <a:p>
                      <a:pPr marL="0" marR="0">
                        <a:spcBef>
                          <a:spcPts val="0"/>
                        </a:spcBef>
                        <a:spcAft>
                          <a:spcPts val="0"/>
                        </a:spcAft>
                      </a:pPr>
                      <a:r>
                        <a:rPr lang="en-US" sz="1100" b="0" kern="1200" dirty="0">
                          <a:solidFill>
                            <a:schemeClr val="dk1"/>
                          </a:solidFill>
                          <a:effectLst/>
                          <a:latin typeface="+mn-lt"/>
                          <a:ea typeface="+mn-ea"/>
                          <a:cs typeface="+mn-cs"/>
                        </a:rPr>
                        <a:t>24 </a:t>
                      </a:r>
                    </a:p>
                  </a:txBody>
                  <a:tcPr marL="68580" marR="68580" marT="0" marB="0" anchor="b"/>
                </a:tc>
                <a:tc>
                  <a:txBody>
                    <a:bodyPr/>
                    <a:lstStyle/>
                    <a:p>
                      <a:pPr marL="0" marR="0">
                        <a:spcBef>
                          <a:spcPts val="0"/>
                        </a:spcBef>
                        <a:spcAft>
                          <a:spcPts val="0"/>
                        </a:spcAft>
                      </a:pPr>
                      <a:r>
                        <a:rPr lang="en-US" sz="1200" kern="1200" dirty="0">
                          <a:solidFill>
                            <a:schemeClr val="dk1"/>
                          </a:solidFill>
                          <a:effectLst/>
                          <a:latin typeface="+mn-lt"/>
                          <a:ea typeface="+mn-ea"/>
                          <a:cs typeface="+mn-cs"/>
                        </a:rPr>
                        <a:t>Option4_NE_DC</a:t>
                      </a:r>
                      <a:endParaRPr lang="en-US" sz="3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109814909"/>
                  </a:ext>
                </a:extLst>
              </a:tr>
              <a:tr h="547016">
                <a:tc>
                  <a:txBody>
                    <a:bodyPr/>
                    <a:lstStyle/>
                    <a:p>
                      <a:pPr marL="0" marR="0">
                        <a:spcBef>
                          <a:spcPts val="0"/>
                        </a:spcBef>
                        <a:spcAft>
                          <a:spcPts val="0"/>
                        </a:spcAft>
                      </a:pPr>
                      <a:r>
                        <a:rPr lang="en-US" sz="1100" b="0" kern="1200" dirty="0">
                          <a:solidFill>
                            <a:schemeClr val="dk1"/>
                          </a:solidFill>
                          <a:effectLst/>
                          <a:latin typeface="+mn-lt"/>
                          <a:ea typeface="+mn-ea"/>
                          <a:cs typeface="+mn-cs"/>
                        </a:rPr>
                        <a:t>43</a:t>
                      </a:r>
                    </a:p>
                  </a:txBody>
                  <a:tcPr marL="68580" marR="68580" marT="0" marB="0" anchor="b"/>
                </a:tc>
                <a:tc>
                  <a:txBody>
                    <a:bodyPr/>
                    <a:lstStyle/>
                    <a:p>
                      <a:pPr marL="0" marR="0">
                        <a:spcBef>
                          <a:spcPts val="0"/>
                        </a:spcBef>
                        <a:spcAft>
                          <a:spcPts val="0"/>
                        </a:spcAft>
                      </a:pPr>
                      <a:r>
                        <a:rPr lang="en-US" sz="1200" kern="1200" dirty="0" err="1">
                          <a:solidFill>
                            <a:schemeClr val="dk1"/>
                          </a:solidFill>
                          <a:effectLst/>
                          <a:latin typeface="+mn-lt"/>
                          <a:ea typeface="+mn-ea"/>
                          <a:cs typeface="+mn-cs"/>
                        </a:rPr>
                        <a:t>Interband_Spur_emissions</a:t>
                      </a:r>
                      <a:endParaRPr lang="en-US" sz="1200" kern="1200" dirty="0">
                        <a:solidFill>
                          <a:schemeClr val="dk1"/>
                        </a:solidFill>
                        <a:effectLst/>
                        <a:latin typeface="+mn-lt"/>
                        <a:ea typeface="+mn-ea"/>
                        <a:cs typeface="+mn-cs"/>
                      </a:endParaRPr>
                    </a:p>
                  </a:txBody>
                  <a:tcPr marL="68580" marR="68580" marT="0" marB="0"/>
                </a:tc>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4051528066"/>
                  </a:ext>
                </a:extLst>
              </a:tr>
              <a:tr h="547016">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8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382862244"/>
                  </a:ext>
                </a:extLst>
              </a:tr>
              <a:tr h="309976">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lgn="l" defTabSz="1219170" rtl="0" eaLnBrk="1" latinLnBrk="0" hangingPunct="1">
                        <a:spcBef>
                          <a:spcPts val="0"/>
                        </a:spcBef>
                        <a:spcAft>
                          <a:spcPts val="0"/>
                        </a:spcAft>
                      </a:pPr>
                      <a:endParaRPr lang="en-US" sz="800" kern="1200" dirty="0">
                        <a:solidFill>
                          <a:schemeClr val="dk1"/>
                        </a:solidFill>
                        <a:effectLst/>
                        <a:latin typeface="Calibri" panose="020F0502020204030204" pitchFamily="34" charset="0"/>
                        <a:ea typeface="Calibri" panose="020F0502020204030204" pitchFamily="34" charset="0"/>
                        <a:cs typeface="+mn-cs"/>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813610"/>
                  </a:ext>
                </a:extLst>
              </a:tr>
              <a:tr h="547016">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lgn="l" defTabSz="1219170" rtl="0" eaLnBrk="1" latinLnBrk="0" hangingPunct="1">
                        <a:spcBef>
                          <a:spcPts val="0"/>
                        </a:spcBef>
                        <a:spcAft>
                          <a:spcPts val="0"/>
                        </a:spcAft>
                      </a:pPr>
                      <a:endParaRPr lang="en-US" sz="800" kern="1200" dirty="0">
                        <a:solidFill>
                          <a:schemeClr val="dk1"/>
                        </a:solidFill>
                        <a:effectLst/>
                        <a:latin typeface="Calibri" panose="020F0502020204030204" pitchFamily="34" charset="0"/>
                        <a:ea typeface="Calibri" panose="020F0502020204030204" pitchFamily="34" charset="0"/>
                        <a:cs typeface="+mn-cs"/>
                      </a:endParaRPr>
                    </a:p>
                  </a:txBody>
                  <a:tcPr marL="68580" marR="68580" marT="0" marB="0"/>
                </a:tc>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81816051"/>
                  </a:ext>
                </a:extLst>
              </a:tr>
            </a:tbl>
          </a:graphicData>
        </a:graphic>
      </p:graphicFrame>
    </p:spTree>
    <p:extLst>
      <p:ext uri="{BB962C8B-B14F-4D97-AF65-F5344CB8AC3E}">
        <p14:creationId xmlns:p14="http://schemas.microsoft.com/office/powerpoint/2010/main" val="172853820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31565</TotalTime>
  <Words>1441</Words>
  <Application>Microsoft Office PowerPoint</Application>
  <PresentationFormat>Widescreen</PresentationFormat>
  <Paragraphs>116</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   RAN5#92e RF Opening Session  </vt:lpstr>
      <vt:lpstr>Agenda</vt:lpstr>
      <vt:lpstr>Conference calls</vt:lpstr>
      <vt:lpstr>RAN5#92e RF Documents landscape</vt:lpstr>
      <vt:lpstr>RAN5#92e RF document handling plan</vt:lpstr>
      <vt:lpstr>RAN5#92e RF document handling plan Cntd…</vt:lpstr>
      <vt:lpstr>RAN5#92e RF document handling plan Cntd…</vt:lpstr>
      <vt:lpstr>RAN5#92e RF document handling plan Cntd…</vt:lpstr>
      <vt:lpstr>Prior meeting(s) RF Action point update</vt:lpstr>
      <vt:lpstr>Incoming RF/RRM LS’s</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647</cp:revision>
  <dcterms:created xsi:type="dcterms:W3CDTF">2018-05-24T11:49:12Z</dcterms:created>
  <dcterms:modified xsi:type="dcterms:W3CDTF">2021-08-13T17:31:21Z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