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91" r:id="rId2"/>
  </p:sldMasterIdLst>
  <p:notesMasterIdLst>
    <p:notesMasterId r:id="rId7"/>
  </p:notesMasterIdLst>
  <p:sldIdLst>
    <p:sldId id="275" r:id="rId3"/>
    <p:sldId id="279" r:id="rId4"/>
    <p:sldId id="280" r:id="rId5"/>
    <p:sldId id="276" r:id="rId6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B9B"/>
    <a:srgbClr val="1E9657"/>
    <a:srgbClr val="FF5D5D"/>
    <a:srgbClr val="124191"/>
    <a:srgbClr val="C800BE"/>
    <a:srgbClr val="92D050"/>
    <a:srgbClr val="164F0D"/>
    <a:srgbClr val="FF5B5B"/>
    <a:srgbClr val="23195D"/>
    <a:srgbClr val="FF7D9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56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110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ableStyles" Target="tableStyles.xml"/><Relationship Id="rId5" Type="http://schemas.openxmlformats.org/officeDocument/2006/relationships/slide" Target="slides/slide3.xml"/><Relationship Id="rId10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948FFD-DDE0-4E13-8CF4-6D833C916B90}" type="datetimeFigureOut">
              <a:rPr lang="en-US" smtClean="0"/>
              <a:t>17-Aug-21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FD39E0-52DC-4E29-9B33-7D479C89A1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24321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>
            <a:extLst>
              <a:ext uri="{FF2B5EF4-FFF2-40B4-BE49-F238E27FC236}">
                <a16:creationId xmlns:a16="http://schemas.microsoft.com/office/drawing/2014/main" id="{11426598-D39F-422A-A543-24ADBA877AF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r" defTabSz="93027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DD6D9932-1D15-416D-84E6-6E0A652B007B}" type="slidenum">
              <a:rPr kumimoji="0" lang="en-GB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pPr marL="0" marR="0" lvl="0" indent="0" algn="r" defTabSz="930275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GB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147" name="Rectangle 2">
            <a:extLst>
              <a:ext uri="{FF2B5EF4-FFF2-40B4-BE49-F238E27FC236}">
                <a16:creationId xmlns:a16="http://schemas.microsoft.com/office/drawing/2014/main" id="{3118DF75-B910-4194-A1F2-CCDEF4B06B2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" y="742950"/>
            <a:ext cx="6621463" cy="3725863"/>
          </a:xfrm>
          <a:ln/>
        </p:spPr>
      </p:sp>
      <p:sp>
        <p:nvSpPr>
          <p:cNvPr id="6148" name="Rectangle 3">
            <a:extLst>
              <a:ext uri="{FF2B5EF4-FFF2-40B4-BE49-F238E27FC236}">
                <a16:creationId xmlns:a16="http://schemas.microsoft.com/office/drawing/2014/main" id="{3E3707EE-C94A-48C2-933A-DB638563A31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068391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5.jpeg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1 White - plain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+mj-lt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68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5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1319510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-1 Nokia Divider Master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846355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5867" baseline="0">
                <a:solidFill>
                  <a:schemeClr val="bg1"/>
                </a:solidFill>
                <a:latin typeface="Nokia Pure Headline Ultra Light" panose="020B0204020202020204" pitchFamily="34" charset="0"/>
              </a:defRPr>
            </a:lvl1pPr>
          </a:lstStyle>
          <a:p>
            <a:pPr lvl="0"/>
            <a:r>
              <a:rPr lang="en-US"/>
              <a:t>Click to edit headline</a:t>
            </a:r>
          </a:p>
        </p:txBody>
      </p:sp>
      <p:sp>
        <p:nvSpPr>
          <p:cNvPr id="6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556800" y="1440000"/>
            <a:ext cx="110784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306910" indent="-306910">
              <a:spcBef>
                <a:spcPts val="0"/>
              </a:spcBef>
              <a:spcAft>
                <a:spcPts val="800"/>
              </a:spcAft>
              <a:buFont typeface="Nokia Pure Text Light" panose="020B0304040602060303" pitchFamily="34" charset="0"/>
              <a:buChar char="‑"/>
              <a:defRPr sz="2133" b="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1pPr>
            <a:lvl2pPr marL="609585" indent="-302676">
              <a:spcBef>
                <a:spcPts val="0"/>
              </a:spcBef>
              <a:spcAft>
                <a:spcPts val="800"/>
              </a:spcAft>
              <a:buFont typeface="Nokia Pure Text Light" panose="020B0304040602060303" pitchFamily="34" charset="0"/>
              <a:buChar char="‑"/>
              <a:defRPr sz="1867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2pPr>
            <a:lvl3pPr marL="845379" indent="-228594">
              <a:spcBef>
                <a:spcPts val="0"/>
              </a:spcBef>
              <a:spcAft>
                <a:spcPts val="800"/>
              </a:spcAft>
              <a:buSzPct val="66000"/>
              <a:buFont typeface="Wingdings" panose="05000000000000000000" pitchFamily="2" charset="2"/>
              <a:buChar char="§"/>
              <a:defRPr sz="160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3pPr>
            <a:lvl4pPr marL="1068891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5pPr>
            <a:lvl6pPr marL="1538362" indent="0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None/>
              <a:defRPr sz="1067" baseline="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6pPr>
            <a:lvl7pPr marL="1845554" indent="0">
              <a:spcBef>
                <a:spcPts val="0"/>
              </a:spcBef>
              <a:spcAft>
                <a:spcPts val="800"/>
              </a:spcAft>
              <a:buNone/>
              <a:defRPr sz="933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7pPr>
            <a:lvl8pPr marL="2152746" indent="0">
              <a:spcBef>
                <a:spcPts val="0"/>
              </a:spcBef>
              <a:spcAft>
                <a:spcPts val="800"/>
              </a:spcAft>
              <a:buNone/>
              <a:defRPr sz="80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8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501084" y="6198577"/>
            <a:ext cx="1345536" cy="566400"/>
          </a:xfrm>
          <a:prstGeom prst="rect">
            <a:avLst/>
          </a:prstGeom>
        </p:spPr>
      </p:pic>
      <p:sp>
        <p:nvSpPr>
          <p:cNvPr id="10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bg1"/>
                </a:solidFill>
                <a:latin typeface="Nokia Pure Text Light" panose="020B0304040602060303" pitchFamily="34" charset="0"/>
                <a:ea typeface="Nokia Pure Text Light" panose="020B0304040602060303" pitchFamily="34" charset="0"/>
                <a:cs typeface="Nokia Pure Text Light" panose="020B0304040602060303" pitchFamily="34" charset="0"/>
              </a:defRPr>
            </a:lvl1pPr>
          </a:lstStyle>
          <a:p>
            <a:r>
              <a:rPr lang="en-GB"/>
              <a:t>Nokia – Customer Confidential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08483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Nokia Whit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Aft>
                <a:spcPts val="800"/>
              </a:spcAft>
              <a:defRPr baseline="0"/>
            </a:lvl1pPr>
            <a:lvl2pPr>
              <a:spcAft>
                <a:spcPts val="800"/>
              </a:spcAft>
              <a:defRPr/>
            </a:lvl2pPr>
            <a:lvl3pPr>
              <a:spcAft>
                <a:spcPts val="800"/>
              </a:spcAft>
              <a:defRPr/>
            </a:lvl3pPr>
            <a:lvl4pPr>
              <a:spcAft>
                <a:spcPts val="800"/>
              </a:spcAft>
              <a:defRPr/>
            </a:lvl4pPr>
            <a:lvl5pPr>
              <a:spcAft>
                <a:spcPts val="800"/>
              </a:spcAft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557493" y="372335"/>
            <a:ext cx="10972800" cy="415719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" name="Content Placeholder 8"/>
          <p:cNvSpPr>
            <a:spLocks noGrp="1"/>
          </p:cNvSpPr>
          <p:nvPr>
            <p:ph sz="quarter" idx="13"/>
          </p:nvPr>
        </p:nvSpPr>
        <p:spPr>
          <a:xfrm>
            <a:off x="557497" y="717056"/>
            <a:ext cx="10970199" cy="402167"/>
          </a:xfrm>
        </p:spPr>
        <p:txBody>
          <a:bodyPr/>
          <a:lstStyle>
            <a:lvl1pPr marL="0" indent="0">
              <a:buFont typeface="Arial"/>
              <a:buNone/>
              <a:defRPr sz="240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DCDED975-CFE7-49E4-ACAD-F0EA43FC8E8B}"/>
              </a:ext>
            </a:extLst>
          </p:cNvPr>
          <p:cNvSpPr/>
          <p:nvPr userDrawn="1"/>
        </p:nvSpPr>
        <p:spPr>
          <a:xfrm>
            <a:off x="1845577" y="6319707"/>
            <a:ext cx="2046915" cy="33556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6000" tIns="96000" rIns="96000" bIns="9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l"/>
            <a:endParaRPr lang="fi-FI" sz="1600">
              <a:solidFill>
                <a:schemeClr val="bg1"/>
              </a:solidFill>
              <a:latin typeface="Nokia Pure Text Light" panose="020B0403020202020204" pitchFamily="34" charset="0"/>
              <a:ea typeface="Nokia Pure Text Light" panose="020B04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67220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.2_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A1D69DC-9F16-4CA4-A0E0-1872B8AD5DB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/>
          <a:lstStyle/>
          <a:p>
            <a:r>
              <a:rPr lang="en-GB" dirty="0"/>
              <a:t>&lt;Document ID: change ID in footer or remove&gt;</a:t>
            </a:r>
            <a:endParaRPr lang="en-US" dirty="0"/>
          </a:p>
        </p:txBody>
      </p:sp>
      <p:sp>
        <p:nvSpPr>
          <p:cNvPr id="4" name="Text Placeholder 12">
            <a:extLst>
              <a:ext uri="{FF2B5EF4-FFF2-40B4-BE49-F238E27FC236}">
                <a16:creationId xmlns:a16="http://schemas.microsoft.com/office/drawing/2014/main" id="{99A4E175-66C0-4DDD-AA07-5D4B03CEA1D0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+mj-lt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 dirty="0"/>
              <a:t>Click to edit secondary headline</a:t>
            </a:r>
          </a:p>
        </p:txBody>
      </p:sp>
      <p:sp>
        <p:nvSpPr>
          <p:cNvPr id="5" name="Text Placeholder 42">
            <a:extLst>
              <a:ext uri="{FF2B5EF4-FFF2-40B4-BE49-F238E27FC236}">
                <a16:creationId xmlns:a16="http://schemas.microsoft.com/office/drawing/2014/main" id="{F4102E0A-65A1-4E0C-ABCA-2CEBB8D5BF5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noProof="0" dirty="0"/>
              <a:t>Click to edit headline</a:t>
            </a:r>
          </a:p>
        </p:txBody>
      </p:sp>
    </p:spTree>
    <p:extLst>
      <p:ext uri="{BB962C8B-B14F-4D97-AF65-F5344CB8AC3E}">
        <p14:creationId xmlns:p14="http://schemas.microsoft.com/office/powerpoint/2010/main" val="327022084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0" descr="bubbles_ppt_cover.png">
            <a:extLst>
              <a:ext uri="{FF2B5EF4-FFF2-40B4-BE49-F238E27FC236}">
                <a16:creationId xmlns:a16="http://schemas.microsoft.com/office/drawing/2014/main" id="{4EB823F2-CD38-4A2C-B19B-02C8CF0FADE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484" y="1"/>
            <a:ext cx="5145616" cy="63309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12">
            <a:extLst>
              <a:ext uri="{FF2B5EF4-FFF2-40B4-BE49-F238E27FC236}">
                <a16:creationId xmlns:a16="http://schemas.microsoft.com/office/drawing/2014/main" id="{D0966A94-46E8-4615-9FF8-22A688218677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1" y="1"/>
            <a:ext cx="2328333" cy="15536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2" descr="LTE-AdvancedPro_largerTM_cropped">
            <a:extLst>
              <a:ext uri="{FF2B5EF4-FFF2-40B4-BE49-F238E27FC236}">
                <a16:creationId xmlns:a16="http://schemas.microsoft.com/office/drawing/2014/main" id="{6966CB38-B2C8-4784-9965-4EE6E5448F45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40434" y="52918"/>
            <a:ext cx="1581151" cy="12615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0"/>
            <a:ext cx="10363200" cy="1470025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10043" y="3839308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609585" indent="0" algn="ctr">
              <a:buNone/>
              <a:defRPr/>
            </a:lvl2pPr>
            <a:lvl3pPr marL="1219170" indent="0" algn="ctr">
              <a:buNone/>
              <a:defRPr/>
            </a:lvl3pPr>
            <a:lvl4pPr marL="1828754" indent="0" algn="ctr">
              <a:buNone/>
              <a:defRPr/>
            </a:lvl4pPr>
            <a:lvl5pPr marL="2438339" indent="0" algn="ctr">
              <a:buNone/>
              <a:defRPr/>
            </a:lvl5pPr>
            <a:lvl6pPr marL="3047924" indent="0" algn="ctr">
              <a:buNone/>
              <a:defRPr/>
            </a:lvl6pPr>
            <a:lvl7pPr marL="3657509" indent="0" algn="ctr">
              <a:buNone/>
              <a:defRPr/>
            </a:lvl7pPr>
            <a:lvl8pPr marL="4267093" indent="0" algn="ctr">
              <a:buNone/>
              <a:defRPr/>
            </a:lvl8pPr>
            <a:lvl9pPr marL="4876678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13759811"/>
      </p:ext>
    </p:extLst>
  </p:cSld>
  <p:clrMapOvr>
    <a:masterClrMapping/>
  </p:clrMapOvr>
  <p:transition spd="slow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457189" indent="-457189">
              <a:buFontTx/>
              <a:buBlip>
                <a:blip r:embed="rId2"/>
              </a:buBlip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83555665"/>
      </p:ext>
    </p:extLst>
  </p:cSld>
  <p:clrMapOvr>
    <a:masterClrMapping/>
  </p:clrMapOvr>
  <p:transition spd="slow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45933555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2 White - on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+mn-lt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110784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+mn-lt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GB"/>
              <a:t>Nokia – Customer Confidential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70461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-2 White - on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9" name="Table Placeholder 2"/>
          <p:cNvSpPr>
            <a:spLocks noGrp="1"/>
          </p:cNvSpPr>
          <p:nvPr>
            <p:ph type="tbl" sz="quarter" idx="13"/>
          </p:nvPr>
        </p:nvSpPr>
        <p:spPr>
          <a:xfrm>
            <a:off x="556800" y="1435200"/>
            <a:ext cx="11078400" cy="4752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6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40351572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1-2 White - on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10" name="SmartArt Placeholder 2"/>
          <p:cNvSpPr>
            <a:spLocks noGrp="1"/>
          </p:cNvSpPr>
          <p:nvPr>
            <p:ph type="dgm" sz="quarter" idx="14"/>
          </p:nvPr>
        </p:nvSpPr>
        <p:spPr>
          <a:xfrm>
            <a:off x="556800" y="1435200"/>
            <a:ext cx="11078400" cy="4752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SmartArt graphic</a:t>
            </a:r>
          </a:p>
        </p:txBody>
      </p:sp>
      <p:sp>
        <p:nvSpPr>
          <p:cNvPr id="6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5027909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3 White - two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53472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9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6288000" y="1440000"/>
            <a:ext cx="53472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0438426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-3 White - two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9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6288000" y="1440000"/>
            <a:ext cx="53472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" name="Table Placeholder 4"/>
          <p:cNvSpPr>
            <a:spLocks noGrp="1"/>
          </p:cNvSpPr>
          <p:nvPr>
            <p:ph type="tbl" sz="quarter" idx="14"/>
          </p:nvPr>
        </p:nvSpPr>
        <p:spPr>
          <a:xfrm>
            <a:off x="556800" y="1440000"/>
            <a:ext cx="53472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noProof="0"/>
              <a:t>Click icon to add table</a:t>
            </a:r>
          </a:p>
        </p:txBody>
      </p:sp>
      <p:sp>
        <p:nvSpPr>
          <p:cNvPr id="7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6096453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4 White - thre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34560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4367808" y="1440000"/>
            <a:ext cx="34560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" name="Text Placeholder 3"/>
          <p:cNvSpPr>
            <a:spLocks noGrp="1"/>
          </p:cNvSpPr>
          <p:nvPr>
            <p:ph type="body" sz="quarter" idx="14"/>
          </p:nvPr>
        </p:nvSpPr>
        <p:spPr>
          <a:xfrm>
            <a:off x="8179200" y="1440000"/>
            <a:ext cx="34560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2641699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-4 White - thre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sz="quarter" idx="15"/>
          </p:nvPr>
        </p:nvSpPr>
        <p:spPr>
          <a:xfrm>
            <a:off x="556416" y="1440000"/>
            <a:ext cx="34560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14" name="Table Placeholder 2"/>
          <p:cNvSpPr>
            <a:spLocks noGrp="1"/>
          </p:cNvSpPr>
          <p:nvPr>
            <p:ph type="tbl" sz="quarter" idx="16"/>
          </p:nvPr>
        </p:nvSpPr>
        <p:spPr>
          <a:xfrm>
            <a:off x="8176564" y="1440000"/>
            <a:ext cx="34560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15" name="Table Placeholder 2"/>
          <p:cNvSpPr>
            <a:spLocks noGrp="1"/>
          </p:cNvSpPr>
          <p:nvPr>
            <p:ph type="tbl" sz="quarter" idx="17"/>
          </p:nvPr>
        </p:nvSpPr>
        <p:spPr>
          <a:xfrm>
            <a:off x="4365172" y="1440000"/>
            <a:ext cx="34560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13952853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5 White - four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34080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" name="Text Placeholder 3"/>
          <p:cNvSpPr>
            <a:spLocks noGrp="1"/>
          </p:cNvSpPr>
          <p:nvPr>
            <p:ph type="body" sz="quarter" idx="14"/>
          </p:nvPr>
        </p:nvSpPr>
        <p:spPr>
          <a:xfrm>
            <a:off x="62592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quarter" idx="15"/>
          </p:nvPr>
        </p:nvSpPr>
        <p:spPr>
          <a:xfrm>
            <a:off x="91104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9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7475826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5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2.jpeg"/><Relationship Id="rId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 noProof="0"/>
              <a:t>Click</a:t>
            </a:r>
            <a:r>
              <a:rPr lang="en-US"/>
              <a:t> to edit Master title slide</a:t>
            </a:r>
          </a:p>
        </p:txBody>
      </p:sp>
      <p:sp>
        <p:nvSpPr>
          <p:cNvPr id="21" name="Slide Number Placeholder 5"/>
          <p:cNvSpPr txBox="1">
            <a:spLocks/>
          </p:cNvSpPr>
          <p:nvPr userDrawn="1"/>
        </p:nvSpPr>
        <p:spPr>
          <a:xfrm>
            <a:off x="558803" y="6421388"/>
            <a:ext cx="336000" cy="164212"/>
          </a:xfrm>
          <a:prstGeom prst="rect">
            <a:avLst/>
          </a:prstGeom>
        </p:spPr>
        <p:txBody>
          <a:bodyPr lIns="0" tIns="0" rIns="0" bIns="0" anchor="b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71245D3D-131A-47D1-B100-B33219007AD2}" type="slidenum">
              <a:rPr lang="en-US" sz="1067" smtClean="0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rPr>
              <a:pPr>
                <a:defRPr/>
              </a:pPr>
              <a:t>‹#›</a:t>
            </a:fld>
            <a:endParaRPr lang="en-US" sz="1333">
              <a:solidFill>
                <a:schemeClr val="tx2"/>
              </a:solidFill>
              <a:latin typeface="Arial" panose="020B0604020202020204" pitchFamily="34" charset="0"/>
              <a:ea typeface="Nokia Pure Text Light" panose="020B0304040602060303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58771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2" r:id="rId11"/>
    <p:sldLayoutId id="2147483673" r:id="rId12"/>
  </p:sldLayoutIdLst>
  <p:hf sldNum="0" hdr="0" dt="0"/>
  <p:txStyles>
    <p:titleStyle>
      <a:lvl1pPr algn="l" defTabSz="1219170" rtl="0" eaLnBrk="1" latinLnBrk="0" hangingPunct="1">
        <a:spcBef>
          <a:spcPct val="0"/>
        </a:spcBef>
        <a:buNone/>
        <a:defRPr sz="2667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189" indent="-457189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4267" kern="1200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defTabSz="1219170" rtl="0" eaLnBrk="1" latinLnBrk="0" hangingPunct="1">
        <a:spcBef>
          <a:spcPct val="20000"/>
        </a:spcBef>
        <a:buFont typeface="Arial" panose="020B0604020202020204" pitchFamily="34" charset="0"/>
        <a:buChar char="–"/>
        <a:defRPr sz="3733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–"/>
        <a:defRPr sz="2667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»"/>
        <a:defRPr sz="2667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6F88378C-9D96-42E8-92CD-8526DDBF4F3C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1750485" y="228600"/>
            <a:ext cx="8005233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49C4EDCB-B938-42B8-9865-939F84368B62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47700" y="1454152"/>
            <a:ext cx="11184467" cy="48302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 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GB" altLang="en-US"/>
          </a:p>
        </p:txBody>
      </p:sp>
      <p:sp>
        <p:nvSpPr>
          <p:cNvPr id="1030" name="Rectangle 15">
            <a:extLst>
              <a:ext uri="{FF2B5EF4-FFF2-40B4-BE49-F238E27FC236}">
                <a16:creationId xmlns:a16="http://schemas.microsoft.com/office/drawing/2014/main" id="{7ECE1BFA-4997-4EE5-ADD7-5FC157887269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5448300" y="3304118"/>
            <a:ext cx="1237968" cy="2974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333" dirty="0">
                <a:solidFill>
                  <a:schemeClr val="bg1"/>
                </a:solidFill>
              </a:rPr>
              <a:t>© 3GPP 2012</a:t>
            </a:r>
            <a:endParaRPr lang="en-GB" altLang="en-US" sz="1333" dirty="0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1147D7EE-9852-423A-9887-AD89CBDABB1F}"/>
              </a:ext>
            </a:extLst>
          </p:cNvPr>
          <p:cNvSpPr/>
          <p:nvPr userDrawn="1"/>
        </p:nvSpPr>
        <p:spPr bwMode="auto">
          <a:xfrm>
            <a:off x="11078633" y="6364818"/>
            <a:ext cx="812800" cy="419100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C65BFE5F-28FD-4FF4-BBE3-68D6A3872C47}" type="slidenum">
              <a:rPr lang="en-GB" altLang="en-US" sz="1333" b="1" smtClean="0"/>
              <a:pPr algn="ctr">
                <a:defRPr/>
              </a:pPr>
              <a:t>‹#›</a:t>
            </a:fld>
            <a:endParaRPr lang="en-GB" altLang="en-US" sz="1333" b="1" dirty="0"/>
          </a:p>
          <a:p>
            <a:pPr>
              <a:defRPr/>
            </a:pPr>
            <a:endParaRPr lang="en-GB" altLang="en-US" sz="1333" dirty="0"/>
          </a:p>
        </p:txBody>
      </p:sp>
    </p:spTree>
    <p:extLst>
      <p:ext uri="{BB962C8B-B14F-4D97-AF65-F5344CB8AC3E}">
        <p14:creationId xmlns:p14="http://schemas.microsoft.com/office/powerpoint/2010/main" val="24303396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2" r:id="rId1"/>
    <p:sldLayoutId id="2147483693" r:id="rId2"/>
    <p:sldLayoutId id="2147483694" r:id="rId3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5pPr>
      <a:lvl6pPr marL="609585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6pPr>
      <a:lvl7pPr marL="1219170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7pPr>
      <a:lvl8pPr marL="1828754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8pPr>
      <a:lvl9pPr marL="2438339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9pPr>
    </p:titleStyle>
    <p:bodyStyle>
      <a:lvl1pPr marL="457189" indent="-457189" algn="l" rtl="0" eaLnBrk="0" fontAlgn="base" hangingPunct="0">
        <a:spcBef>
          <a:spcPct val="20000"/>
        </a:spcBef>
        <a:spcAft>
          <a:spcPct val="0"/>
        </a:spcAft>
        <a:buBlip>
          <a:blip r:embed="rId5"/>
        </a:buBlip>
        <a:defRPr sz="3733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3200">
          <a:solidFill>
            <a:schemeClr val="tx1"/>
          </a:solidFill>
          <a:latin typeface="+mn-lt"/>
        </a:defRPr>
      </a:lvl2pPr>
      <a:lvl3pPr marL="1523962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667">
          <a:solidFill>
            <a:schemeClr val="tx1"/>
          </a:solidFill>
          <a:latin typeface="+mn-lt"/>
        </a:defRPr>
      </a:lvl3pPr>
      <a:lvl4pPr marL="2133547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667">
          <a:solidFill>
            <a:schemeClr val="tx1"/>
          </a:solidFill>
          <a:latin typeface="+mn-lt"/>
        </a:defRPr>
      </a:lvl4pPr>
      <a:lvl5pPr marL="2743131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133">
          <a:solidFill>
            <a:schemeClr val="tx1"/>
          </a:solidFill>
          <a:latin typeface="+mn-lt"/>
        </a:defRPr>
      </a:lvl5pPr>
      <a:lvl6pPr marL="3352716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6pPr>
      <a:lvl7pPr marL="3962301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7pPr>
      <a:lvl8pPr marL="4571886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8pPr>
      <a:lvl9pPr marL="5181470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>
            <a:extLst>
              <a:ext uri="{FF2B5EF4-FFF2-40B4-BE49-F238E27FC236}">
                <a16:creationId xmlns:a16="http://schemas.microsoft.com/office/drawing/2014/main" id="{610D087A-FDA7-49D2-9930-7C00072C5B8B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2044013" y="2635251"/>
            <a:ext cx="9825567" cy="2070099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GB" b="1" i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 </a:t>
            </a:r>
            <a:br>
              <a:rPr lang="en-GB" dirty="0"/>
            </a:br>
            <a:br>
              <a:rPr lang="en-GB" dirty="0"/>
            </a:br>
            <a:r>
              <a:rPr lang="en-US" sz="4800" b="1" i="1" kern="12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RAN5#92-e Meeting SIG Session 1</a:t>
            </a:r>
            <a:br>
              <a:rPr lang="en-US" sz="4800" b="1" i="1" kern="12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br>
            <a:br>
              <a:rPr lang="en-US" sz="3733" dirty="0"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endParaRPr lang="en-GB" sz="3733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5123" name="Subtitle 6">
            <a:extLst>
              <a:ext uri="{FF2B5EF4-FFF2-40B4-BE49-F238E27FC236}">
                <a16:creationId xmlns:a16="http://schemas.microsoft.com/office/drawing/2014/main" id="{0F20AC93-2F97-4B57-8E6C-FC63ABDCAB1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276229" y="5105400"/>
            <a:ext cx="6405033" cy="1752600"/>
          </a:xfrm>
        </p:spPr>
        <p:txBody>
          <a:bodyPr/>
          <a:lstStyle/>
          <a:p>
            <a:pPr>
              <a:lnSpc>
                <a:spcPct val="80000"/>
              </a:lnSpc>
              <a:defRPr/>
            </a:pPr>
            <a:endParaRPr lang="en-US" altLang="en-US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  <a:defRPr/>
            </a:pPr>
            <a:r>
              <a:rPr lang="en-GB" altLang="en-US" sz="2400" dirty="0">
                <a:ea typeface="MS PGothic" panose="020B0600070205080204" pitchFamily="34" charset="-128"/>
              </a:rPr>
              <a:t>17 Aug 13 – 15 UTC</a:t>
            </a:r>
          </a:p>
        </p:txBody>
      </p:sp>
    </p:spTree>
    <p:extLst>
      <p:ext uri="{BB962C8B-B14F-4D97-AF65-F5344CB8AC3E}">
        <p14:creationId xmlns:p14="http://schemas.microsoft.com/office/powerpoint/2010/main" val="115687795"/>
      </p:ext>
    </p:extLst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E8D05B-10AD-40C5-B3A3-8AC23BEB5F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50485" y="0"/>
            <a:ext cx="8005233" cy="523875"/>
          </a:xfrm>
        </p:spPr>
        <p:txBody>
          <a:bodyPr/>
          <a:lstStyle/>
          <a:p>
            <a:r>
              <a:rPr lang="en-US" dirty="0"/>
              <a:t>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8B2F36-4BE5-4A17-8AD3-D5ADFAB771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8175" y="723900"/>
            <a:ext cx="11184467" cy="5667375"/>
          </a:xfrm>
        </p:spPr>
        <p:txBody>
          <a:bodyPr/>
          <a:lstStyle/>
          <a:p>
            <a:r>
              <a:rPr lang="en-US" sz="2400" dirty="0"/>
              <a:t>Review of SIG Action Points (Drafts Folder)</a:t>
            </a:r>
          </a:p>
          <a:p>
            <a:r>
              <a:rPr lang="en-US" sz="2400" dirty="0"/>
              <a:t>Incoming LS</a:t>
            </a:r>
          </a:p>
          <a:p>
            <a:pPr lvl="1"/>
            <a:r>
              <a:rPr lang="en-US" sz="1867" dirty="0"/>
              <a:t>R5-214164: Reply LS on 180 Ringing when preconditions are not used (CT1 – Qualcomm)</a:t>
            </a:r>
          </a:p>
          <a:p>
            <a:pPr lvl="1"/>
            <a:r>
              <a:rPr lang="en-US" sz="1867" dirty="0"/>
              <a:t>R5-214167: Reply LS on confirming successful resource reservation (CT1 – Qualcomm)</a:t>
            </a:r>
          </a:p>
          <a:p>
            <a:pPr lvl="1"/>
            <a:r>
              <a:rPr lang="en-US" sz="1867" dirty="0"/>
              <a:t>R5-214165: LS reply on ""ICE support for establishing an MCPTT pre-established session (CT1 – FirstNet)</a:t>
            </a:r>
          </a:p>
          <a:p>
            <a:pPr lvl="1"/>
            <a:r>
              <a:rPr lang="en-US" sz="1867" dirty="0"/>
              <a:t>R5-214166: LS reply on SDP attribute a=</a:t>
            </a:r>
            <a:r>
              <a:rPr lang="en-US" sz="1867" dirty="0" err="1"/>
              <a:t>key-mgmt:mikey</a:t>
            </a:r>
            <a:r>
              <a:rPr lang="en-US" sz="1867" dirty="0"/>
              <a:t> (CT1 – FirstNet)</a:t>
            </a:r>
          </a:p>
          <a:p>
            <a:pPr lvl="1"/>
            <a:r>
              <a:rPr lang="en-US" sz="1867" dirty="0"/>
              <a:t>R5-214168: LS reply on integrity and confidentiality protection of </a:t>
            </a:r>
            <a:r>
              <a:rPr lang="en-US" sz="1867" dirty="0" err="1"/>
              <a:t>xcap</a:t>
            </a:r>
            <a:r>
              <a:rPr lang="en-US" sz="1867" dirty="0"/>
              <a:t>-diff and </a:t>
            </a:r>
            <a:r>
              <a:rPr lang="en-US" sz="1867" dirty="0" err="1"/>
              <a:t>pidf</a:t>
            </a:r>
            <a:r>
              <a:rPr lang="en-US" sz="1867" dirty="0"/>
              <a:t> documents in MCPTT (TS 24.379) (CT1 – FirstNet)</a:t>
            </a:r>
          </a:p>
          <a:p>
            <a:r>
              <a:rPr lang="en-US" sz="2400" dirty="0"/>
              <a:t>Late </a:t>
            </a:r>
            <a:r>
              <a:rPr lang="en-US" sz="2400" dirty="0" err="1"/>
              <a:t>tdoc</a:t>
            </a:r>
            <a:r>
              <a:rPr lang="en-US" sz="2400" dirty="0"/>
              <a:t> requests</a:t>
            </a:r>
          </a:p>
          <a:p>
            <a:pPr lvl="1"/>
            <a:r>
              <a:rPr lang="en-US" sz="1867" dirty="0"/>
              <a:t>Verification of IMSo5G test cases 7.14 and 7.15</a:t>
            </a:r>
          </a:p>
          <a:p>
            <a:pPr lvl="2"/>
            <a:r>
              <a:rPr lang="en-US" sz="1334" dirty="0"/>
              <a:t>CR to TS 34.229-5 </a:t>
            </a:r>
            <a:r>
              <a:rPr lang="en-US" sz="1267" dirty="0">
                <a:solidFill>
                  <a:srgbClr val="000000"/>
                </a:solidFill>
                <a:effectLst/>
                <a:latin typeface="Tahoma" panose="020B0604030504040204" pitchFamily="34" charset="0"/>
                <a:ea typeface="Calibri" panose="020F0502020204030204" pitchFamily="34" charset="0"/>
              </a:rPr>
              <a:t>Correction to IMS video call test case 7.15</a:t>
            </a:r>
            <a:r>
              <a:rPr lang="en-US" sz="1334" dirty="0"/>
              <a:t>  (Keysight) </a:t>
            </a:r>
          </a:p>
          <a:p>
            <a:pPr lvl="2"/>
            <a:r>
              <a:rPr lang="en-US" sz="1334" dirty="0"/>
              <a:t>CR to TS 38.508-1 </a:t>
            </a:r>
            <a:r>
              <a:rPr lang="en-US" sz="1267" dirty="0">
                <a:solidFill>
                  <a:srgbClr val="000000"/>
                </a:solidFill>
                <a:effectLst/>
                <a:latin typeface="Tahoma" panose="020B0604030504040204" pitchFamily="34" charset="0"/>
                <a:ea typeface="Calibri" panose="020F0502020204030204" pitchFamily="34" charset="0"/>
              </a:rPr>
              <a:t>Corrections for IMS video call signaling (Keysight)</a:t>
            </a:r>
          </a:p>
          <a:p>
            <a:pPr lvl="2"/>
            <a:r>
              <a:rPr lang="en-US" sz="1334" dirty="0"/>
              <a:t>CR to TS 38.508-1 </a:t>
            </a:r>
            <a:r>
              <a:rPr lang="en-US" sz="1267" dirty="0">
                <a:solidFill>
                  <a:srgbClr val="000000"/>
                </a:solidFill>
                <a:effectLst/>
                <a:latin typeface="Tahoma" panose="020B0604030504040204" pitchFamily="34" charset="0"/>
                <a:ea typeface="Calibri" panose="020F0502020204030204" pitchFamily="34" charset="0"/>
              </a:rPr>
              <a:t>Correction to reference configurations for IMS video call signaling (Keysight)</a:t>
            </a:r>
          </a:p>
          <a:p>
            <a:pPr lvl="1"/>
            <a:r>
              <a:rPr lang="en-US" sz="1867" dirty="0"/>
              <a:t>CR to TS 38.523-1 Correction to NR testcase 8.1.5.4.1 (R&amp;S)</a:t>
            </a:r>
          </a:p>
          <a:p>
            <a:pPr lvl="1"/>
            <a:r>
              <a:rPr lang="en-US" sz="1867" dirty="0"/>
              <a:t>Verification of Rel-16 MDT TC 8.1.6.1.4.4</a:t>
            </a:r>
          </a:p>
          <a:p>
            <a:pPr lvl="2"/>
            <a:r>
              <a:rPr lang="en-US" sz="1334" dirty="0"/>
              <a:t>CR to TS 38.523-1 Corrections to Rel-16 MDT TC 8.1.6.1.4.4 (Qualcomm)</a:t>
            </a:r>
          </a:p>
        </p:txBody>
      </p:sp>
    </p:spTree>
    <p:extLst>
      <p:ext uri="{BB962C8B-B14F-4D97-AF65-F5344CB8AC3E}">
        <p14:creationId xmlns:p14="http://schemas.microsoft.com/office/powerpoint/2010/main" val="3668683115"/>
      </p:ext>
    </p:extLst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E8D05B-10AD-40C5-B3A3-8AC23BEB5F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50485" y="0"/>
            <a:ext cx="8005233" cy="523875"/>
          </a:xfrm>
        </p:spPr>
        <p:txBody>
          <a:bodyPr/>
          <a:lstStyle/>
          <a:p>
            <a:r>
              <a:rPr lang="en-US" dirty="0"/>
              <a:t>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8B2F36-4BE5-4A17-8AD3-D5ADFAB771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8175" y="723900"/>
            <a:ext cx="11184467" cy="5667375"/>
          </a:xfrm>
        </p:spPr>
        <p:txBody>
          <a:bodyPr/>
          <a:lstStyle/>
          <a:p>
            <a:r>
              <a:rPr lang="en-US" sz="2400" dirty="0"/>
              <a:t>Late </a:t>
            </a:r>
            <a:r>
              <a:rPr lang="en-US" sz="2400" dirty="0" err="1"/>
              <a:t>tdoc</a:t>
            </a:r>
            <a:r>
              <a:rPr lang="en-US" sz="2400" dirty="0"/>
              <a:t> requests (Contd.)</a:t>
            </a:r>
          </a:p>
          <a:p>
            <a:pPr lvl="1"/>
            <a:r>
              <a:rPr lang="en-US" sz="1867" dirty="0"/>
              <a:t>CR to TS 38.508-1 Correction to Table 4.8.2.2-1 for default Packet filter ID (Huawei)</a:t>
            </a:r>
          </a:p>
          <a:p>
            <a:pPr lvl="1"/>
            <a:r>
              <a:rPr lang="en-US" sz="1867" dirty="0"/>
              <a:t>TTCN CR(R5s210888) to verify test case 7.1.3.5.2 </a:t>
            </a:r>
          </a:p>
          <a:p>
            <a:pPr lvl="2"/>
            <a:r>
              <a:rPr lang="en-US" sz="1334" dirty="0"/>
              <a:t>CR to TS 38.523-1 Update of System information combination for NR-DC PDCP test cases (Anritsu)</a:t>
            </a:r>
          </a:p>
          <a:p>
            <a:pPr lvl="1"/>
            <a:r>
              <a:rPr lang="en-US" sz="1867" dirty="0"/>
              <a:t>TTCN CR(R5s210716) to verify test case 8.2.2.4.2</a:t>
            </a:r>
          </a:p>
          <a:p>
            <a:pPr lvl="2"/>
            <a:r>
              <a:rPr lang="en-US" sz="1334" dirty="0"/>
              <a:t>CR to TS 38.508-1 RRC and NAS message handling in uplink in case of simultaneous RRC and NAS procedures (Anritsu)</a:t>
            </a:r>
          </a:p>
          <a:p>
            <a:pPr lvl="2"/>
            <a:r>
              <a:rPr lang="en-US" sz="1334" dirty="0"/>
              <a:t>CR to TS 38.508-1 Enquiry of Capability and checking of </a:t>
            </a:r>
            <a:r>
              <a:rPr lang="en-US" sz="1334" dirty="0" err="1"/>
              <a:t>UeCapabilityInformation</a:t>
            </a:r>
            <a:r>
              <a:rPr lang="en-US" sz="1334" dirty="0"/>
              <a:t> contents for NR-DC (Anritsu)</a:t>
            </a:r>
          </a:p>
          <a:p>
            <a:pPr lvl="1"/>
            <a:r>
              <a:rPr lang="en-US" sz="1867" dirty="0"/>
              <a:t>CR to TS 38.523-1 Correction to NR TC 7.1.1.3.8.1-PHR report with Intra-band Contiguous CA (Huawei)</a:t>
            </a:r>
          </a:p>
          <a:p>
            <a:pPr lvl="1"/>
            <a:r>
              <a:rPr lang="en-US" sz="1867" dirty="0"/>
              <a:t>CR to TS 38.508-1 Correction to Table 4.6.3-142 and Table 4.6.3-79 for SFTD measurement reporting (Huawei)</a:t>
            </a:r>
          </a:p>
          <a:p>
            <a:pPr lvl="1"/>
            <a:r>
              <a:rPr lang="en-US" sz="1867" dirty="0"/>
              <a:t>TTCN CR(R5s210890) correction for LTE Idle mode 6.1.2.13</a:t>
            </a:r>
          </a:p>
          <a:p>
            <a:pPr lvl="2"/>
            <a:r>
              <a:rPr lang="en-US" sz="1334" dirty="0"/>
              <a:t>CR to TS 36.523-1 Correction to LTE Idle mode TC 6.1.2.13 for CAT-M1 (Anritsu)</a:t>
            </a:r>
          </a:p>
          <a:p>
            <a:pPr lvl="1"/>
            <a:r>
              <a:rPr lang="en-US" sz="1867" dirty="0"/>
              <a:t>CR to TS 51.010-2 Update applicability of GEA1 based on core spec changes (Vodafone)</a:t>
            </a:r>
          </a:p>
          <a:p>
            <a:pPr lvl="1"/>
            <a:r>
              <a:rPr lang="en-US" sz="1867" dirty="0"/>
              <a:t>CR to TS 38.523-1 Correction to NR test case 7.1.1.10.2 (Motorola Mobility)</a:t>
            </a:r>
          </a:p>
          <a:p>
            <a:pPr lvl="1"/>
            <a:r>
              <a:rPr lang="en-US" sz="1867" dirty="0"/>
              <a:t>CR to TS 38.508-1 Update chapter 4.5.4 RRC_CONNECTED (Ericsson)</a:t>
            </a:r>
          </a:p>
          <a:p>
            <a:pPr lvl="1"/>
            <a:endParaRPr lang="en-US" sz="1867" dirty="0"/>
          </a:p>
        </p:txBody>
      </p:sp>
    </p:spTree>
    <p:extLst>
      <p:ext uri="{BB962C8B-B14F-4D97-AF65-F5344CB8AC3E}">
        <p14:creationId xmlns:p14="http://schemas.microsoft.com/office/powerpoint/2010/main" val="3603349193"/>
      </p:ext>
    </p:extLst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E8D05B-10AD-40C5-B3A3-8AC23BEB5F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50485" y="0"/>
            <a:ext cx="8005233" cy="523875"/>
          </a:xfrm>
        </p:spPr>
        <p:txBody>
          <a:bodyPr/>
          <a:lstStyle/>
          <a:p>
            <a:r>
              <a:rPr lang="en-US" dirty="0"/>
              <a:t>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8B2F36-4BE5-4A17-8AD3-D5ADFAB771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8175" y="723900"/>
            <a:ext cx="11184467" cy="5667375"/>
          </a:xfrm>
        </p:spPr>
        <p:txBody>
          <a:bodyPr/>
          <a:lstStyle/>
          <a:p>
            <a:r>
              <a:rPr lang="en-US" sz="2400" dirty="0"/>
              <a:t>Discussion Papers </a:t>
            </a:r>
          </a:p>
          <a:p>
            <a:pPr lvl="1"/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</a:rPr>
              <a:t>Rel-15 5G NR</a:t>
            </a:r>
          </a:p>
          <a:p>
            <a:pPr lvl="2"/>
            <a:r>
              <a:rPr lang="en-US" sz="1467" dirty="0">
                <a:latin typeface="Calibri" panose="020F0502020204030204" pitchFamily="34" charset="0"/>
                <a:ea typeface="Calibri" panose="020F0502020204030204" pitchFamily="34" charset="0"/>
              </a:rPr>
              <a:t>R5-214220 -  On the wording of precondition configuration (R&amp;S)</a:t>
            </a:r>
          </a:p>
          <a:p>
            <a:pPr lvl="2"/>
            <a:r>
              <a:rPr lang="en-US" sz="1467" dirty="0">
                <a:latin typeface="Calibri" panose="020F0502020204030204" pitchFamily="34" charset="0"/>
                <a:ea typeface="Calibri" panose="020F0502020204030204" pitchFamily="34" charset="0"/>
              </a:rPr>
              <a:t>R5-214597 - Discussion on the removal of IMSo5G test case 6.5 from 34.229-5 (Keysight)</a:t>
            </a:r>
          </a:p>
          <a:p>
            <a:pPr lvl="2"/>
            <a:r>
              <a:rPr lang="en-US" sz="1467" dirty="0">
                <a:latin typeface="Calibri" panose="020F0502020204030204" pitchFamily="34" charset="0"/>
                <a:ea typeface="Calibri" panose="020F0502020204030204" pitchFamily="34" charset="0"/>
              </a:rPr>
              <a:t>R5-214555 NG.114 annex C (Ericsson)</a:t>
            </a:r>
          </a:p>
          <a:p>
            <a:pPr lvl="2"/>
            <a:r>
              <a:rPr lang="en-US" sz="1467" dirty="0">
                <a:latin typeface="Calibri" panose="020F0502020204030204" pitchFamily="34" charset="0"/>
                <a:ea typeface="Calibri" panose="020F0502020204030204" pitchFamily="34" charset="0"/>
              </a:rPr>
              <a:t>R5-214696 NG.114 PS data off (Ericsson)</a:t>
            </a:r>
          </a:p>
          <a:p>
            <a:pPr lvl="2"/>
            <a:r>
              <a:rPr lang="en-US" sz="1467" dirty="0">
                <a:latin typeface="Calibri" panose="020F0502020204030204" pitchFamily="34" charset="0"/>
                <a:ea typeface="Calibri" panose="020F0502020204030204" pitchFamily="34" charset="0"/>
              </a:rPr>
              <a:t>R5-214730 NG.114 URSP (Ericsson)</a:t>
            </a:r>
          </a:p>
          <a:p>
            <a:pPr lvl="2"/>
            <a:r>
              <a:rPr lang="en-US" sz="1467" dirty="0">
                <a:latin typeface="Calibri" panose="020F0502020204030204" pitchFamily="34" charset="0"/>
                <a:ea typeface="Calibri" panose="020F0502020204030204" pitchFamily="34" charset="0"/>
              </a:rPr>
              <a:t>R5-215405 URSP and SST (Ericsson)</a:t>
            </a:r>
          </a:p>
          <a:p>
            <a:pPr lvl="2"/>
            <a:r>
              <a:rPr lang="en-US" sz="1467" dirty="0">
                <a:latin typeface="Calibri" panose="020F0502020204030204" pitchFamily="34" charset="0"/>
                <a:ea typeface="Calibri" panose="020F0502020204030204" pitchFamily="34" charset="0"/>
              </a:rPr>
              <a:t>R5-215613 Discussion paper on RRC DL segmentation test method (MediaTek)</a:t>
            </a:r>
          </a:p>
          <a:p>
            <a:pPr lvl="1"/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</a:rPr>
              <a:t>Rel-16 Private Network Support for NG-RAN</a:t>
            </a:r>
          </a:p>
          <a:p>
            <a:pPr lvl="2"/>
            <a:r>
              <a:rPr lang="en-US" sz="1467" dirty="0">
                <a:latin typeface="Calibri" panose="020F0502020204030204" pitchFamily="34" charset="0"/>
                <a:ea typeface="Calibri" panose="020F0502020204030204" pitchFamily="34" charset="0"/>
              </a:rPr>
              <a:t>R5-214736 Discussion paper for Rel-15 NR Tests Applicability on SNPN Only UE (Qualcomm)</a:t>
            </a:r>
          </a:p>
          <a:p>
            <a:pPr lvl="1"/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</a:rPr>
              <a:t>Rel-14 EIEI</a:t>
            </a:r>
          </a:p>
          <a:p>
            <a:pPr lvl="2"/>
            <a:r>
              <a:rPr lang="en-US" sz="1467" dirty="0">
                <a:latin typeface="Calibri" panose="020F0502020204030204" pitchFamily="34" charset="0"/>
                <a:ea typeface="Calibri" panose="020F0502020204030204" pitchFamily="34" charset="0"/>
              </a:rPr>
              <a:t>R5-215051 Discussion paper on early implementation of Release 14 EIEI feature (Qualcomm)</a:t>
            </a:r>
          </a:p>
          <a:p>
            <a:pPr lvl="2"/>
            <a:endParaRPr lang="en-US" sz="1467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r>
              <a:rPr lang="en-US" sz="2400" dirty="0">
                <a:latin typeface="Calibri" panose="020F0502020204030204" pitchFamily="34" charset="0"/>
              </a:rPr>
              <a:t>Discussion on contentious CRs (on request – if time permits)</a:t>
            </a:r>
          </a:p>
          <a:p>
            <a:r>
              <a:rPr lang="en-US" sz="2400" dirty="0">
                <a:latin typeface="Calibri" panose="020F0502020204030204" pitchFamily="34" charset="0"/>
              </a:rPr>
              <a:t>Any other topics (on request – if time permits)</a:t>
            </a:r>
            <a:endParaRPr lang="en-US" sz="2400" dirty="0"/>
          </a:p>
          <a:p>
            <a:endParaRPr lang="en-US" sz="2533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lvl="2"/>
            <a:endParaRPr lang="en-US" sz="1467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lvl="1"/>
            <a:endParaRPr lang="en-US" sz="20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0" indent="0">
              <a:buNone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323880610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Nokia White Master with headline">
  <a:themeElements>
    <a:clrScheme name="Nokia April 2016">
      <a:dk1>
        <a:srgbClr val="124191"/>
      </a:dk1>
      <a:lt1>
        <a:srgbClr val="FFFFFF"/>
      </a:lt1>
      <a:dk2>
        <a:srgbClr val="001135"/>
      </a:dk2>
      <a:lt2>
        <a:srgbClr val="4D5766"/>
      </a:lt2>
      <a:accent1>
        <a:srgbClr val="98A2AE"/>
      </a:accent1>
      <a:accent2>
        <a:srgbClr val="BEC8D2"/>
      </a:accent2>
      <a:accent3>
        <a:srgbClr val="00C9FF"/>
      </a:accent3>
      <a:accent4>
        <a:srgbClr val="FF3154"/>
      </a:accent4>
      <a:accent5>
        <a:srgbClr val="FFFB00"/>
      </a:accent5>
      <a:accent6>
        <a:srgbClr val="4BDD33"/>
      </a:accent6>
      <a:hlink>
        <a:srgbClr val="0645AD"/>
      </a:hlink>
      <a:folHlink>
        <a:srgbClr val="0B0080"/>
      </a:folHlink>
    </a:clrScheme>
    <a:fontScheme name="Nokia Ar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3175">
          <a:noFill/>
          <a:prstDash val="solid"/>
        </a:ln>
      </a:spPr>
      <a:bodyPr rot="0" spcFirstLastPara="0" vertOverflow="overflow" horzOverflow="overflow" vert="horz" wrap="square" lIns="72000" tIns="72000" rIns="72000" bIns="72000" numCol="1" spcCol="0" rtlCol="0" fromWordArt="0" anchor="t" anchorCtr="0" forceAA="0" compatLnSpc="1">
        <a:prstTxWarp prst="textNoShape">
          <a:avLst/>
        </a:prstTxWarp>
        <a:noAutofit/>
      </a:bodyPr>
      <a:lstStyle>
        <a:defPPr algn="l">
          <a:defRPr sz="1200" dirty="0" err="1" smtClean="0">
            <a:solidFill>
              <a:schemeClr val="tx2"/>
            </a:solidFill>
            <a:ea typeface="Nokia Pure Text Light" panose="020B0403020202020204" pitchFamily="34" charset="0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3175"/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72000" tIns="72000" rIns="72000" bIns="72000" rtlCol="0">
        <a:spAutoFit/>
      </a:bodyPr>
      <a:lstStyle>
        <a:defPPr defTabSz="360000">
          <a:spcAft>
            <a:spcPts val="600"/>
          </a:spcAft>
          <a:tabLst>
            <a:tab pos="360000" algn="l"/>
          </a:tabLst>
          <a:defRPr sz="1200" dirty="0" smtClean="0">
            <a:solidFill>
              <a:schemeClr val="tx2"/>
            </a:solidFill>
            <a:latin typeface="Arial" panose="020B0604020202020204" pitchFamily="34" charset="0"/>
            <a:ea typeface="Nokia Pure Text Light" panose="020B0403020202020204" pitchFamily="34" charset="0"/>
            <a:cs typeface="Arial" panose="020B0604020202020204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Arial PowerPoint.potx" id="{0E061A61-7E57-432B-907A-AB1A22788084}" vid="{E3207492-1C8E-486E-90C1-42382B5C6009}"/>
    </a:ext>
  </a:extLst>
</a:theme>
</file>

<file path=ppt/theme/theme2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26856</TotalTime>
  <Words>554</Words>
  <Application>Microsoft Office PowerPoint</Application>
  <PresentationFormat>Widescreen</PresentationFormat>
  <Paragraphs>54</Paragraphs>
  <Slides>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4</vt:i4>
      </vt:variant>
    </vt:vector>
  </HeadingPairs>
  <TitlesOfParts>
    <vt:vector size="14" baseType="lpstr">
      <vt:lpstr>Arial</vt:lpstr>
      <vt:lpstr>Calibri</vt:lpstr>
      <vt:lpstr>Nokia Pure Headline Ultra Light</vt:lpstr>
      <vt:lpstr>Nokia Pure Text</vt:lpstr>
      <vt:lpstr>Nokia Pure Text Light</vt:lpstr>
      <vt:lpstr>Tahoma</vt:lpstr>
      <vt:lpstr>Times New Roman</vt:lpstr>
      <vt:lpstr>Wingdings</vt:lpstr>
      <vt:lpstr>Nokia White Master with headline</vt:lpstr>
      <vt:lpstr>2_Office Theme</vt:lpstr>
      <vt:lpstr>    RAN5#92-e Meeting SIG Session 1  </vt:lpstr>
      <vt:lpstr>Agenda</vt:lpstr>
      <vt:lpstr>Agenda</vt:lpstr>
      <vt:lpstr>Agenda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balazs.bertenyi@nokia.com</dc:creator>
  <cp:keywords>CTPClassification=CTP_NT</cp:keywords>
  <cp:lastModifiedBy>Jacob John</cp:lastModifiedBy>
  <cp:revision>540</cp:revision>
  <dcterms:created xsi:type="dcterms:W3CDTF">2018-05-24T11:49:12Z</dcterms:created>
  <dcterms:modified xsi:type="dcterms:W3CDTF">2021-08-17T12:44:23Z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itusGUID">
    <vt:lpwstr>a5af123f-c90f-447d-ba37-4428aae2e3d0</vt:lpwstr>
  </property>
  <property fmtid="{D5CDD505-2E9C-101B-9397-08002B2CF9AE}" pid="3" name="CTP_TimeStamp">
    <vt:lpwstr>2018-06-14 23:21:33Z</vt:lpwstr>
  </property>
  <property fmtid="{D5CDD505-2E9C-101B-9397-08002B2CF9AE}" pid="4" name="CTP_BU">
    <vt:lpwstr>NA</vt:lpwstr>
  </property>
  <property fmtid="{D5CDD505-2E9C-101B-9397-08002B2CF9AE}" pid="5" name="CTP_IDSID">
    <vt:lpwstr>NA</vt:lpwstr>
  </property>
  <property fmtid="{D5CDD505-2E9C-101B-9397-08002B2CF9AE}" pid="6" name="CTP_WWID">
    <vt:lpwstr>NA</vt:lpwstr>
  </property>
  <property fmtid="{D5CDD505-2E9C-101B-9397-08002B2CF9AE}" pid="7" name="CTPClassification">
    <vt:lpwstr>CTP_NT</vt:lpwstr>
  </property>
</Properties>
</file>