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1" r:id="rId2"/>
  </p:sldMasterIdLst>
  <p:notesMasterIdLst>
    <p:notesMasterId r:id="rId5"/>
  </p:notesMasterIdLst>
  <p:sldIdLst>
    <p:sldId id="275" r:id="rId3"/>
    <p:sldId id="279" r:id="rId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B9B"/>
    <a:srgbClr val="1E9657"/>
    <a:srgbClr val="FF5D5D"/>
    <a:srgbClr val="124191"/>
    <a:srgbClr val="C800BE"/>
    <a:srgbClr val="92D050"/>
    <a:srgbClr val="164F0D"/>
    <a:srgbClr val="FF5B5B"/>
    <a:srgbClr val="23195D"/>
    <a:srgbClr val="FF7D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6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1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48FFD-DDE0-4E13-8CF4-6D833C916B90}" type="datetimeFigureOut">
              <a:rPr lang="en-US" smtClean="0"/>
              <a:t>20-Aug-21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D39E0-52DC-4E29-9B33-7D479C89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32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1426598-D39F-422A-A543-24ADBA877A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6D9932-1D15-416D-84E6-6E0A652B007B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118DF75-B910-4194-A1F2-CCDEF4B06B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3E3707EE-C94A-48C2-933A-DB638563A3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6839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1 White - plain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68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195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-1 Nokia Divider Mas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8463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5867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/>
              <a:t>Click to edit headline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306910" indent="-306910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2133" b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609585" indent="-302676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18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845379" indent="-228594">
              <a:spcBef>
                <a:spcPts val="0"/>
              </a:spcBef>
              <a:spcAft>
                <a:spcPts val="800"/>
              </a:spcAft>
              <a:buSzPct val="66000"/>
              <a:buFont typeface="Wingdings" panose="05000000000000000000" pitchFamily="2" charset="2"/>
              <a:buChar char="§"/>
              <a:defRPr sz="16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1068891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  <a:lvl6pPr marL="1538362" indent="0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None/>
              <a:defRPr sz="1067" baseline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1845554" indent="0">
              <a:spcBef>
                <a:spcPts val="0"/>
              </a:spcBef>
              <a:spcAft>
                <a:spcPts val="800"/>
              </a:spcAft>
              <a:buNone/>
              <a:defRPr sz="9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152746" indent="0">
              <a:spcBef>
                <a:spcPts val="0"/>
              </a:spcBef>
              <a:spcAft>
                <a:spcPts val="800"/>
              </a:spcAft>
              <a:buNone/>
              <a:defRPr sz="8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1084" y="6198577"/>
            <a:ext cx="1345536" cy="566400"/>
          </a:xfrm>
          <a:prstGeom prst="rect">
            <a:avLst/>
          </a:prstGeom>
        </p:spPr>
      </p:pic>
      <p:sp>
        <p:nvSpPr>
          <p:cNvPr id="10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4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800"/>
              </a:spcAft>
              <a:defRPr baseline="0"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57493" y="372335"/>
            <a:ext cx="10972800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557497" y="717056"/>
            <a:ext cx="10970199" cy="402167"/>
          </a:xfrm>
        </p:spPr>
        <p:txBody>
          <a:bodyPr/>
          <a:lstStyle>
            <a:lvl1pPr marL="0" indent="0">
              <a:buFont typeface="Arial"/>
              <a:buNone/>
              <a:defRPr sz="24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CDED975-CFE7-49E4-ACAD-F0EA43FC8E8B}"/>
              </a:ext>
            </a:extLst>
          </p:cNvPr>
          <p:cNvSpPr/>
          <p:nvPr userDrawn="1"/>
        </p:nvSpPr>
        <p:spPr>
          <a:xfrm>
            <a:off x="1845577" y="6319707"/>
            <a:ext cx="2046915" cy="335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fi-FI" sz="1600">
              <a:solidFill>
                <a:schemeClr val="bg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722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.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1D69DC-9F16-4CA4-A0E0-1872B8AD5D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&lt;Document ID: change ID in footer or remove&gt;</a:t>
            </a:r>
            <a:endParaRPr lang="en-US" dirty="0"/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99A4E175-66C0-4DDD-AA07-5D4B03CEA1D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 dirty="0"/>
              <a:t>Click to edit secondary headline</a:t>
            </a:r>
          </a:p>
        </p:txBody>
      </p:sp>
      <p:sp>
        <p:nvSpPr>
          <p:cNvPr id="5" name="Text Placeholder 42">
            <a:extLst>
              <a:ext uri="{FF2B5EF4-FFF2-40B4-BE49-F238E27FC236}">
                <a16:creationId xmlns:a16="http://schemas.microsoft.com/office/drawing/2014/main" id="{F4102E0A-65A1-4E0C-ABCA-2CEBB8D5BF5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3270220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>
            <a:extLst>
              <a:ext uri="{FF2B5EF4-FFF2-40B4-BE49-F238E27FC236}">
                <a16:creationId xmlns:a16="http://schemas.microsoft.com/office/drawing/2014/main" id="{4EB823F2-CD38-4A2C-B19B-02C8CF0FAD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84" y="1"/>
            <a:ext cx="5145616" cy="6330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>
            <a:extLst>
              <a:ext uri="{FF2B5EF4-FFF2-40B4-BE49-F238E27FC236}">
                <a16:creationId xmlns:a16="http://schemas.microsoft.com/office/drawing/2014/main" id="{D0966A94-46E8-4615-9FF8-22A68821867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1" y="1"/>
            <a:ext cx="2328333" cy="1553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LTE-AdvancedPro_largerTM_cropped">
            <a:extLst>
              <a:ext uri="{FF2B5EF4-FFF2-40B4-BE49-F238E27FC236}">
                <a16:creationId xmlns:a16="http://schemas.microsoft.com/office/drawing/2014/main" id="{6966CB38-B2C8-4784-9965-4EE6E5448F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0434" y="52918"/>
            <a:ext cx="1581151" cy="126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3759811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189" indent="-457189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555665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93355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n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+mn-lt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4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able Placeholder 2"/>
          <p:cNvSpPr>
            <a:spLocks noGrp="1"/>
          </p:cNvSpPr>
          <p:nvPr>
            <p:ph type="tbl" sz="quarter" idx="13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403515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10" name="SmartArt Placeholder 2"/>
          <p:cNvSpPr>
            <a:spLocks noGrp="1"/>
          </p:cNvSpPr>
          <p:nvPr>
            <p:ph type="dgm" sz="quarter" idx="14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SmartArt graphic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50279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04384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4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Click icon to add table</a:t>
            </a:r>
          </a:p>
        </p:txBody>
      </p:sp>
      <p:sp>
        <p:nvSpPr>
          <p:cNvPr id="7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60964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367808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81792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26416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5"/>
          </p:nvPr>
        </p:nvSpPr>
        <p:spPr>
          <a:xfrm>
            <a:off x="556416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4" name="Table Placeholder 2"/>
          <p:cNvSpPr>
            <a:spLocks noGrp="1"/>
          </p:cNvSpPr>
          <p:nvPr>
            <p:ph type="tbl" sz="quarter" idx="16"/>
          </p:nvPr>
        </p:nvSpPr>
        <p:spPr>
          <a:xfrm>
            <a:off x="8176564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5" name="Table Placeholder 2"/>
          <p:cNvSpPr>
            <a:spLocks noGrp="1"/>
          </p:cNvSpPr>
          <p:nvPr>
            <p:ph type="tbl" sz="quarter" idx="17"/>
          </p:nvPr>
        </p:nvSpPr>
        <p:spPr>
          <a:xfrm>
            <a:off x="4365172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9528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5 White - four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4080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2592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91104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74758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</a:t>
            </a:r>
            <a:r>
              <a:rPr lang="en-US"/>
              <a:t> to edit Master title slide</a:t>
            </a: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558803" y="6421388"/>
            <a:ext cx="336000" cy="164212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1067" smtClean="0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1333">
              <a:solidFill>
                <a:schemeClr val="tx2"/>
              </a:solidFill>
              <a:latin typeface="Arial" panose="020B0604020202020204" pitchFamily="34" charset="0"/>
              <a:ea typeface="Nokia Pure Text Light" panose="020B03040406020603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87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2" r:id="rId11"/>
    <p:sldLayoutId id="2147483673" r:id="rId12"/>
  </p:sldLayoutIdLst>
  <p:hf sldNum="0" hdr="0" dt="0"/>
  <p:txStyles>
    <p:titleStyle>
      <a:lvl1pPr algn="l" defTabSz="1219170" rtl="0" eaLnBrk="1" latinLnBrk="0" hangingPunct="1">
        <a:spcBef>
          <a:spcPct val="0"/>
        </a:spcBef>
        <a:buNone/>
        <a:defRPr sz="2667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F88378C-9D96-42E8-92CD-8526DDBF4F3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750485" y="228600"/>
            <a:ext cx="800523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9C4EDCB-B938-42B8-9865-939F84368B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54152"/>
            <a:ext cx="11184467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7ECE1BFA-4997-4EE5-ADD7-5FC15788726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448300" y="3304118"/>
            <a:ext cx="1237968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 dirty="0">
                <a:solidFill>
                  <a:schemeClr val="bg1"/>
                </a:solidFill>
              </a:rPr>
              <a:t>© 3GPP 2012</a:t>
            </a:r>
            <a:endParaRPr lang="en-GB" altLang="en-US" sz="1333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147D7EE-9852-423A-9887-AD89CBDABB1F}"/>
              </a:ext>
            </a:extLst>
          </p:cNvPr>
          <p:cNvSpPr/>
          <p:nvPr userDrawn="1"/>
        </p:nvSpPr>
        <p:spPr bwMode="auto">
          <a:xfrm>
            <a:off x="11078633" y="6364818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C65BFE5F-28FD-4FF4-BBE3-68D6A3872C47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  <p:extLst>
      <p:ext uri="{BB962C8B-B14F-4D97-AF65-F5344CB8AC3E}">
        <p14:creationId xmlns:p14="http://schemas.microsoft.com/office/powerpoint/2010/main" val="243033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3733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67">
          <a:solidFill>
            <a:schemeClr val="tx1"/>
          </a:solidFill>
          <a:latin typeface="+mn-lt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>
          <a:solidFill>
            <a:schemeClr val="tx1"/>
          </a:solidFill>
          <a:latin typeface="+mn-lt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33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610D087A-FDA7-49D2-9930-7C00072C5B8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44013" y="2635251"/>
            <a:ext cx="9825567" cy="2070099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dirty="0"/>
            </a:br>
            <a:br>
              <a:rPr lang="en-GB" dirty="0"/>
            </a:br>
            <a: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Way Forward on MSF TFES LS</a:t>
            </a:r>
            <a:br>
              <a:rPr lang="en-US" sz="3733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3733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Subtitle 6">
            <a:extLst>
              <a:ext uri="{FF2B5EF4-FFF2-40B4-BE49-F238E27FC236}">
                <a16:creationId xmlns:a16="http://schemas.microsoft.com/office/drawing/2014/main" id="{0F20AC93-2F97-4B57-8E6C-FC63ABDCAB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76229" y="5105400"/>
            <a:ext cx="6405033" cy="1752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endParaRPr lang="en-US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400" dirty="0"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687795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0485" y="0"/>
            <a:ext cx="8005233" cy="523875"/>
          </a:xfrm>
        </p:spPr>
        <p:txBody>
          <a:bodyPr/>
          <a:lstStyle/>
          <a:p>
            <a:r>
              <a:rPr lang="en-US" dirty="0"/>
              <a:t>MSG TFES 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175" y="723900"/>
            <a:ext cx="11184467" cy="5667375"/>
          </a:xfrm>
        </p:spPr>
        <p:txBody>
          <a:bodyPr/>
          <a:lstStyle/>
          <a:p>
            <a:r>
              <a:rPr lang="en-US" sz="2400" dirty="0"/>
              <a:t>Set up direct engagement between EN 301 908-25 (Lu Zhou – Qualcomm Europe) and TS 38.521-x rapporteurs (Yu Shi, </a:t>
            </a:r>
            <a:r>
              <a:rPr lang="en-US" sz="2400" dirty="0" err="1"/>
              <a:t>Yufeng</a:t>
            </a:r>
            <a:r>
              <a:rPr lang="en-US" sz="2400" dirty="0"/>
              <a:t> Zhang, Kevin Wang)</a:t>
            </a:r>
          </a:p>
          <a:p>
            <a:pPr lvl="1"/>
            <a:r>
              <a:rPr lang="en-US" sz="1867" dirty="0"/>
              <a:t>Hajer volunteered to facilitate this engagement for Rel-15 clean up task</a:t>
            </a:r>
          </a:p>
          <a:p>
            <a:r>
              <a:rPr lang="en-US" sz="2400" dirty="0"/>
              <a:t>Encourage every partner within MSG TFES to coordinate internally with their RAN 5 experts to support the work</a:t>
            </a:r>
          </a:p>
          <a:p>
            <a:r>
              <a:rPr lang="en-US" sz="2400" dirty="0"/>
              <a:t>TS 38.521-x rapporteurs &amp; other experts to provide guidance on best ways to find errors and address them</a:t>
            </a:r>
          </a:p>
          <a:p>
            <a:r>
              <a:rPr lang="en-US" sz="2400" dirty="0"/>
              <a:t>Involve TC authors in finding and fixing errors of impacted test cases – target RAN5#93-e meeting</a:t>
            </a:r>
          </a:p>
          <a:p>
            <a:r>
              <a:rPr lang="en-US" sz="2400" dirty="0"/>
              <a:t>Draft response LS to MSG TFES</a:t>
            </a:r>
          </a:p>
          <a:p>
            <a:pPr lvl="1"/>
            <a:r>
              <a:rPr lang="en-US" sz="1867" dirty="0"/>
              <a:t>Hajer to draft the response LS to MSG TFES covering the actions taken by RAN5 and aiming to complete by RAN5#93-e meeting</a:t>
            </a:r>
          </a:p>
        </p:txBody>
      </p:sp>
    </p:spTree>
    <p:extLst>
      <p:ext uri="{BB962C8B-B14F-4D97-AF65-F5344CB8AC3E}">
        <p14:creationId xmlns:p14="http://schemas.microsoft.com/office/powerpoint/2010/main" val="3668683115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okia White Master with headline">
  <a:themeElements>
    <a:clrScheme name="Nokia April 2016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0645AD"/>
      </a:hlink>
      <a:folHlink>
        <a:srgbClr val="0B0080"/>
      </a:folHlink>
    </a:clrScheme>
    <a:fontScheme name="Nokia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>
          <a:noFill/>
          <a:prstDash val="solid"/>
        </a:ln>
      </a:spPr>
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200" dirty="0" err="1" smtClean="0">
            <a:solidFill>
              <a:schemeClr val="tx2"/>
            </a:solidFill>
            <a:ea typeface="Nokia Pure Text Light" panose="020B0403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>
        <a:spAutoFit/>
      </a:bodyPr>
      <a:lstStyle>
        <a:defPPr defTabSz="360000">
          <a:spcAft>
            <a:spcPts val="600"/>
          </a:spcAft>
          <a:tabLst>
            <a:tab pos="360000" algn="l"/>
          </a:tabLst>
          <a:defRPr sz="1200" dirty="0" smtClean="0">
            <a:solidFill>
              <a:schemeClr val="tx2"/>
            </a:solidFill>
            <a:latin typeface="Arial" panose="020B0604020202020204" pitchFamily="34" charset="0"/>
            <a:ea typeface="Nokia Pure Text Light" panose="020B0403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rial PowerPoint.potx" id="{0E061A61-7E57-432B-907A-AB1A22788084}" vid="{E3207492-1C8E-486E-90C1-42382B5C6009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26617</TotalTime>
  <Words>134</Words>
  <Application>Microsoft Office PowerPoint</Application>
  <PresentationFormat>Widescreen</PresentationFormat>
  <Paragraphs>10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Calibri</vt:lpstr>
      <vt:lpstr>Nokia Pure Headline Ultra Light</vt:lpstr>
      <vt:lpstr>Nokia Pure Text</vt:lpstr>
      <vt:lpstr>Nokia Pure Text Light</vt:lpstr>
      <vt:lpstr>Times New Roman</vt:lpstr>
      <vt:lpstr>Wingdings</vt:lpstr>
      <vt:lpstr>Nokia White Master with headline</vt:lpstr>
      <vt:lpstr>2_Office Theme</vt:lpstr>
      <vt:lpstr>    Way Forward on MSF TFES LS </vt:lpstr>
      <vt:lpstr>MSG TFES 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balazs.bertenyi@nokia.com</dc:creator>
  <cp:keywords>CTPClassification=CTP_NT</cp:keywords>
  <cp:lastModifiedBy>Jacob John</cp:lastModifiedBy>
  <cp:revision>545</cp:revision>
  <dcterms:created xsi:type="dcterms:W3CDTF">2018-05-24T11:49:12Z</dcterms:created>
  <dcterms:modified xsi:type="dcterms:W3CDTF">2021-08-20T16:01:30Z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a5af123f-c90f-447d-ba37-4428aae2e3d0</vt:lpwstr>
  </property>
  <property fmtid="{D5CDD505-2E9C-101B-9397-08002B2CF9AE}" pid="3" name="CTP_TimeStamp">
    <vt:lpwstr>2018-06-14 23:21:33Z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