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1" r:id="rId2"/>
  </p:sldMasterIdLst>
  <p:notesMasterIdLst>
    <p:notesMasterId r:id="rId9"/>
  </p:notesMasterIdLst>
  <p:sldIdLst>
    <p:sldId id="275" r:id="rId3"/>
    <p:sldId id="422" r:id="rId4"/>
    <p:sldId id="423" r:id="rId5"/>
    <p:sldId id="427" r:id="rId6"/>
    <p:sldId id="428" r:id="rId7"/>
    <p:sldId id="276" r:id="rId8"/>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B9B"/>
    <a:srgbClr val="1E9657"/>
    <a:srgbClr val="FF5D5D"/>
    <a:srgbClr val="124191"/>
    <a:srgbClr val="C800BE"/>
    <a:srgbClr val="92D050"/>
    <a:srgbClr val="164F0D"/>
    <a:srgbClr val="FF5B5B"/>
    <a:srgbClr val="23195D"/>
    <a:srgbClr val="FF7D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14" autoAdjust="0"/>
    <p:restoredTop sz="94660"/>
  </p:normalViewPr>
  <p:slideViewPr>
    <p:cSldViewPr snapToGrid="0">
      <p:cViewPr varScale="1">
        <p:scale>
          <a:sx n="110" d="100"/>
          <a:sy n="110" d="100"/>
        </p:scale>
        <p:origin x="1194"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948FFD-DDE0-4E13-8CF4-6D833C916B90}" type="datetimeFigureOut">
              <a:rPr lang="en-US" smtClean="0"/>
              <a:t>5/25/2021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FD39E0-52DC-4E29-9B33-7D479C89A1F8}" type="slidenum">
              <a:rPr lang="en-US" smtClean="0"/>
              <a:t>‹#›</a:t>
            </a:fld>
            <a:endParaRPr lang="en-US"/>
          </a:p>
        </p:txBody>
      </p:sp>
    </p:spTree>
    <p:extLst>
      <p:ext uri="{BB962C8B-B14F-4D97-AF65-F5344CB8AC3E}">
        <p14:creationId xmlns:p14="http://schemas.microsoft.com/office/powerpoint/2010/main" val="2742432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1426598-D39F-422A-A543-24ADBA877A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30275" rtl="0" eaLnBrk="1" fontAlgn="base" latinLnBrk="0" hangingPunct="1">
              <a:lnSpc>
                <a:spcPct val="100000"/>
              </a:lnSpc>
              <a:spcBef>
                <a:spcPct val="0"/>
              </a:spcBef>
              <a:spcAft>
                <a:spcPct val="0"/>
              </a:spcAft>
              <a:buClrTx/>
              <a:buSzTx/>
              <a:buFontTx/>
              <a:buNone/>
              <a:tabLst/>
              <a:defRPr/>
            </a:pPr>
            <a:fld id="{DD6D9932-1D15-416D-84E6-6E0A652B007B}"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1</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6147" name="Rectangle 2">
            <a:extLst>
              <a:ext uri="{FF2B5EF4-FFF2-40B4-BE49-F238E27FC236}">
                <a16:creationId xmlns:a16="http://schemas.microsoft.com/office/drawing/2014/main" id="{3118DF75-B910-4194-A1F2-CCDEF4B06B2C}"/>
              </a:ext>
            </a:extLst>
          </p:cNvPr>
          <p:cNvSpPr>
            <a:spLocks noGrp="1" noRot="1" noChangeAspect="1" noChangeArrowheads="1" noTextEdit="1"/>
          </p:cNvSpPr>
          <p:nvPr>
            <p:ph type="sldImg"/>
          </p:nvPr>
        </p:nvSpPr>
        <p:spPr>
          <a:xfrm>
            <a:off x="88900" y="742950"/>
            <a:ext cx="6621463" cy="3725863"/>
          </a:xfrm>
          <a:ln/>
        </p:spPr>
      </p:sp>
      <p:sp>
        <p:nvSpPr>
          <p:cNvPr id="6148" name="Rectangle 3">
            <a:extLst>
              <a:ext uri="{FF2B5EF4-FFF2-40B4-BE49-F238E27FC236}">
                <a16:creationId xmlns:a16="http://schemas.microsoft.com/office/drawing/2014/main" id="{3E3707EE-C94A-48C2-933A-DB638563A318}"/>
              </a:ext>
            </a:extLst>
          </p:cNvPr>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406839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2</a:t>
            </a:fld>
            <a:endParaRPr lang="en-US"/>
          </a:p>
        </p:txBody>
      </p:sp>
    </p:spTree>
    <p:extLst>
      <p:ext uri="{BB962C8B-B14F-4D97-AF65-F5344CB8AC3E}">
        <p14:creationId xmlns:p14="http://schemas.microsoft.com/office/powerpoint/2010/main" val="396238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3</a:t>
            </a:fld>
            <a:endParaRPr lang="en-US"/>
          </a:p>
        </p:txBody>
      </p:sp>
    </p:spTree>
    <p:extLst>
      <p:ext uri="{BB962C8B-B14F-4D97-AF65-F5344CB8AC3E}">
        <p14:creationId xmlns:p14="http://schemas.microsoft.com/office/powerpoint/2010/main" val="4011026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4</a:t>
            </a:fld>
            <a:endParaRPr lang="en-US"/>
          </a:p>
        </p:txBody>
      </p:sp>
    </p:spTree>
    <p:extLst>
      <p:ext uri="{BB962C8B-B14F-4D97-AF65-F5344CB8AC3E}">
        <p14:creationId xmlns:p14="http://schemas.microsoft.com/office/powerpoint/2010/main" val="3321537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5</a:t>
            </a:fld>
            <a:endParaRPr lang="en-US"/>
          </a:p>
        </p:txBody>
      </p:sp>
    </p:spTree>
    <p:extLst>
      <p:ext uri="{BB962C8B-B14F-4D97-AF65-F5344CB8AC3E}">
        <p14:creationId xmlns:p14="http://schemas.microsoft.com/office/powerpoint/2010/main" val="3028897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1426598-D39F-422A-A543-24ADBA877A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30275" rtl="0" eaLnBrk="1" fontAlgn="base" latinLnBrk="0" hangingPunct="1">
              <a:lnSpc>
                <a:spcPct val="100000"/>
              </a:lnSpc>
              <a:spcBef>
                <a:spcPct val="0"/>
              </a:spcBef>
              <a:spcAft>
                <a:spcPct val="0"/>
              </a:spcAft>
              <a:buClrTx/>
              <a:buSzTx/>
              <a:buFontTx/>
              <a:buNone/>
              <a:tabLst/>
              <a:defRPr/>
            </a:pPr>
            <a:fld id="{DD6D9932-1D15-416D-84E6-6E0A652B007B}"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6</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6147" name="Rectangle 2">
            <a:extLst>
              <a:ext uri="{FF2B5EF4-FFF2-40B4-BE49-F238E27FC236}">
                <a16:creationId xmlns:a16="http://schemas.microsoft.com/office/drawing/2014/main" id="{3118DF75-B910-4194-A1F2-CCDEF4B06B2C}"/>
              </a:ext>
            </a:extLst>
          </p:cNvPr>
          <p:cNvSpPr>
            <a:spLocks noGrp="1" noRot="1" noChangeAspect="1" noChangeArrowheads="1" noTextEdit="1"/>
          </p:cNvSpPr>
          <p:nvPr>
            <p:ph type="sldImg"/>
          </p:nvPr>
        </p:nvSpPr>
        <p:spPr>
          <a:xfrm>
            <a:off x="88900" y="742950"/>
            <a:ext cx="6621463" cy="3725863"/>
          </a:xfrm>
          <a:ln/>
        </p:spPr>
      </p:sp>
      <p:sp>
        <p:nvSpPr>
          <p:cNvPr id="6148" name="Rectangle 3">
            <a:extLst>
              <a:ext uri="{FF2B5EF4-FFF2-40B4-BE49-F238E27FC236}">
                <a16:creationId xmlns:a16="http://schemas.microsoft.com/office/drawing/2014/main" id="{3E3707EE-C94A-48C2-933A-DB638563A318}"/>
              </a:ext>
            </a:extLst>
          </p:cNvPr>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9357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1 White - plain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j-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68"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j-lt"/>
              </a:defRPr>
            </a:lvl1pPr>
          </a:lstStyle>
          <a:p>
            <a:pPr lvl="0"/>
            <a:r>
              <a:rPr lang="en-US" noProof="0"/>
              <a:t>Click to edit headline</a:t>
            </a:r>
          </a:p>
        </p:txBody>
      </p:sp>
      <p:sp>
        <p:nvSpPr>
          <p:cNvPr id="5"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131951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1 Nokia Divider Master title">
    <p:spTree>
      <p:nvGrpSpPr>
        <p:cNvPr id="1" name=""/>
        <p:cNvGrpSpPr/>
        <p:nvPr/>
      </p:nvGrpSpPr>
      <p:grpSpPr>
        <a:xfrm>
          <a:off x="0" y="0"/>
          <a:ext cx="0" cy="0"/>
          <a:chOff x="0" y="0"/>
          <a:chExt cx="0" cy="0"/>
        </a:xfrm>
      </p:grpSpPr>
      <p:sp>
        <p:nvSpPr>
          <p:cNvPr id="7" name="Text Placeholder 42"/>
          <p:cNvSpPr>
            <a:spLocks noGrp="1"/>
          </p:cNvSpPr>
          <p:nvPr>
            <p:ph type="body" sz="quarter" idx="11" hasCustomPrompt="1"/>
          </p:nvPr>
        </p:nvSpPr>
        <p:spPr>
          <a:xfrm>
            <a:off x="556800" y="374400"/>
            <a:ext cx="11078400" cy="846355"/>
          </a:xfrm>
          <a:prstGeom prst="rect">
            <a:avLst/>
          </a:prstGeom>
        </p:spPr>
        <p:txBody>
          <a:bodyPr lIns="0" tIns="0" rIns="0" bIns="0"/>
          <a:lstStyle>
            <a:lvl1pPr marL="0" indent="0">
              <a:buNone/>
              <a:defRPr sz="5867" baseline="0">
                <a:solidFill>
                  <a:schemeClr val="bg1"/>
                </a:solidFill>
                <a:latin typeface="Nokia Pure Headline Ultra Light" panose="020B0204020202020204" pitchFamily="34" charset="0"/>
              </a:defRPr>
            </a:lvl1pPr>
          </a:lstStyle>
          <a:p>
            <a:pPr lvl="0"/>
            <a:r>
              <a:rPr lang="en-US"/>
              <a:t>Click to edit headline</a:t>
            </a:r>
          </a:p>
        </p:txBody>
      </p:sp>
      <p:sp>
        <p:nvSpPr>
          <p:cNvPr id="6" name="Text Placeholder 3"/>
          <p:cNvSpPr>
            <a:spLocks noGrp="1"/>
          </p:cNvSpPr>
          <p:nvPr>
            <p:ph type="body" sz="quarter" idx="12" hasCustomPrompt="1"/>
          </p:nvPr>
        </p:nvSpPr>
        <p:spPr>
          <a:xfrm>
            <a:off x="556800" y="1440000"/>
            <a:ext cx="11078400" cy="4747200"/>
          </a:xfrm>
          <a:prstGeom prst="rect">
            <a:avLst/>
          </a:prstGeom>
        </p:spPr>
        <p:txBody>
          <a:bodyPr lIns="0" tIns="0" rIns="0" bIns="0">
            <a:normAutofit/>
          </a:bodyPr>
          <a:lstStyle>
            <a:lvl1pPr marL="306910" indent="-306910">
              <a:spcBef>
                <a:spcPts val="0"/>
              </a:spcBef>
              <a:spcAft>
                <a:spcPts val="800"/>
              </a:spcAft>
              <a:buFont typeface="Nokia Pure Text Light" panose="020B0304040602060303" pitchFamily="34" charset="0"/>
              <a:buChar char="‑"/>
              <a:defRPr sz="2133" b="0">
                <a:solidFill>
                  <a:schemeClr val="bg1"/>
                </a:solidFill>
                <a:latin typeface="Nokia Pure Text Light" panose="020B0403020202020204" pitchFamily="34" charset="0"/>
                <a:ea typeface="Nokia Pure Text Light" panose="020B0403020202020204" pitchFamily="34" charset="0"/>
              </a:defRPr>
            </a:lvl1pPr>
            <a:lvl2pPr marL="609585" indent="-302676">
              <a:spcBef>
                <a:spcPts val="0"/>
              </a:spcBef>
              <a:spcAft>
                <a:spcPts val="800"/>
              </a:spcAft>
              <a:buFont typeface="Nokia Pure Text Light" panose="020B0304040602060303" pitchFamily="34" charset="0"/>
              <a:buChar char="‑"/>
              <a:defRPr sz="1867">
                <a:solidFill>
                  <a:schemeClr val="bg1"/>
                </a:solidFill>
                <a:latin typeface="Nokia Pure Text Light" panose="020B0403020202020204" pitchFamily="34" charset="0"/>
                <a:ea typeface="Nokia Pure Text Light" panose="020B0403020202020204" pitchFamily="34" charset="0"/>
              </a:defRPr>
            </a:lvl2pPr>
            <a:lvl3pPr marL="845379" indent="-228594">
              <a:spcBef>
                <a:spcPts val="0"/>
              </a:spcBef>
              <a:spcAft>
                <a:spcPts val="800"/>
              </a:spcAft>
              <a:buSzPct val="66000"/>
              <a:buFont typeface="Wingdings" panose="05000000000000000000" pitchFamily="2" charset="2"/>
              <a:buChar char="§"/>
              <a:defRPr sz="1600">
                <a:solidFill>
                  <a:schemeClr val="bg1"/>
                </a:solidFill>
                <a:latin typeface="Nokia Pure Text Light" panose="020B0403020202020204" pitchFamily="34" charset="0"/>
                <a:ea typeface="Nokia Pure Text Light" panose="020B0403020202020204" pitchFamily="34" charset="0"/>
              </a:defRPr>
            </a:lvl3pPr>
            <a:lvl4pPr marL="1068891" indent="0">
              <a:spcBef>
                <a:spcPts val="0"/>
              </a:spcBef>
              <a:spcAft>
                <a:spcPts val="800"/>
              </a:spcAft>
              <a:buNone/>
              <a:defRPr sz="1333">
                <a:solidFill>
                  <a:schemeClr val="bg1"/>
                </a:solidFill>
                <a:latin typeface="Nokia Pure Text Light" panose="020B0403020202020204" pitchFamily="34" charset="0"/>
                <a:ea typeface="Nokia Pure Text Light" panose="020B0403020202020204" pitchFamily="34" charset="0"/>
              </a:defRPr>
            </a:lvl4pPr>
            <a:lvl5pPr marL="1231169" indent="0">
              <a:spcBef>
                <a:spcPts val="0"/>
              </a:spcBef>
              <a:spcAft>
                <a:spcPts val="800"/>
              </a:spcAft>
              <a:buFont typeface="Arial" panose="020B0604020202020204" pitchFamily="34" charset="0"/>
              <a:buNone/>
              <a:defRPr sz="1067">
                <a:solidFill>
                  <a:schemeClr val="bg1"/>
                </a:solidFill>
                <a:latin typeface="Nokia Pure Text Light" panose="020B0403020202020204" pitchFamily="34" charset="0"/>
                <a:ea typeface="Nokia Pure Text Light" panose="020B0403020202020204" pitchFamily="34" charset="0"/>
              </a:defRPr>
            </a:lvl5pPr>
            <a:lvl6pPr marL="1538362" indent="0">
              <a:spcBef>
                <a:spcPts val="0"/>
              </a:spcBef>
              <a:spcAft>
                <a:spcPts val="800"/>
              </a:spcAft>
              <a:buFont typeface="Nokia Pure Text" panose="020B0503020202020204" pitchFamily="34" charset="0"/>
              <a:buNone/>
              <a:defRPr sz="1067" baseline="0">
                <a:solidFill>
                  <a:schemeClr val="bg1"/>
                </a:solidFill>
                <a:latin typeface="Nokia Pure Text Light" panose="020B0403020202020204" pitchFamily="34" charset="0"/>
                <a:ea typeface="Nokia Pure Text Light" panose="020B0403020202020204" pitchFamily="34" charset="0"/>
              </a:defRPr>
            </a:lvl6pPr>
            <a:lvl7pPr marL="1845554" indent="0">
              <a:spcBef>
                <a:spcPts val="0"/>
              </a:spcBef>
              <a:spcAft>
                <a:spcPts val="800"/>
              </a:spcAft>
              <a:buNone/>
              <a:defRPr sz="933">
                <a:solidFill>
                  <a:schemeClr val="bg1"/>
                </a:solidFill>
                <a:latin typeface="Nokia Pure Text Light" panose="020B0403020202020204" pitchFamily="34" charset="0"/>
                <a:ea typeface="Nokia Pure Text Light" panose="020B0403020202020204" pitchFamily="34" charset="0"/>
              </a:defRPr>
            </a:lvl7pPr>
            <a:lvl8pPr marL="2152746" indent="0">
              <a:spcBef>
                <a:spcPts val="0"/>
              </a:spcBef>
              <a:spcAft>
                <a:spcPts val="800"/>
              </a:spcAft>
              <a:buNone/>
              <a:defRPr sz="800">
                <a:solidFill>
                  <a:schemeClr val="bg1"/>
                </a:solidFill>
                <a:latin typeface="Nokia Pure Text Light" panose="020B0403020202020204" pitchFamily="34" charset="0"/>
                <a:ea typeface="Nokia Pure Text Light" panose="020B0403020202020204" pitchFamily="34" charset="0"/>
              </a:defRPr>
            </a:lvl8pPr>
          </a:lstStyle>
          <a:p>
            <a:pPr lvl="0"/>
            <a:r>
              <a:rPr lang="en-US"/>
              <a:t>Click to edit Master text styles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501084" y="6198577"/>
            <a:ext cx="1345536" cy="566400"/>
          </a:xfrm>
          <a:prstGeom prst="rect">
            <a:avLst/>
          </a:prstGeom>
        </p:spPr>
      </p:pic>
      <p:sp>
        <p:nvSpPr>
          <p:cNvPr id="10"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bg1"/>
                </a:solidFill>
                <a:latin typeface="Nokia Pure Text Light" panose="020B0304040602060303" pitchFamily="34" charset="0"/>
                <a:ea typeface="Nokia Pure Text Light" panose="020B0304040602060303" pitchFamily="34" charset="0"/>
                <a:cs typeface="Nokia Pure Text Light" panose="020B0304040602060303" pitchFamily="34" charset="0"/>
              </a:defRPr>
            </a:lvl1pPr>
          </a:lstStyle>
          <a:p>
            <a:r>
              <a:rPr lang="en-GB"/>
              <a:t>Nokia – Customer Confidential</a:t>
            </a:r>
            <a:endParaRPr lang="en-US"/>
          </a:p>
        </p:txBody>
      </p:sp>
    </p:spTree>
    <p:extLst>
      <p:ext uri="{BB962C8B-B14F-4D97-AF65-F5344CB8AC3E}">
        <p14:creationId xmlns:p14="http://schemas.microsoft.com/office/powerpoint/2010/main" val="690848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800"/>
              </a:spcAft>
              <a:defRPr baseline="0"/>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1"/>
          <p:cNvSpPr>
            <a:spLocks noGrp="1"/>
          </p:cNvSpPr>
          <p:nvPr>
            <p:ph type="title"/>
          </p:nvPr>
        </p:nvSpPr>
        <p:spPr>
          <a:xfrm>
            <a:off x="557493" y="372335"/>
            <a:ext cx="10972800" cy="415719"/>
          </a:xfrm>
        </p:spPr>
        <p:txBody>
          <a:bodyPr/>
          <a:lstStyle>
            <a:lvl1pPr>
              <a:defRPr/>
            </a:lvl1pPr>
          </a:lstStyle>
          <a:p>
            <a:r>
              <a:rPr lang="en-US"/>
              <a:t>Click to edit Master title style</a:t>
            </a:r>
          </a:p>
        </p:txBody>
      </p:sp>
      <p:sp>
        <p:nvSpPr>
          <p:cNvPr id="6" name="Content Placeholder 8"/>
          <p:cNvSpPr>
            <a:spLocks noGrp="1"/>
          </p:cNvSpPr>
          <p:nvPr>
            <p:ph sz="quarter" idx="13"/>
          </p:nvPr>
        </p:nvSpPr>
        <p:spPr>
          <a:xfrm>
            <a:off x="557497" y="717056"/>
            <a:ext cx="10970199" cy="402167"/>
          </a:xfrm>
        </p:spPr>
        <p:txBody>
          <a:bodyPr/>
          <a:lstStyle>
            <a:lvl1pPr marL="0" indent="0">
              <a:buFont typeface="Arial"/>
              <a:buNone/>
              <a:defRPr sz="2400">
                <a:solidFill>
                  <a:schemeClr val="bg2"/>
                </a:solidFill>
                <a:latin typeface="+mj-lt"/>
              </a:defRPr>
            </a:lvl1pPr>
          </a:lstStyle>
          <a:p>
            <a:pPr lvl="0"/>
            <a:r>
              <a:rPr lang="en-US"/>
              <a:t>Click to edit Master text styles</a:t>
            </a:r>
          </a:p>
        </p:txBody>
      </p:sp>
      <p:sp>
        <p:nvSpPr>
          <p:cNvPr id="2" name="Rectangle 1">
            <a:extLst>
              <a:ext uri="{FF2B5EF4-FFF2-40B4-BE49-F238E27FC236}">
                <a16:creationId xmlns:a16="http://schemas.microsoft.com/office/drawing/2014/main" id="{DCDED975-CFE7-49E4-ACAD-F0EA43FC8E8B}"/>
              </a:ext>
            </a:extLst>
          </p:cNvPr>
          <p:cNvSpPr/>
          <p:nvPr userDrawn="1"/>
        </p:nvSpPr>
        <p:spPr>
          <a:xfrm>
            <a:off x="1845577" y="6319707"/>
            <a:ext cx="2046915" cy="3355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00" tIns="96000" rIns="96000" bIns="96000" numCol="1" spcCol="0" rtlCol="0" fromWordArt="0" anchor="t" anchorCtr="0" forceAA="0" compatLnSpc="1">
            <a:prstTxWarp prst="textNoShape">
              <a:avLst/>
            </a:prstTxWarp>
            <a:noAutofit/>
          </a:bodyPr>
          <a:lstStyle/>
          <a:p>
            <a:pPr algn="l"/>
            <a:endParaRPr lang="fi-FI" sz="1600">
              <a:solidFill>
                <a:schemeClr val="bg1"/>
              </a:solidFill>
              <a:latin typeface="Nokia Pure Text Light" panose="020B0403020202020204" pitchFamily="34" charset="0"/>
              <a:ea typeface="Nokia Pure Text Light" panose="020B0403020202020204" pitchFamily="34" charset="0"/>
            </a:endParaRPr>
          </a:p>
        </p:txBody>
      </p:sp>
    </p:spTree>
    <p:extLst>
      <p:ext uri="{BB962C8B-B14F-4D97-AF65-F5344CB8AC3E}">
        <p14:creationId xmlns:p14="http://schemas.microsoft.com/office/powerpoint/2010/main" val="1186722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2_Titl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A1D69DC-9F16-4CA4-A0E0-1872B8AD5DBC}"/>
              </a:ext>
            </a:extLst>
          </p:cNvPr>
          <p:cNvSpPr>
            <a:spLocks noGrp="1"/>
          </p:cNvSpPr>
          <p:nvPr>
            <p:ph type="ftr" sz="quarter" idx="10"/>
          </p:nvPr>
        </p:nvSpPr>
        <p:spPr>
          <a:xfrm>
            <a:off x="3072000" y="6422400"/>
            <a:ext cx="6048000" cy="163200"/>
          </a:xfrm>
          <a:prstGeom prst="rect">
            <a:avLst/>
          </a:prstGeom>
        </p:spPr>
        <p:txBody>
          <a:bodyPr/>
          <a:lstStyle/>
          <a:p>
            <a:r>
              <a:rPr lang="en-GB" dirty="0"/>
              <a:t>&lt;Document ID: change ID in footer or remove&gt;</a:t>
            </a:r>
            <a:endParaRPr lang="en-US" dirty="0"/>
          </a:p>
        </p:txBody>
      </p:sp>
      <p:sp>
        <p:nvSpPr>
          <p:cNvPr id="4" name="Text Placeholder 12">
            <a:extLst>
              <a:ext uri="{FF2B5EF4-FFF2-40B4-BE49-F238E27FC236}">
                <a16:creationId xmlns:a16="http://schemas.microsoft.com/office/drawing/2014/main" id="{99A4E175-66C0-4DDD-AA07-5D4B03CEA1D0}"/>
              </a:ext>
            </a:extLst>
          </p:cNvPr>
          <p:cNvSpPr>
            <a:spLocks noGrp="1"/>
          </p:cNvSpPr>
          <p:nvPr>
            <p:ph type="body" sz="quarter" idx="11"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j-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dirty="0"/>
              <a:t>Click to edit secondary headline</a:t>
            </a:r>
          </a:p>
        </p:txBody>
      </p:sp>
      <p:sp>
        <p:nvSpPr>
          <p:cNvPr id="5" name="Text Placeholder 42">
            <a:extLst>
              <a:ext uri="{FF2B5EF4-FFF2-40B4-BE49-F238E27FC236}">
                <a16:creationId xmlns:a16="http://schemas.microsoft.com/office/drawing/2014/main" id="{F4102E0A-65A1-4E0C-ABCA-2CEBB8D5BF5D}"/>
              </a:ext>
            </a:extLst>
          </p:cNvPr>
          <p:cNvSpPr>
            <a:spLocks noGrp="1"/>
          </p:cNvSpPr>
          <p:nvPr>
            <p:ph type="body" sz="quarter" idx="12"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j-lt"/>
              </a:defRPr>
            </a:lvl1pPr>
          </a:lstStyle>
          <a:p>
            <a:pPr lvl="0"/>
            <a:r>
              <a:rPr lang="en-US" noProof="0" dirty="0"/>
              <a:t>Click to edit headline</a:t>
            </a:r>
          </a:p>
        </p:txBody>
      </p:sp>
    </p:spTree>
    <p:extLst>
      <p:ext uri="{BB962C8B-B14F-4D97-AF65-F5344CB8AC3E}">
        <p14:creationId xmlns:p14="http://schemas.microsoft.com/office/powerpoint/2010/main" val="3270220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bubbles_ppt_cover.png">
            <a:extLst>
              <a:ext uri="{FF2B5EF4-FFF2-40B4-BE49-F238E27FC236}">
                <a16:creationId xmlns:a16="http://schemas.microsoft.com/office/drawing/2014/main" id="{4EB823F2-CD38-4A2C-B19B-02C8CF0FADE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6484" y="1"/>
            <a:ext cx="5145616" cy="6330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a:extLst>
              <a:ext uri="{FF2B5EF4-FFF2-40B4-BE49-F238E27FC236}">
                <a16:creationId xmlns:a16="http://schemas.microsoft.com/office/drawing/2014/main" id="{D0966A94-46E8-4615-9FF8-22A688218677}"/>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051" y="1"/>
            <a:ext cx="2328333" cy="155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LTE-AdvancedPro_largerTM_cropped">
            <a:extLst>
              <a:ext uri="{FF2B5EF4-FFF2-40B4-BE49-F238E27FC236}">
                <a16:creationId xmlns:a16="http://schemas.microsoft.com/office/drawing/2014/main" id="{6966CB38-B2C8-4784-9965-4EE6E5448F45}"/>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240434" y="52918"/>
            <a:ext cx="1581151" cy="126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30"/>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10043" y="3839308"/>
            <a:ext cx="8534400" cy="175260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3113759811"/>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457189" indent="-457189">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583555665"/>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045933555"/>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800"/>
              </a:spcAft>
              <a:defRPr baseline="0"/>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1"/>
          <p:cNvSpPr>
            <a:spLocks noGrp="1"/>
          </p:cNvSpPr>
          <p:nvPr>
            <p:ph type="title"/>
          </p:nvPr>
        </p:nvSpPr>
        <p:spPr>
          <a:xfrm>
            <a:off x="557493" y="372333"/>
            <a:ext cx="10972800" cy="415719"/>
          </a:xfrm>
        </p:spPr>
        <p:txBody>
          <a:bodyPr/>
          <a:lstStyle>
            <a:lvl1pPr>
              <a:defRPr/>
            </a:lvl1pPr>
          </a:lstStyle>
          <a:p>
            <a:r>
              <a:rPr lang="en-US"/>
              <a:t>Click to edit Master title style</a:t>
            </a:r>
            <a:endParaRPr lang="en-US" dirty="0"/>
          </a:p>
        </p:txBody>
      </p:sp>
      <p:sp>
        <p:nvSpPr>
          <p:cNvPr id="6" name="Content Placeholder 8"/>
          <p:cNvSpPr>
            <a:spLocks noGrp="1"/>
          </p:cNvSpPr>
          <p:nvPr>
            <p:ph sz="quarter" idx="13"/>
          </p:nvPr>
        </p:nvSpPr>
        <p:spPr>
          <a:xfrm>
            <a:off x="557494" y="717054"/>
            <a:ext cx="10970199" cy="402167"/>
          </a:xfrm>
        </p:spPr>
        <p:txBody>
          <a:bodyPr/>
          <a:lstStyle>
            <a:lvl1pPr marL="0" indent="0">
              <a:buFont typeface="Arial"/>
              <a:buNone/>
              <a:defRPr sz="2400">
                <a:solidFill>
                  <a:schemeClr val="bg2"/>
                </a:solidFill>
                <a:latin typeface="+mj-lt"/>
              </a:defRPr>
            </a:lvl1pPr>
          </a:lstStyle>
          <a:p>
            <a:pPr lvl="0"/>
            <a:r>
              <a:rPr lang="en-US"/>
              <a:t>Click to edit Master text styles</a:t>
            </a:r>
          </a:p>
        </p:txBody>
      </p:sp>
    </p:spTree>
    <p:extLst>
      <p:ext uri="{BB962C8B-B14F-4D97-AF65-F5344CB8AC3E}">
        <p14:creationId xmlns:p14="http://schemas.microsoft.com/office/powerpoint/2010/main" val="1015878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n-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n-lt"/>
              </a:defRPr>
            </a:lvl1pPr>
          </a:lstStyle>
          <a:p>
            <a:pPr lvl="0"/>
            <a:r>
              <a:rPr lang="en-US" noProof="0"/>
              <a:t>Click to edit headline</a:t>
            </a:r>
          </a:p>
        </p:txBody>
      </p:sp>
      <p:sp>
        <p:nvSpPr>
          <p:cNvPr id="4" name="Text Placeholder 3"/>
          <p:cNvSpPr>
            <a:spLocks noGrp="1"/>
          </p:cNvSpPr>
          <p:nvPr>
            <p:ph type="body" sz="quarter" idx="12"/>
          </p:nvPr>
        </p:nvSpPr>
        <p:spPr>
          <a:xfrm>
            <a:off x="556800" y="1440000"/>
            <a:ext cx="110784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mn-lt"/>
                <a:ea typeface="Nokia Pure Text Light" panose="020B0403020202020204" pitchFamily="34" charset="0"/>
              </a:defRPr>
            </a:lvl1pPr>
            <a:lvl2pPr marL="307192" indent="0">
              <a:spcBef>
                <a:spcPts val="0"/>
              </a:spcBef>
              <a:spcAft>
                <a:spcPts val="800"/>
              </a:spcAft>
              <a:buNone/>
              <a:defRPr sz="1867">
                <a:solidFill>
                  <a:schemeClr val="tx2"/>
                </a:solidFill>
                <a:latin typeface="+mn-lt"/>
                <a:ea typeface="Nokia Pure Text Light" panose="020B0403020202020204" pitchFamily="34" charset="0"/>
              </a:defRPr>
            </a:lvl2pPr>
            <a:lvl3pPr marL="616785" indent="0">
              <a:spcBef>
                <a:spcPts val="0"/>
              </a:spcBef>
              <a:spcAft>
                <a:spcPts val="800"/>
              </a:spcAft>
              <a:buNone/>
              <a:defRPr sz="1600">
                <a:solidFill>
                  <a:schemeClr val="tx2"/>
                </a:solidFill>
                <a:latin typeface="+mn-lt"/>
                <a:ea typeface="Nokia Pure Text Light" panose="020B0403020202020204" pitchFamily="34" charset="0"/>
              </a:defRPr>
            </a:lvl3pPr>
            <a:lvl4pPr marL="923977" indent="0">
              <a:spcBef>
                <a:spcPts val="0"/>
              </a:spcBef>
              <a:spcAft>
                <a:spcPts val="800"/>
              </a:spcAft>
              <a:buNone/>
              <a:defRPr sz="1333">
                <a:solidFill>
                  <a:schemeClr val="tx2"/>
                </a:solidFill>
                <a:latin typeface="+mn-lt"/>
                <a:ea typeface="Nokia Pure Text Light" panose="020B0403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mn-lt"/>
                <a:ea typeface="Nokia Pure Text Light" panose="020B0403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latin typeface="Nokia Pure Text Light" panose="020B0403020202020204" pitchFamily="34" charset="0"/>
                <a:ea typeface="Nokia Pure Text Light" panose="020B0403020202020204" pitchFamily="34" charset="0"/>
              </a:defRPr>
            </a:lvl6pPr>
            <a:lvl7pPr marL="2150346">
              <a:spcBef>
                <a:spcPts val="0"/>
              </a:spcBef>
              <a:spcAft>
                <a:spcPts val="800"/>
              </a:spcAft>
              <a:defRPr sz="933">
                <a:solidFill>
                  <a:schemeClr val="tx2"/>
                </a:solidFill>
                <a:latin typeface="Nokia Pure Text Light" panose="020B0403020202020204" pitchFamily="34" charset="0"/>
                <a:ea typeface="Nokia Pure Text Light" panose="020B0403020202020204" pitchFamily="34" charset="0"/>
              </a:defRPr>
            </a:lvl7pPr>
            <a:lvl8pPr marL="2457539">
              <a:spcBef>
                <a:spcPts val="0"/>
              </a:spcBef>
              <a:spcAft>
                <a:spcPts val="800"/>
              </a:spcAft>
              <a:defRPr sz="800">
                <a:solidFill>
                  <a:schemeClr val="tx2"/>
                </a:solidFill>
                <a:latin typeface="Nokia Pure Text Light" panose="020B0403020202020204" pitchFamily="34" charset="0"/>
                <a:ea typeface="Nokia Pure Text Light" panose="020B0403020202020204" pitchFamily="34" charset="0"/>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mn-lt"/>
                <a:ea typeface="Nokia Pure Text Light" panose="020B0304040602060303" pitchFamily="34" charset="0"/>
                <a:cs typeface="Arial" panose="020B0604020202020204" pitchFamily="34" charset="0"/>
              </a:defRPr>
            </a:lvl1pPr>
          </a:lstStyle>
          <a:p>
            <a:r>
              <a:rPr lang="en-GB"/>
              <a:t>Nokia – Customer Confidential</a:t>
            </a:r>
            <a:endParaRPr lang="en-US"/>
          </a:p>
        </p:txBody>
      </p:sp>
    </p:spTree>
    <p:extLst>
      <p:ext uri="{BB962C8B-B14F-4D97-AF65-F5344CB8AC3E}">
        <p14:creationId xmlns:p14="http://schemas.microsoft.com/office/powerpoint/2010/main" val="386704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able Placeholder 2"/>
          <p:cNvSpPr>
            <a:spLocks noGrp="1"/>
          </p:cNvSpPr>
          <p:nvPr>
            <p:ph type="tbl" sz="quarter" idx="13"/>
          </p:nvPr>
        </p:nvSpPr>
        <p:spPr>
          <a:xfrm>
            <a:off x="556800" y="1435200"/>
            <a:ext cx="11078400" cy="4752000"/>
          </a:xfrm>
          <a:prstGeom prst="rect">
            <a:avLst/>
          </a:prstGeom>
        </p:spPr>
        <p:txBody>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4035157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10" name="SmartArt Placeholder 2"/>
          <p:cNvSpPr>
            <a:spLocks noGrp="1"/>
          </p:cNvSpPr>
          <p:nvPr>
            <p:ph type="dgm" sz="quarter" idx="14"/>
          </p:nvPr>
        </p:nvSpPr>
        <p:spPr>
          <a:xfrm>
            <a:off x="556800" y="1435200"/>
            <a:ext cx="11078400" cy="4752000"/>
          </a:xfrm>
          <a:prstGeom prst="rect">
            <a:avLst/>
          </a:prstGeom>
        </p:spPr>
        <p:txBody>
          <a:bodyPr/>
          <a:lstStyle>
            <a:lvl1pPr marL="0" indent="0">
              <a:buNone/>
              <a:defRPr sz="1333">
                <a:solidFill>
                  <a:schemeClr val="tx2"/>
                </a:solidFill>
                <a:latin typeface="Arial" panose="020B0604020202020204" pitchFamily="34" charset="0"/>
                <a:cs typeface="Arial" panose="020B0604020202020204" pitchFamily="34" charset="0"/>
              </a:defRPr>
            </a:lvl1pPr>
          </a:lstStyle>
          <a:p>
            <a:r>
              <a:rPr lang="en-US"/>
              <a:t>Click icon to add SmartArt graphic</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502790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3"/>
          <p:cNvSpPr>
            <a:spLocks noGrp="1"/>
          </p:cNvSpPr>
          <p:nvPr>
            <p:ph type="body" sz="quarter" idx="13"/>
          </p:nvPr>
        </p:nvSpPr>
        <p:spPr>
          <a:xfrm>
            <a:off x="62880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043842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ext Placeholder 3"/>
          <p:cNvSpPr>
            <a:spLocks noGrp="1"/>
          </p:cNvSpPr>
          <p:nvPr>
            <p:ph type="body" sz="quarter" idx="13"/>
          </p:nvPr>
        </p:nvSpPr>
        <p:spPr>
          <a:xfrm>
            <a:off x="62880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able Placeholder 4"/>
          <p:cNvSpPr>
            <a:spLocks noGrp="1"/>
          </p:cNvSpPr>
          <p:nvPr>
            <p:ph type="tbl" sz="quarter" idx="14"/>
          </p:nvPr>
        </p:nvSpPr>
        <p:spPr>
          <a:xfrm>
            <a:off x="556800" y="1440000"/>
            <a:ext cx="53472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noProof="0"/>
              <a:t>Click icon to add table</a:t>
            </a:r>
          </a:p>
        </p:txBody>
      </p:sp>
      <p:sp>
        <p:nvSpPr>
          <p:cNvPr id="7"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609645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4367808"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8179200"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264169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3" name="Table Placeholder 2"/>
          <p:cNvSpPr>
            <a:spLocks noGrp="1"/>
          </p:cNvSpPr>
          <p:nvPr>
            <p:ph type="tbl" sz="quarter" idx="15"/>
          </p:nvPr>
        </p:nvSpPr>
        <p:spPr>
          <a:xfrm>
            <a:off x="556416"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4" name="Table Placeholder 2"/>
          <p:cNvSpPr>
            <a:spLocks noGrp="1"/>
          </p:cNvSpPr>
          <p:nvPr>
            <p:ph type="tbl" sz="quarter" idx="16"/>
          </p:nvPr>
        </p:nvSpPr>
        <p:spPr>
          <a:xfrm>
            <a:off x="8176564"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5" name="Table Placeholder 2"/>
          <p:cNvSpPr>
            <a:spLocks noGrp="1"/>
          </p:cNvSpPr>
          <p:nvPr>
            <p:ph type="tbl" sz="quarter" idx="17"/>
          </p:nvPr>
        </p:nvSpPr>
        <p:spPr>
          <a:xfrm>
            <a:off x="4365172"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1395285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5 White - four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34080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62592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3"/>
          <p:cNvSpPr>
            <a:spLocks noGrp="1"/>
          </p:cNvSpPr>
          <p:nvPr>
            <p:ph type="body" sz="quarter" idx="15"/>
          </p:nvPr>
        </p:nvSpPr>
        <p:spPr>
          <a:xfrm>
            <a:off x="91104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747582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Title Placeholder 6"/>
          <p:cNvSpPr>
            <a:spLocks noGrp="1"/>
          </p:cNvSpPr>
          <p:nvPr>
            <p:ph type="title"/>
          </p:nvPr>
        </p:nvSpPr>
        <p:spPr>
          <a:xfrm>
            <a:off x="556800" y="374400"/>
            <a:ext cx="11078400" cy="412800"/>
          </a:xfrm>
          <a:prstGeom prst="rect">
            <a:avLst/>
          </a:prstGeom>
        </p:spPr>
        <p:txBody>
          <a:bodyPr vert="horz" lIns="0" tIns="0" rIns="0" bIns="0" rtlCol="0" anchor="t" anchorCtr="0">
            <a:noAutofit/>
          </a:bodyPr>
          <a:lstStyle/>
          <a:p>
            <a:r>
              <a:rPr lang="en-US" noProof="0"/>
              <a:t>Click</a:t>
            </a:r>
            <a:r>
              <a:rPr lang="en-US"/>
              <a:t> to edit Master title slide</a:t>
            </a:r>
          </a:p>
        </p:txBody>
      </p:sp>
      <p:sp>
        <p:nvSpPr>
          <p:cNvPr id="21" name="Slide Number Placeholder 5"/>
          <p:cNvSpPr txBox="1">
            <a:spLocks/>
          </p:cNvSpPr>
          <p:nvPr userDrawn="1"/>
        </p:nvSpPr>
        <p:spPr>
          <a:xfrm>
            <a:off x="558803" y="6421388"/>
            <a:ext cx="336000" cy="164212"/>
          </a:xfrm>
          <a:prstGeom prst="rect">
            <a:avLst/>
          </a:prstGeom>
        </p:spPr>
        <p:txBody>
          <a:bodyPr lIns="0" tIns="0" rIns="0" bIns="0" anchor="b">
            <a:spAutoFit/>
          </a:bodyPr>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1245D3D-131A-47D1-B100-B33219007AD2}" type="slidenum">
              <a:rPr lang="en-US" sz="1067" smtClean="0">
                <a:solidFill>
                  <a:schemeClr val="tx2"/>
                </a:solidFill>
                <a:latin typeface="Arial" panose="020B0604020202020204" pitchFamily="34" charset="0"/>
                <a:ea typeface="Nokia Pure Text Light" panose="020B0304040602060303" pitchFamily="34" charset="0"/>
                <a:cs typeface="Arial" panose="020B0604020202020204" pitchFamily="34" charset="0"/>
              </a:rPr>
              <a:pPr>
                <a:defRPr/>
              </a:pPr>
              <a:t>‹#›</a:t>
            </a:fld>
            <a:endParaRPr lang="en-US" sz="1333">
              <a:solidFill>
                <a:schemeClr val="tx2"/>
              </a:solidFill>
              <a:latin typeface="Arial" panose="020B0604020202020204" pitchFamily="34" charset="0"/>
              <a:ea typeface="Nokia Pure Text Light" panose="020B0304040602060303" pitchFamily="34" charset="0"/>
              <a:cs typeface="Arial" panose="020B0604020202020204" pitchFamily="34" charset="0"/>
            </a:endParaRPr>
          </a:p>
        </p:txBody>
      </p:sp>
    </p:spTree>
    <p:extLst>
      <p:ext uri="{BB962C8B-B14F-4D97-AF65-F5344CB8AC3E}">
        <p14:creationId xmlns:p14="http://schemas.microsoft.com/office/powerpoint/2010/main" val="715877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2" r:id="rId11"/>
    <p:sldLayoutId id="2147483673" r:id="rId12"/>
  </p:sldLayoutIdLst>
  <p:hf sldNum="0" hdr="0" dt="0"/>
  <p:txStyles>
    <p:titleStyle>
      <a:lvl1pPr algn="l" defTabSz="1219170" rtl="0" eaLnBrk="1" latinLnBrk="0" hangingPunct="1">
        <a:spcBef>
          <a:spcPct val="0"/>
        </a:spcBef>
        <a:buNone/>
        <a:defRPr sz="2667" kern="1200" baseline="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F88378C-9D96-42E8-92CD-8526DDBF4F3C}"/>
              </a:ext>
            </a:extLst>
          </p:cNvPr>
          <p:cNvSpPr>
            <a:spLocks noGrp="1"/>
          </p:cNvSpPr>
          <p:nvPr>
            <p:ph type="title"/>
          </p:nvPr>
        </p:nvSpPr>
        <p:spPr bwMode="auto">
          <a:xfrm>
            <a:off x="1750485" y="228600"/>
            <a:ext cx="800523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49C4EDCB-B938-42B8-9865-939F84368B62}"/>
              </a:ext>
            </a:extLst>
          </p:cNvPr>
          <p:cNvSpPr>
            <a:spLocks noGrp="1"/>
          </p:cNvSpPr>
          <p:nvPr>
            <p:ph type="body" idx="1"/>
          </p:nvPr>
        </p:nvSpPr>
        <p:spPr bwMode="auto">
          <a:xfrm>
            <a:off x="647700" y="1454152"/>
            <a:ext cx="11184467" cy="4830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30" name="Rectangle 15">
            <a:extLst>
              <a:ext uri="{FF2B5EF4-FFF2-40B4-BE49-F238E27FC236}">
                <a16:creationId xmlns:a16="http://schemas.microsoft.com/office/drawing/2014/main" id="{7ECE1BFA-4997-4EE5-ADD7-5FC157887269}"/>
              </a:ext>
            </a:extLst>
          </p:cNvPr>
          <p:cNvSpPr>
            <a:spLocks noChangeArrowheads="1"/>
          </p:cNvSpPr>
          <p:nvPr userDrawn="1"/>
        </p:nvSpPr>
        <p:spPr bwMode="auto">
          <a:xfrm>
            <a:off x="5448300" y="3304118"/>
            <a:ext cx="1237968" cy="297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333" dirty="0">
                <a:solidFill>
                  <a:schemeClr val="bg1"/>
                </a:solidFill>
              </a:rPr>
              <a:t>© 3GPP 2012</a:t>
            </a:r>
            <a:endParaRPr lang="en-GB" altLang="en-US" sz="1333" dirty="0"/>
          </a:p>
        </p:txBody>
      </p:sp>
      <p:sp>
        <p:nvSpPr>
          <p:cNvPr id="12" name="Oval 11">
            <a:extLst>
              <a:ext uri="{FF2B5EF4-FFF2-40B4-BE49-F238E27FC236}">
                <a16:creationId xmlns:a16="http://schemas.microsoft.com/office/drawing/2014/main" id="{1147D7EE-9852-423A-9887-AD89CBDABB1F}"/>
              </a:ext>
            </a:extLst>
          </p:cNvPr>
          <p:cNvSpPr/>
          <p:nvPr userDrawn="1"/>
        </p:nvSpPr>
        <p:spPr bwMode="auto">
          <a:xfrm>
            <a:off x="11078633" y="6364818"/>
            <a:ext cx="812800" cy="419100"/>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C65BFE5F-28FD-4FF4-BBE3-68D6A3872C47}" type="slidenum">
              <a:rPr lang="en-GB" altLang="en-US" sz="1333" b="1" smtClean="0"/>
              <a:pPr algn="ctr">
                <a:defRPr/>
              </a:pPr>
              <a:t>‹#›</a:t>
            </a:fld>
            <a:endParaRPr lang="en-GB" altLang="en-US" sz="1333" b="1" dirty="0"/>
          </a:p>
          <a:p>
            <a:pPr>
              <a:defRPr/>
            </a:pPr>
            <a:endParaRPr lang="en-GB" altLang="en-US" sz="1333" dirty="0"/>
          </a:p>
        </p:txBody>
      </p:sp>
    </p:spTree>
    <p:extLst>
      <p:ext uri="{BB962C8B-B14F-4D97-AF65-F5344CB8AC3E}">
        <p14:creationId xmlns:p14="http://schemas.microsoft.com/office/powerpoint/2010/main" val="2430339617"/>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Lst>
  <p:transition spd="slow"/>
  <p:hf hdr="0" ftr="0" dt="0"/>
  <p:txStyles>
    <p:titleStyle>
      <a:lvl1pPr algn="ctr" rtl="0" eaLnBrk="0" fontAlgn="base" hangingPunct="0">
        <a:spcBef>
          <a:spcPct val="0"/>
        </a:spcBef>
        <a:spcAft>
          <a:spcPct val="0"/>
        </a:spcAft>
        <a:defRPr sz="4267">
          <a:solidFill>
            <a:srgbClr val="FF0000"/>
          </a:solidFill>
          <a:latin typeface="+mj-lt"/>
          <a:ea typeface="+mj-ea"/>
          <a:cs typeface="+mj-cs"/>
        </a:defRPr>
      </a:lvl1pPr>
      <a:lvl2pPr algn="ctr" rtl="0" eaLnBrk="0" fontAlgn="base" hangingPunct="0">
        <a:spcBef>
          <a:spcPct val="0"/>
        </a:spcBef>
        <a:spcAft>
          <a:spcPct val="0"/>
        </a:spcAft>
        <a:defRPr sz="4267">
          <a:solidFill>
            <a:srgbClr val="FF0000"/>
          </a:solidFill>
          <a:latin typeface="Calibri" pitchFamily="34" charset="0"/>
        </a:defRPr>
      </a:lvl2pPr>
      <a:lvl3pPr algn="ctr" rtl="0" eaLnBrk="0" fontAlgn="base" hangingPunct="0">
        <a:spcBef>
          <a:spcPct val="0"/>
        </a:spcBef>
        <a:spcAft>
          <a:spcPct val="0"/>
        </a:spcAft>
        <a:defRPr sz="4267">
          <a:solidFill>
            <a:srgbClr val="FF0000"/>
          </a:solidFill>
          <a:latin typeface="Calibri" pitchFamily="34" charset="0"/>
        </a:defRPr>
      </a:lvl3pPr>
      <a:lvl4pPr algn="ctr" rtl="0" eaLnBrk="0" fontAlgn="base" hangingPunct="0">
        <a:spcBef>
          <a:spcPct val="0"/>
        </a:spcBef>
        <a:spcAft>
          <a:spcPct val="0"/>
        </a:spcAft>
        <a:defRPr sz="4267">
          <a:solidFill>
            <a:srgbClr val="FF0000"/>
          </a:solidFill>
          <a:latin typeface="Calibri" pitchFamily="34" charset="0"/>
        </a:defRPr>
      </a:lvl4pPr>
      <a:lvl5pPr algn="ctr" rtl="0" eaLnBrk="0" fontAlgn="base" hangingPunct="0">
        <a:spcBef>
          <a:spcPct val="0"/>
        </a:spcBef>
        <a:spcAft>
          <a:spcPct val="0"/>
        </a:spcAft>
        <a:defRPr sz="4267">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p:titleStyle>
    <p:bodyStyle>
      <a:lvl1pPr marL="457189" indent="-457189" algn="l" rtl="0" eaLnBrk="0" fontAlgn="base" hangingPunct="0">
        <a:spcBef>
          <a:spcPct val="20000"/>
        </a:spcBef>
        <a:spcAft>
          <a:spcPct val="0"/>
        </a:spcAft>
        <a:buBlip>
          <a:blip r:embed="rId6"/>
        </a:buBlip>
        <a:defRPr sz="3733">
          <a:solidFill>
            <a:schemeClr val="tx1"/>
          </a:solidFill>
          <a:latin typeface="+mn-lt"/>
          <a:ea typeface="+mn-ea"/>
          <a:cs typeface="+mn-cs"/>
        </a:defRPr>
      </a:lvl1pPr>
      <a:lvl2pPr marL="990575" indent="-380990" algn="l" rtl="0" eaLnBrk="0" fontAlgn="base" hangingPunct="0">
        <a:spcBef>
          <a:spcPct val="20000"/>
        </a:spcBef>
        <a:spcAft>
          <a:spcPct val="0"/>
        </a:spcAft>
        <a:buClr>
          <a:srgbClr val="C00000"/>
        </a:buClr>
        <a:buFont typeface="Arial" panose="020B0604020202020204" pitchFamily="34" charset="0"/>
        <a:buChar char="•"/>
        <a:defRPr sz="3200">
          <a:solidFill>
            <a:schemeClr val="tx1"/>
          </a:solidFill>
          <a:latin typeface="+mn-lt"/>
        </a:defRPr>
      </a:lvl2pPr>
      <a:lvl3pPr marL="1523962" indent="-304792" algn="l" rtl="0" eaLnBrk="0" fontAlgn="base" hangingPunct="0">
        <a:spcBef>
          <a:spcPct val="20000"/>
        </a:spcBef>
        <a:spcAft>
          <a:spcPct val="0"/>
        </a:spcAft>
        <a:buFont typeface="Arial" panose="020B0604020202020204" pitchFamily="34" charset="0"/>
        <a:buChar char="•"/>
        <a:defRPr sz="2667">
          <a:solidFill>
            <a:schemeClr val="tx1"/>
          </a:solidFill>
          <a:latin typeface="+mn-lt"/>
        </a:defRPr>
      </a:lvl3pPr>
      <a:lvl4pPr marL="2133547" indent="-304792" algn="l" rtl="0" eaLnBrk="0" fontAlgn="base" hangingPunct="0">
        <a:spcBef>
          <a:spcPct val="20000"/>
        </a:spcBef>
        <a:spcAft>
          <a:spcPct val="0"/>
        </a:spcAft>
        <a:buFont typeface="Arial" panose="020B0604020202020204" pitchFamily="34" charset="0"/>
        <a:buChar char="–"/>
        <a:defRPr sz="2667">
          <a:solidFill>
            <a:schemeClr val="tx1"/>
          </a:solidFill>
          <a:latin typeface="+mn-lt"/>
        </a:defRPr>
      </a:lvl4pPr>
      <a:lvl5pPr marL="2743131" indent="-304792" algn="l" rtl="0" eaLnBrk="0" fontAlgn="base" hangingPunct="0">
        <a:spcBef>
          <a:spcPct val="20000"/>
        </a:spcBef>
        <a:spcAft>
          <a:spcPct val="0"/>
        </a:spcAft>
        <a:buFont typeface="Arial" panose="020B0604020202020204" pitchFamily="34" charset="0"/>
        <a:buChar char="»"/>
        <a:defRPr sz="2133">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8" Type="http://schemas.openxmlformats.org/officeDocument/2006/relationships/hyperlink" Target="mailto:vijayb@qti.qualcomm.com?subject=Comments%20to%20R5-213356" TargetMode="External"/><Relationship Id="rId13" Type="http://schemas.openxmlformats.org/officeDocument/2006/relationships/hyperlink" Target="file:///C:\Users\pgowda\AppData\Local\Temp\Temp1_meeting_handling_RAN5#91e_RF_May25th_end_v529.zip\Tdoc\R5-213337r1.zip" TargetMode="External"/><Relationship Id="rId3" Type="http://schemas.openxmlformats.org/officeDocument/2006/relationships/hyperlink" Target="file:///C:\Users\pgowda\AppData\Local\Temp\Temp1_meeting_handling_RAN5#91e_RF_May25th_end_v529.zip\Tdoc\R5-212684r5.zip" TargetMode="External"/><Relationship Id="rId7" Type="http://schemas.openxmlformats.org/officeDocument/2006/relationships/hyperlink" Target="file:///C:\Users\pgowda\AppData\Local\Temp\Temp1_meeting_handling_RAN5#91e_RF_May25th_end_v529.zip\Tdoc\R5-213356.zip" TargetMode="External"/><Relationship Id="rId12" Type="http://schemas.openxmlformats.org/officeDocument/2006/relationships/hyperlink" Target="mailto:edwin.menzel@rohde-schwarz.com?subject=Comments%20to%20R5-213320r2" TargetMode="External"/><Relationship Id="rId2" Type="http://schemas.openxmlformats.org/officeDocument/2006/relationships/notesSlide" Target="../notesSlides/notesSlide5.xml"/><Relationship Id="rId16" Type="http://schemas.openxmlformats.org/officeDocument/2006/relationships/hyperlink" Target="mailto:emilio_ruiz@keysight.com?subject=Comments%20to%20R5-213338r1" TargetMode="External"/><Relationship Id="rId1" Type="http://schemas.openxmlformats.org/officeDocument/2006/relationships/slideLayout" Target="../slideLayouts/slideLayout16.xml"/><Relationship Id="rId6" Type="http://schemas.openxmlformats.org/officeDocument/2006/relationships/hyperlink" Target="mailto:mhabib@qti.qualcomm.com?subject=Comments%20to%20R5-213369r1" TargetMode="External"/><Relationship Id="rId11" Type="http://schemas.openxmlformats.org/officeDocument/2006/relationships/hyperlink" Target="file:///C:\Users\pgowda\AppData\Local\Temp\Temp1_meeting_handling_RAN5#91e_RF_May25th_end_v529.zip\Tdoc\R5-213320r2.zip" TargetMode="External"/><Relationship Id="rId5" Type="http://schemas.openxmlformats.org/officeDocument/2006/relationships/hyperlink" Target="file:///C:\Users\pgowda\AppData\Local\Temp\Temp1_meeting_handling_RAN5#91e_RF_May25th_end_v529.zip\Tdoc\R5-213369r1.zip" TargetMode="External"/><Relationship Id="rId15" Type="http://schemas.openxmlformats.org/officeDocument/2006/relationships/hyperlink" Target="file:///C:\Users\pgowda\AppData\Local\Temp\Temp1_meeting_handling_RAN5#91e_RF_May25th_end_v529.zip\Tdoc\R5-213338r1.zip" TargetMode="External"/><Relationship Id="rId10" Type="http://schemas.openxmlformats.org/officeDocument/2006/relationships/hyperlink" Target="mailto:guchunying@huawei.com?subject=Comments%20to%20R5-212920r1" TargetMode="External"/><Relationship Id="rId4" Type="http://schemas.openxmlformats.org/officeDocument/2006/relationships/hyperlink" Target="mailto:leif.mattisson@ericsson.com?subject=Comments%20to%20R5-212684r5" TargetMode="External"/><Relationship Id="rId9" Type="http://schemas.openxmlformats.org/officeDocument/2006/relationships/hyperlink" Target="file:///C:\Users\pgowda\AppData\Local\Temp\Temp1_meeting_handling_RAN5#91e_RF_May25th_end_v529.zip\Tdoc\R5-212920r1.zip" TargetMode="External"/><Relationship Id="rId14" Type="http://schemas.openxmlformats.org/officeDocument/2006/relationships/hyperlink" Target="mailto:emilio_ruiz@keysight.com?subject=Comments%20to%20R5-213337r1"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610D087A-FDA7-49D2-9930-7C00072C5B8B}"/>
              </a:ext>
            </a:extLst>
          </p:cNvPr>
          <p:cNvSpPr>
            <a:spLocks noGrp="1" noChangeArrowheads="1"/>
          </p:cNvSpPr>
          <p:nvPr>
            <p:ph type="ctrTitle"/>
          </p:nvPr>
        </p:nvSpPr>
        <p:spPr>
          <a:xfrm>
            <a:off x="2044013" y="2635251"/>
            <a:ext cx="9825567" cy="1468967"/>
          </a:xfrm>
        </p:spPr>
        <p:txBody>
          <a:bodyPr>
            <a:normAutofit fontScale="90000"/>
          </a:bodyPr>
          <a:lstStyle/>
          <a:p>
            <a:pPr>
              <a:defRPr/>
            </a:pPr>
            <a:r>
              <a:rPr lang="en-GB" b="1" i="1" dirty="0">
                <a:effectLst>
                  <a:outerShdw blurRad="38100" dist="38100" dir="2700000" algn="tl">
                    <a:srgbClr val="C0C0C0"/>
                  </a:outerShdw>
                </a:effectLst>
              </a:rPr>
              <a:t>  </a:t>
            </a:r>
            <a:br>
              <a:rPr lang="en-GB" dirty="0"/>
            </a:br>
            <a:r>
              <a:rPr lang="en-US" sz="48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RAN5#91e RF Closing Session</a:t>
            </a:r>
            <a:br>
              <a:rPr lang="en-US" sz="5333"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br>
            <a:endParaRPr lang="en-GB" sz="3733" dirty="0">
              <a:effectLst>
                <a:outerShdw blurRad="38100" dist="38100" dir="2700000" algn="tl">
                  <a:srgbClr val="C0C0C0"/>
                </a:outerShdw>
              </a:effectLst>
            </a:endParaRPr>
          </a:p>
        </p:txBody>
      </p:sp>
      <p:sp>
        <p:nvSpPr>
          <p:cNvPr id="5123" name="Subtitle 6">
            <a:extLst>
              <a:ext uri="{FF2B5EF4-FFF2-40B4-BE49-F238E27FC236}">
                <a16:creationId xmlns:a16="http://schemas.microsoft.com/office/drawing/2014/main" id="{0F20AC93-2F97-4B57-8E6C-FC63ABDCAB1E}"/>
              </a:ext>
            </a:extLst>
          </p:cNvPr>
          <p:cNvSpPr>
            <a:spLocks noGrp="1"/>
          </p:cNvSpPr>
          <p:nvPr>
            <p:ph type="subTitle" idx="1"/>
          </p:nvPr>
        </p:nvSpPr>
        <p:spPr>
          <a:xfrm>
            <a:off x="3613152" y="3520017"/>
            <a:ext cx="6405033" cy="1752600"/>
          </a:xfrm>
        </p:spPr>
        <p:txBody>
          <a:bodyPr/>
          <a:lstStyle/>
          <a:p>
            <a:pPr>
              <a:lnSpc>
                <a:spcPct val="80000"/>
              </a:lnSpc>
              <a:defRPr/>
            </a:pPr>
            <a:endParaRPr lang="en-US" altLang="en-US" sz="2400" dirty="0">
              <a:effectLst>
                <a:outerShdw blurRad="38100" dist="38100" dir="2700000" algn="tl">
                  <a:srgbClr val="C0C0C0"/>
                </a:outerShdw>
              </a:effectLst>
            </a:endParaRPr>
          </a:p>
          <a:p>
            <a:pPr>
              <a:lnSpc>
                <a:spcPct val="80000"/>
              </a:lnSpc>
              <a:defRPr/>
            </a:pPr>
            <a:br>
              <a:rPr lang="en-US" sz="2400" dirty="0">
                <a:effectLst>
                  <a:outerShdw blurRad="38100" dist="38100" dir="2700000" algn="tl">
                    <a:srgbClr val="C0C0C0"/>
                  </a:outerShdw>
                </a:effectLst>
              </a:rPr>
            </a:br>
            <a:r>
              <a:rPr lang="en-US" sz="2400" dirty="0">
                <a:effectLst>
                  <a:outerShdw blurRad="38100" dist="38100" dir="2700000" algn="tl">
                    <a:srgbClr val="C0C0C0"/>
                  </a:outerShdw>
                </a:effectLst>
              </a:rPr>
              <a:t>Pradeep Gowda</a:t>
            </a:r>
            <a:br>
              <a:rPr lang="en-US" sz="2400" dirty="0">
                <a:effectLst>
                  <a:outerShdw blurRad="38100" dist="38100" dir="2700000" algn="tl">
                    <a:srgbClr val="C0C0C0"/>
                  </a:outerShdw>
                </a:effectLst>
              </a:rPr>
            </a:br>
            <a:r>
              <a:rPr lang="en-US" sz="2400" dirty="0">
                <a:effectLst>
                  <a:outerShdw blurRad="38100" dist="38100" dir="2700000" algn="tl">
                    <a:srgbClr val="C0C0C0"/>
                  </a:outerShdw>
                </a:effectLst>
              </a:rPr>
              <a:t>RAN5 Vice Chair </a:t>
            </a:r>
            <a:br>
              <a:rPr lang="en-US" sz="2400" dirty="0">
                <a:effectLst>
                  <a:outerShdw blurRad="38100" dist="38100" dir="2700000" algn="tl">
                    <a:srgbClr val="C0C0C0"/>
                  </a:outerShdw>
                </a:effectLst>
              </a:rPr>
            </a:br>
            <a:r>
              <a:rPr lang="en-US" sz="2400" dirty="0">
                <a:effectLst>
                  <a:outerShdw blurRad="38100" dist="38100" dir="2700000" algn="tl">
                    <a:srgbClr val="C0C0C0"/>
                  </a:outerShdw>
                </a:effectLst>
              </a:rPr>
              <a:t>RF/RRM Subgroup convenor</a:t>
            </a:r>
            <a:endParaRPr lang="en-GB" altLang="en-US" sz="2400" dirty="0">
              <a:ea typeface="MS PGothic" panose="020B0600070205080204" pitchFamily="34" charset="-128"/>
            </a:endParaRPr>
          </a:p>
        </p:txBody>
      </p:sp>
    </p:spTree>
    <p:extLst>
      <p:ext uri="{BB962C8B-B14F-4D97-AF65-F5344CB8AC3E}">
        <p14:creationId xmlns:p14="http://schemas.microsoft.com/office/powerpoint/2010/main" val="115687795"/>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1221264"/>
            <a:ext cx="10972800" cy="4526392"/>
          </a:xfrm>
        </p:spPr>
        <p:txBody>
          <a:bodyPr/>
          <a:lstStyle/>
          <a:p>
            <a:r>
              <a:rPr lang="en-US" sz="2400" dirty="0">
                <a:cs typeface="ヒラギノ角ゴ Pro W3"/>
              </a:rPr>
              <a:t>RAN5#91e RF document status</a:t>
            </a:r>
          </a:p>
          <a:p>
            <a:pPr fontAlgn="ctr"/>
            <a:r>
              <a:rPr lang="en-US" sz="2400" dirty="0"/>
              <a:t>LS’s and RF Action point update</a:t>
            </a:r>
          </a:p>
          <a:p>
            <a:pPr lvl="0"/>
            <a:r>
              <a:rPr lang="en-US" sz="2400" dirty="0"/>
              <a:t>Review ‘DEFERRED’ t-docs needing groups input</a:t>
            </a:r>
            <a:endParaRPr lang="en-US" sz="2400" dirty="0">
              <a:cs typeface="ヒラギノ角ゴ Pro W3"/>
            </a:endParaRPr>
          </a:p>
        </p:txBody>
      </p:sp>
      <p:sp>
        <p:nvSpPr>
          <p:cNvPr id="2" name="Titel 1"/>
          <p:cNvSpPr>
            <a:spLocks noGrp="1"/>
          </p:cNvSpPr>
          <p:nvPr>
            <p:ph type="title"/>
          </p:nvPr>
        </p:nvSpPr>
        <p:spPr/>
        <p:txBody>
          <a:bodyPr/>
          <a:lstStyle/>
          <a:p>
            <a:r>
              <a:rPr lang="en-GB" dirty="0"/>
              <a:t>Agenda</a:t>
            </a:r>
            <a:endParaRPr lang="en-US" dirty="0"/>
          </a:p>
        </p:txBody>
      </p:sp>
    </p:spTree>
    <p:extLst>
      <p:ext uri="{BB962C8B-B14F-4D97-AF65-F5344CB8AC3E}">
        <p14:creationId xmlns:p14="http://schemas.microsoft.com/office/powerpoint/2010/main" val="12811737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22482"/>
            <a:ext cx="10972800" cy="5762624"/>
          </a:xfrm>
        </p:spPr>
        <p:txBody>
          <a:bodyPr/>
          <a:lstStyle/>
          <a:p>
            <a:pPr lvl="0"/>
            <a:r>
              <a:rPr lang="en-US" sz="2000" dirty="0"/>
              <a:t>Summary</a:t>
            </a:r>
            <a:endParaRPr lang="en-US" sz="1600" dirty="0"/>
          </a:p>
          <a:p>
            <a:pPr lvl="1">
              <a:spcBef>
                <a:spcPts val="0"/>
              </a:spcBef>
              <a:buFont typeface="Wingdings" panose="05000000000000000000" pitchFamily="2" charset="2"/>
              <a:buChar char="ü"/>
            </a:pPr>
            <a:r>
              <a:rPr lang="en-US" sz="1400" dirty="0"/>
              <a:t>FR2 MU documents verdicts were based on FR2 MU web CC calls handled by Ron.</a:t>
            </a:r>
          </a:p>
          <a:p>
            <a:pPr lvl="1">
              <a:spcBef>
                <a:spcPts val="0"/>
              </a:spcBef>
              <a:buFont typeface="Wingdings" panose="05000000000000000000" pitchFamily="2" charset="2"/>
              <a:buChar char="ü"/>
            </a:pPr>
            <a:r>
              <a:rPr lang="en-US" sz="1400" dirty="0"/>
              <a:t>FR1/2 RRM TT documents verdicts were based on review feedback by Jakub and TT analysis companies</a:t>
            </a:r>
          </a:p>
          <a:p>
            <a:pPr lvl="1">
              <a:spcBef>
                <a:spcPts val="0"/>
              </a:spcBef>
              <a:buFont typeface="Wingdings" panose="05000000000000000000" pitchFamily="2" charset="2"/>
              <a:buChar char="ü"/>
            </a:pPr>
            <a:r>
              <a:rPr lang="en-US" sz="1400" dirty="0"/>
              <a:t>Status as of May25th RF MH</a:t>
            </a:r>
          </a:p>
          <a:p>
            <a:pPr lvl="2">
              <a:spcBef>
                <a:spcPts val="0"/>
              </a:spcBef>
              <a:buFont typeface="Wingdings" panose="05000000000000000000" pitchFamily="2" charset="2"/>
              <a:buChar char="§"/>
            </a:pPr>
            <a:r>
              <a:rPr lang="en-US" sz="1200" dirty="0"/>
              <a:t>265 CR’s ‘P.AGREED’, 16 documents ‘NOTED’ and proposals endorsed as applicable</a:t>
            </a:r>
          </a:p>
          <a:p>
            <a:pPr lvl="2">
              <a:spcBef>
                <a:spcPts val="0"/>
              </a:spcBef>
              <a:buFont typeface="Wingdings" panose="05000000000000000000" pitchFamily="2" charset="2"/>
              <a:buChar char="§"/>
            </a:pPr>
            <a:r>
              <a:rPr lang="en-US" sz="1200" dirty="0"/>
              <a:t>59 RAN5#91e CR’s have been indicated to have RAN4#99e CR dependency</a:t>
            </a:r>
          </a:p>
          <a:p>
            <a:pPr lvl="3">
              <a:spcBef>
                <a:spcPts val="0"/>
              </a:spcBef>
              <a:buFont typeface="Courier New" panose="02070309020205020404" pitchFamily="49" charset="0"/>
              <a:buChar char="o"/>
            </a:pPr>
            <a:r>
              <a:rPr lang="en-US" sz="1100" dirty="0"/>
              <a:t>9 CR’s have been concluded . 50 CR’s are DEFERRED [ 17 CR’s have RAN4  CR dependency cleared. 33 CR’s still have pending RAN4 CR verdict] .</a:t>
            </a:r>
          </a:p>
          <a:p>
            <a:pPr lvl="4"/>
            <a:r>
              <a:rPr lang="en-US" sz="1100" dirty="0"/>
              <a:t>Revisions of RAN5 CR , which has dependent RAN4 CR verdict, shall be uploaded by t-doc revision deadline Thu 27 May 15:00 UTC, to be considered for RAN5 CR verdict.</a:t>
            </a:r>
          </a:p>
          <a:p>
            <a:pPr lvl="4"/>
            <a:r>
              <a:rPr lang="en-US" sz="1100" dirty="0"/>
              <a:t>If RAN4 CR verdict is issued on Friday (May28th), allowing time for revisions and discussions to be handled post RAN4 CR verdict ,the corresponding RAN5 CR verdict will be issued by Tuesday(June 1st) 20:00 UTC.</a:t>
            </a:r>
          </a:p>
          <a:p>
            <a:pPr lvl="5">
              <a:buFont typeface="Wingdings" panose="05000000000000000000" pitchFamily="2" charset="2"/>
              <a:buChar char="Ø"/>
            </a:pPr>
            <a:r>
              <a:rPr lang="en-US" sz="1100" dirty="0"/>
              <a:t>Deadline to upload final t-doc June 2nd 20:00 UTC</a:t>
            </a:r>
          </a:p>
          <a:p>
            <a:pPr lvl="2">
              <a:spcBef>
                <a:spcPts val="0"/>
              </a:spcBef>
              <a:buFont typeface="Wingdings" panose="05000000000000000000" pitchFamily="2" charset="2"/>
              <a:buChar char="§"/>
            </a:pPr>
            <a:r>
              <a:rPr lang="en-US" sz="1200" dirty="0"/>
              <a:t>359 t-docs ‘DEFERRED’. </a:t>
            </a:r>
          </a:p>
          <a:p>
            <a:pPr lvl="3">
              <a:spcBef>
                <a:spcPts val="0"/>
              </a:spcBef>
              <a:buFont typeface="Courier New" panose="02070309020205020404" pitchFamily="49" charset="0"/>
              <a:buChar char="o"/>
            </a:pPr>
            <a:r>
              <a:rPr lang="en-US" sz="1200" dirty="0"/>
              <a:t>38 CR’s have overlaps! These need to be revised to address  the overlaps, to be considered for agreement.</a:t>
            </a:r>
          </a:p>
          <a:p>
            <a:pPr lvl="3">
              <a:spcBef>
                <a:spcPts val="0"/>
              </a:spcBef>
              <a:buFont typeface="Courier New" panose="02070309020205020404" pitchFamily="49" charset="0"/>
              <a:buChar char="o"/>
            </a:pPr>
            <a:r>
              <a:rPr lang="en-US" sz="1200" dirty="0"/>
              <a:t>6 CR’s have 3GU issues. These need to be revised to address 3GU issues to be considered for agreement.</a:t>
            </a:r>
          </a:p>
          <a:p>
            <a:pPr lvl="3">
              <a:spcBef>
                <a:spcPts val="0"/>
              </a:spcBef>
              <a:buFont typeface="Courier New" panose="02070309020205020404" pitchFamily="49" charset="0"/>
              <a:buChar char="o"/>
            </a:pPr>
            <a:r>
              <a:rPr lang="en-US" sz="1200" dirty="0"/>
              <a:t>Pending discussions to be concluded to allow for verdict by meeting deadlines</a:t>
            </a:r>
          </a:p>
          <a:p>
            <a:pPr>
              <a:spcBef>
                <a:spcPts val="0"/>
              </a:spcBef>
            </a:pPr>
            <a:r>
              <a:rPr lang="en-US" sz="1800" dirty="0"/>
              <a:t>Timelines for pending documents</a:t>
            </a:r>
          </a:p>
          <a:p>
            <a:pPr lvl="1">
              <a:spcBef>
                <a:spcPts val="0"/>
              </a:spcBef>
              <a:buFont typeface="Wingdings" panose="05000000000000000000" pitchFamily="2" charset="2"/>
              <a:buChar char="ü"/>
            </a:pPr>
            <a:r>
              <a:rPr lang="en-US" altLang="en-US" sz="1400" dirty="0"/>
              <a:t>Last revision upload: </a:t>
            </a:r>
            <a:r>
              <a:rPr lang="en-US" altLang="en-US" sz="1400" dirty="0">
                <a:solidFill>
                  <a:srgbClr val="FF0000"/>
                </a:solidFill>
              </a:rPr>
              <a:t>Thu 27 May 15:00 UTC (17:00 CEST)</a:t>
            </a:r>
          </a:p>
          <a:p>
            <a:pPr lvl="1">
              <a:spcBef>
                <a:spcPts val="0"/>
              </a:spcBef>
              <a:buFont typeface="Wingdings" panose="05000000000000000000" pitchFamily="2" charset="2"/>
              <a:buChar char="ü"/>
            </a:pPr>
            <a:r>
              <a:rPr lang="en-US" altLang="en-US" sz="1400" dirty="0"/>
              <a:t>Last comments: </a:t>
            </a:r>
            <a:r>
              <a:rPr lang="en-US" altLang="en-US" sz="1400" dirty="0">
                <a:solidFill>
                  <a:srgbClr val="FF0000"/>
                </a:solidFill>
              </a:rPr>
              <a:t>Fri 28 May 15:00 UTC (17:00 CEST)</a:t>
            </a:r>
          </a:p>
          <a:p>
            <a:pPr lvl="1">
              <a:spcBef>
                <a:spcPts val="0"/>
              </a:spcBef>
              <a:buFont typeface="Wingdings" panose="05000000000000000000" pitchFamily="2" charset="2"/>
              <a:buChar char="ü"/>
            </a:pPr>
            <a:r>
              <a:rPr lang="en-US" altLang="en-US" sz="1400" dirty="0"/>
              <a:t>End of E-meeting </a:t>
            </a:r>
            <a:r>
              <a:rPr lang="en-US" altLang="en-US" sz="1400" dirty="0">
                <a:solidFill>
                  <a:srgbClr val="FF0000"/>
                </a:solidFill>
              </a:rPr>
              <a:t>Fri 28 May 20:00 UTC (22:00 CEST) </a:t>
            </a:r>
          </a:p>
          <a:p>
            <a:pPr lvl="2">
              <a:spcBef>
                <a:spcPts val="0"/>
              </a:spcBef>
              <a:buFont typeface="Wingdings" panose="05000000000000000000" pitchFamily="2" charset="2"/>
              <a:buChar char="§"/>
            </a:pPr>
            <a:r>
              <a:rPr lang="en-US" altLang="en-US" sz="1400" dirty="0"/>
              <a:t>Deadline to submit final t-doc</a:t>
            </a:r>
            <a:endParaRPr lang="en-US" sz="2400" dirty="0">
              <a:cs typeface="ヒラギノ角ゴ Pro W3"/>
            </a:endParaRPr>
          </a:p>
        </p:txBody>
      </p:sp>
      <p:sp>
        <p:nvSpPr>
          <p:cNvPr id="2" name="Titel 1"/>
          <p:cNvSpPr>
            <a:spLocks noGrp="1"/>
          </p:cNvSpPr>
          <p:nvPr>
            <p:ph type="title"/>
          </p:nvPr>
        </p:nvSpPr>
        <p:spPr>
          <a:xfrm>
            <a:off x="462570" y="6763"/>
            <a:ext cx="10972800" cy="415719"/>
          </a:xfrm>
        </p:spPr>
        <p:txBody>
          <a:bodyPr/>
          <a:lstStyle/>
          <a:p>
            <a:r>
              <a:rPr lang="en-US" sz="2800" dirty="0">
                <a:cs typeface="ヒラギノ角ゴ Pro W3"/>
              </a:rPr>
              <a:t>RAN5#91e RF document status</a:t>
            </a:r>
          </a:p>
        </p:txBody>
      </p:sp>
    </p:spTree>
    <p:extLst>
      <p:ext uri="{BB962C8B-B14F-4D97-AF65-F5344CB8AC3E}">
        <p14:creationId xmlns:p14="http://schemas.microsoft.com/office/powerpoint/2010/main" val="53561546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47688"/>
            <a:ext cx="10972800" cy="5762624"/>
          </a:xfrm>
        </p:spPr>
        <p:txBody>
          <a:bodyPr/>
          <a:lstStyle/>
          <a:p>
            <a:r>
              <a:rPr lang="en-US" sz="1600" dirty="0"/>
              <a:t>Outgoing LS’s:</a:t>
            </a:r>
            <a:endParaRPr lang="en-US" sz="2000" dirty="0">
              <a:highlight>
                <a:srgbClr val="FFFF00"/>
              </a:highlight>
            </a:endParaRPr>
          </a:p>
          <a:p>
            <a:endParaRPr lang="en-US" sz="2000" dirty="0">
              <a:highlight>
                <a:srgbClr val="FFFF00"/>
              </a:highlight>
            </a:endParaRPr>
          </a:p>
          <a:p>
            <a:endParaRPr lang="en-US" sz="2000" dirty="0">
              <a:highlight>
                <a:srgbClr val="FFFF00"/>
              </a:highlight>
            </a:endParaRPr>
          </a:p>
          <a:p>
            <a:endParaRPr lang="en-US" sz="2000" dirty="0"/>
          </a:p>
          <a:p>
            <a:endParaRPr lang="en-US" sz="2000" dirty="0"/>
          </a:p>
          <a:p>
            <a:endParaRPr lang="en-US" sz="2000" dirty="0"/>
          </a:p>
          <a:p>
            <a:endParaRPr lang="en-US" sz="2000" dirty="0"/>
          </a:p>
          <a:p>
            <a:endParaRPr lang="en-US" sz="2000" dirty="0"/>
          </a:p>
          <a:p>
            <a:endParaRPr lang="en-US" sz="2000" dirty="0"/>
          </a:p>
          <a:p>
            <a:endParaRPr lang="en-US" sz="1200" dirty="0"/>
          </a:p>
          <a:p>
            <a:endParaRPr lang="en-US" sz="1200" dirty="0"/>
          </a:p>
          <a:p>
            <a:endParaRPr lang="en-US" sz="1200" dirty="0"/>
          </a:p>
          <a:p>
            <a:pPr marL="1219170" lvl="2" indent="0" fontAlgn="ctr">
              <a:buNone/>
            </a:pPr>
            <a:endParaRPr lang="pt-BR" sz="1467" dirty="0"/>
          </a:p>
          <a:p>
            <a:r>
              <a:rPr lang="en-US" sz="1600" dirty="0"/>
              <a:t>RF Action points update :</a:t>
            </a:r>
          </a:p>
          <a:p>
            <a:pPr lvl="1"/>
            <a:r>
              <a:rPr lang="en-US" sz="1100" dirty="0"/>
              <a:t>https://www.3gpp.org/ftp/tsg_ran/WG5_Test_ex-T1/TSGR5_91_Electronic/Inbox/meeting_handling/R5-212xxxx_Action_Points_RAN5%2391_RF_Close_v1.doc</a:t>
            </a:r>
          </a:p>
          <a:p>
            <a:pPr marL="0" indent="0">
              <a:buNone/>
            </a:pPr>
            <a:endParaRPr lang="en-US" sz="1600" dirty="0"/>
          </a:p>
          <a:p>
            <a:pPr marL="0" indent="0" fontAlgn="ctr">
              <a:buNone/>
            </a:pPr>
            <a:endParaRPr lang="en-US" sz="2400" dirty="0">
              <a:ea typeface="+mn-ea"/>
            </a:endParaRPr>
          </a:p>
        </p:txBody>
      </p:sp>
      <p:sp>
        <p:nvSpPr>
          <p:cNvPr id="2" name="Titel 1"/>
          <p:cNvSpPr>
            <a:spLocks noGrp="1"/>
          </p:cNvSpPr>
          <p:nvPr>
            <p:ph type="title"/>
          </p:nvPr>
        </p:nvSpPr>
        <p:spPr>
          <a:xfrm>
            <a:off x="479668" y="48652"/>
            <a:ext cx="10972800" cy="415719"/>
          </a:xfrm>
        </p:spPr>
        <p:txBody>
          <a:bodyPr/>
          <a:lstStyle/>
          <a:p>
            <a:pPr fontAlgn="ctr"/>
            <a:r>
              <a:rPr lang="en-US" sz="2800" dirty="0"/>
              <a:t>Outgoing LS and RF action point update</a:t>
            </a:r>
            <a:endParaRPr lang="en-US" sz="2000" dirty="0"/>
          </a:p>
        </p:txBody>
      </p:sp>
      <p:graphicFrame>
        <p:nvGraphicFramePr>
          <p:cNvPr id="4" name="Table 3">
            <a:extLst>
              <a:ext uri="{FF2B5EF4-FFF2-40B4-BE49-F238E27FC236}">
                <a16:creationId xmlns:a16="http://schemas.microsoft.com/office/drawing/2014/main" id="{C2382B42-15B7-4719-A047-1CAA255D4933}"/>
              </a:ext>
            </a:extLst>
          </p:cNvPr>
          <p:cNvGraphicFramePr>
            <a:graphicFrameLocks noGrp="1"/>
          </p:cNvGraphicFramePr>
          <p:nvPr>
            <p:extLst>
              <p:ext uri="{D42A27DB-BD31-4B8C-83A1-F6EECF244321}">
                <p14:modId xmlns:p14="http://schemas.microsoft.com/office/powerpoint/2010/main" val="417333052"/>
              </p:ext>
            </p:extLst>
          </p:nvPr>
        </p:nvGraphicFramePr>
        <p:xfrm>
          <a:off x="1306286" y="1158239"/>
          <a:ext cx="8969830" cy="4860897"/>
        </p:xfrm>
        <a:graphic>
          <a:graphicData uri="http://schemas.openxmlformats.org/drawingml/2006/table">
            <a:tbl>
              <a:tblPr/>
              <a:tblGrid>
                <a:gridCol w="626504">
                  <a:extLst>
                    <a:ext uri="{9D8B030D-6E8A-4147-A177-3AD203B41FA5}">
                      <a16:colId xmlns:a16="http://schemas.microsoft.com/office/drawing/2014/main" val="4120299912"/>
                    </a:ext>
                  </a:extLst>
                </a:gridCol>
                <a:gridCol w="2475824">
                  <a:extLst>
                    <a:ext uri="{9D8B030D-6E8A-4147-A177-3AD203B41FA5}">
                      <a16:colId xmlns:a16="http://schemas.microsoft.com/office/drawing/2014/main" val="1305438295"/>
                    </a:ext>
                  </a:extLst>
                </a:gridCol>
                <a:gridCol w="3786152">
                  <a:extLst>
                    <a:ext uri="{9D8B030D-6E8A-4147-A177-3AD203B41FA5}">
                      <a16:colId xmlns:a16="http://schemas.microsoft.com/office/drawing/2014/main" val="1636621061"/>
                    </a:ext>
                  </a:extLst>
                </a:gridCol>
                <a:gridCol w="1323703">
                  <a:extLst>
                    <a:ext uri="{9D8B030D-6E8A-4147-A177-3AD203B41FA5}">
                      <a16:colId xmlns:a16="http://schemas.microsoft.com/office/drawing/2014/main" val="2458267412"/>
                    </a:ext>
                  </a:extLst>
                </a:gridCol>
                <a:gridCol w="757647">
                  <a:extLst>
                    <a:ext uri="{9D8B030D-6E8A-4147-A177-3AD203B41FA5}">
                      <a16:colId xmlns:a16="http://schemas.microsoft.com/office/drawing/2014/main" val="744111030"/>
                    </a:ext>
                  </a:extLst>
                </a:gridCol>
              </a:tblGrid>
              <a:tr h="1481486">
                <a:tc>
                  <a:txBody>
                    <a:bodyPr/>
                    <a:lstStyle/>
                    <a:p>
                      <a:pPr algn="l" fontAlgn="b"/>
                      <a:r>
                        <a:rPr lang="en-US" sz="900" b="0" i="0" u="none" strike="noStrike" kern="1200" dirty="0">
                          <a:solidFill>
                            <a:schemeClr val="tx1"/>
                          </a:solidFill>
                          <a:effectLst/>
                          <a:latin typeface="Arial" panose="020B0604020202020204" pitchFamily="34" charset="0"/>
                          <a:ea typeface="+mn-ea"/>
                          <a:cs typeface="+mn-cs"/>
                        </a:rPr>
                        <a:t>R5-213214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GB" sz="900" b="0" i="0" u="none" strike="noStrike" kern="1200" dirty="0">
                          <a:solidFill>
                            <a:schemeClr val="tx1"/>
                          </a:solidFill>
                          <a:effectLst/>
                          <a:latin typeface="Arial" panose="020B0604020202020204" pitchFamily="34" charset="0"/>
                          <a:ea typeface="+mn-ea"/>
                          <a:cs typeface="+mn-cs"/>
                        </a:rPr>
                        <a:t>LS on FR2 Extreme temperature conditions clarifications</a:t>
                      </a:r>
                      <a:endParaRPr lang="en-US" sz="900" b="0" i="0" u="none" strike="noStrike" kern="1200" dirty="0">
                        <a:solidFill>
                          <a:schemeClr val="tx1"/>
                        </a:solidFill>
                        <a:effectLst/>
                        <a:latin typeface="Arial" panose="020B0604020202020204" pitchFamily="34"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900" b="0" i="0" u="none" strike="noStrike" dirty="0">
                          <a:effectLst/>
                          <a:latin typeface="Arial" panose="020B0604020202020204" pitchFamily="34" charset="0"/>
                        </a:rPr>
                        <a:t>To RAN4</a:t>
                      </a:r>
                      <a:br>
                        <a:rPr lang="en-US" sz="900" b="0" i="0" u="none" strike="noStrike" dirty="0">
                          <a:effectLst/>
                          <a:latin typeface="Arial" panose="020B0604020202020204" pitchFamily="34" charset="0"/>
                        </a:rPr>
                      </a:br>
                      <a:r>
                        <a:rPr lang="en-US" sz="900" b="0" i="0" u="none" strike="noStrike" dirty="0">
                          <a:effectLst/>
                          <a:latin typeface="Arial" panose="020B0604020202020204" pitchFamily="34" charset="0"/>
                        </a:rPr>
                        <a:t>Associated discussion paper R5-213210</a:t>
                      </a:r>
                    </a:p>
                    <a:p>
                      <a:pPr algn="l" fontAlgn="t"/>
                      <a:r>
                        <a:rPr lang="en-US" sz="900" b="0" i="0" u="none" strike="noStrike" dirty="0">
                          <a:effectLst/>
                          <a:latin typeface="Arial" panose="020B0604020202020204" pitchFamily="34" charset="0"/>
                        </a:rPr>
                        <a:t>RF closing </a:t>
                      </a:r>
                    </a:p>
                    <a:p>
                      <a:pPr marL="0" marR="0" lvl="0" indent="0" algn="l" defTabSz="1219170" rtl="0" eaLnBrk="1" fontAlgn="t" latinLnBrk="0" hangingPunct="1">
                        <a:lnSpc>
                          <a:spcPct val="100000"/>
                        </a:lnSpc>
                        <a:spcBef>
                          <a:spcPts val="0"/>
                        </a:spcBef>
                        <a:spcAft>
                          <a:spcPts val="0"/>
                        </a:spcAft>
                        <a:buClrTx/>
                        <a:buSzTx/>
                        <a:buFontTx/>
                        <a:buNone/>
                        <a:tabLst/>
                        <a:defRPr/>
                      </a:pPr>
                      <a:r>
                        <a:rPr lang="en-US" sz="900" b="0" i="0" u="none" strike="noStrike" dirty="0">
                          <a:effectLst/>
                          <a:latin typeface="Arial" panose="020B0604020202020204" pitchFamily="34" charset="0"/>
                        </a:rPr>
                        <a:t>Final TDOC R5-213821 with contents as in draft LS ‘</a:t>
                      </a:r>
                      <a:r>
                        <a:rPr lang="fr-FR" sz="900" b="0" i="0" u="none" strike="noStrike" dirty="0">
                          <a:effectLst/>
                          <a:latin typeface="Arial" panose="020B0604020202020204" pitchFamily="34" charset="0"/>
                        </a:rPr>
                        <a:t>R5-213XXX_LS on FR2 </a:t>
                      </a:r>
                      <a:r>
                        <a:rPr lang="fr-FR" sz="900" b="0" i="0" u="none" strike="noStrike" dirty="0" err="1">
                          <a:effectLst/>
                          <a:latin typeface="Arial" panose="020B0604020202020204" pitchFamily="34" charset="0"/>
                        </a:rPr>
                        <a:t>Extreme</a:t>
                      </a:r>
                      <a:r>
                        <a:rPr lang="fr-FR" sz="900" b="0" i="0" u="none" strike="noStrike" dirty="0">
                          <a:effectLst/>
                          <a:latin typeface="Arial" panose="020B0604020202020204" pitchFamily="34" charset="0"/>
                        </a:rPr>
                        <a:t> température conditions clarifications’ removing</a:t>
                      </a:r>
                    </a:p>
                    <a:p>
                      <a:pPr marL="0" marR="0" lvl="0" indent="0" algn="l" defTabSz="1219170" rtl="0" eaLnBrk="1" fontAlgn="t" latinLnBrk="0" hangingPunct="1">
                        <a:lnSpc>
                          <a:spcPct val="100000"/>
                        </a:lnSpc>
                        <a:spcBef>
                          <a:spcPts val="0"/>
                        </a:spcBef>
                        <a:spcAft>
                          <a:spcPts val="0"/>
                        </a:spcAft>
                        <a:buClrTx/>
                        <a:buSzTx/>
                        <a:buFontTx/>
                        <a:buNone/>
                        <a:tabLst/>
                        <a:defRPr/>
                      </a:pPr>
                      <a:r>
                        <a:rPr lang="fr-FR" sz="900" b="0" i="0" u="none" strike="noStrike" dirty="0">
                          <a:effectLst/>
                          <a:latin typeface="Arial" panose="020B0604020202020204" pitchFamily="34" charset="0"/>
                        </a:rPr>
                        <a:t> ‘</a:t>
                      </a:r>
                      <a:r>
                        <a:rPr lang="en-US" sz="900" b="0" i="0" u="none" strike="noStrike" kern="1200" dirty="0">
                          <a:solidFill>
                            <a:schemeClr val="tx1"/>
                          </a:solidFill>
                          <a:effectLst/>
                          <a:latin typeface="Arial" panose="020B0604020202020204" pitchFamily="34" charset="0"/>
                          <a:ea typeface="+mn-ea"/>
                          <a:cs typeface="+mn-cs"/>
                        </a:rPr>
                        <a:t>RAN5 has been working on such feasibility analysis on extreme temperature conditions for FR2 requirements and has concluded that such testing is feasible even when it implies spherical measurements.’ </a:t>
                      </a:r>
                    </a:p>
                    <a:p>
                      <a:pPr algn="l" fontAlgn="t"/>
                      <a:endParaRPr lang="en-US" sz="900" b="0" i="0" u="none" strike="noStrike" dirty="0">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900" b="0" i="0" u="none" strike="noStrike" kern="1200" dirty="0">
                          <a:solidFill>
                            <a:schemeClr val="tx1"/>
                          </a:solidFill>
                          <a:effectLst/>
                          <a:latin typeface="Arial" panose="020B0604020202020204" pitchFamily="34" charset="0"/>
                          <a:ea typeface="+mn-ea"/>
                          <a:cs typeface="+mn-cs"/>
                        </a:rPr>
                        <a:t>Keysight Technologies UK Ltd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900" b="0" i="0" u="none" strike="noStrike" kern="1200" dirty="0">
                          <a:solidFill>
                            <a:schemeClr val="tx1"/>
                          </a:solidFill>
                          <a:effectLst/>
                          <a:latin typeface="Arial" panose="020B0604020202020204" pitchFamily="34" charset="0"/>
                          <a:ea typeface="+mn-ea"/>
                          <a:cs typeface="+mn-cs"/>
                        </a:rPr>
                        <a:t>Flores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06784952"/>
                  </a:ext>
                </a:extLst>
              </a:tr>
              <a:tr h="1750847">
                <a:tc>
                  <a:txBody>
                    <a:bodyPr/>
                    <a:lstStyle/>
                    <a:p>
                      <a:pPr algn="l" fontAlgn="b"/>
                      <a:r>
                        <a:rPr lang="en-US" sz="900" b="0" i="0" u="none" strike="noStrike" dirty="0">
                          <a:effectLst/>
                          <a:latin typeface="Arial" panose="020B0604020202020204" pitchFamily="34" charset="0"/>
                        </a:rPr>
                        <a:t>R5-213215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900" b="0" i="0" u="none" strike="noStrike" dirty="0">
                          <a:effectLst/>
                          <a:latin typeface="Arial" panose="020B0604020202020204" pitchFamily="34" charset="0"/>
                        </a:rPr>
                        <a:t>LS on FR2 Extreme temperature conditions exceptions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900" b="0" i="0" u="none" strike="noStrike" dirty="0">
                          <a:effectLst/>
                          <a:latin typeface="Arial" panose="020B0604020202020204" pitchFamily="34" charset="0"/>
                        </a:rPr>
                        <a:t>To GCF CAG, PTCRB PVG</a:t>
                      </a:r>
                    </a:p>
                    <a:p>
                      <a:pPr algn="l" fontAlgn="t"/>
                      <a:r>
                        <a:rPr lang="en-US" sz="900" b="0" i="0" u="none" strike="noStrike" dirty="0">
                          <a:effectLst/>
                          <a:latin typeface="Arial" panose="020B0604020202020204" pitchFamily="34" charset="0"/>
                        </a:rPr>
                        <a:t>Associated discussion paper R5-213210</a:t>
                      </a:r>
                    </a:p>
                    <a:p>
                      <a:pPr algn="l" fontAlgn="t"/>
                      <a:r>
                        <a:rPr lang="en-US" sz="900" b="0" i="0" u="none" strike="noStrike" dirty="0">
                          <a:effectLst/>
                          <a:latin typeface="Arial" panose="020B0604020202020204" pitchFamily="34" charset="0"/>
                        </a:rPr>
                        <a:t>RF close session</a:t>
                      </a:r>
                      <a:br>
                        <a:rPr lang="en-US" sz="900" b="0" i="0" u="none" strike="noStrike" dirty="0">
                          <a:effectLst/>
                          <a:latin typeface="Arial" panose="020B0604020202020204" pitchFamily="34" charset="0"/>
                        </a:rPr>
                      </a:br>
                      <a:r>
                        <a:rPr lang="en-US" sz="900" b="0" i="0" u="none" strike="noStrike" dirty="0">
                          <a:effectLst/>
                          <a:latin typeface="Arial" panose="020B0604020202020204" pitchFamily="34" charset="0"/>
                        </a:rPr>
                        <a:t>Add SC </a:t>
                      </a:r>
                      <a:r>
                        <a:rPr lang="en-US" sz="900" b="0" i="0" u="none" strike="noStrike" dirty="0" err="1">
                          <a:effectLst/>
                          <a:latin typeface="Arial" panose="020B0604020202020204" pitchFamily="34" charset="0"/>
                        </a:rPr>
                        <a:t>freq</a:t>
                      </a:r>
                      <a:r>
                        <a:rPr lang="en-US" sz="900" b="0" i="0" u="none" strike="noStrike" dirty="0">
                          <a:effectLst/>
                          <a:latin typeface="Arial" panose="020B0604020202020204" pitchFamily="34" charset="0"/>
                        </a:rPr>
                        <a:t> error test</a:t>
                      </a:r>
                    </a:p>
                    <a:p>
                      <a:pPr algn="l" fontAlgn="t"/>
                      <a:r>
                        <a:rPr lang="en-US" sz="900" b="0" i="0" u="none" strike="noStrike" dirty="0">
                          <a:effectLst/>
                          <a:latin typeface="Arial" panose="020B0604020202020204" pitchFamily="34" charset="0"/>
                        </a:rPr>
                        <a:t>Remove “</a:t>
                      </a:r>
                      <a:r>
                        <a:rPr lang="en-US" sz="900" b="0" i="0" u="none" strike="noStrike" kern="1200" dirty="0">
                          <a:solidFill>
                            <a:schemeClr val="tx1"/>
                          </a:solidFill>
                          <a:effectLst/>
                          <a:latin typeface="Arial" panose="020B0604020202020204" pitchFamily="34" charset="0"/>
                          <a:ea typeface="+mn-ea"/>
                          <a:cs typeface="+mn-cs"/>
                        </a:rPr>
                        <a:t>Please notice that some of the test cases listed above were already considered as 100% complete”</a:t>
                      </a:r>
                    </a:p>
                    <a:p>
                      <a:pPr algn="l" fontAlgn="t"/>
                      <a:r>
                        <a:rPr lang="en-US" sz="900" b="0" i="0" u="none" strike="noStrike" kern="1200" dirty="0">
                          <a:solidFill>
                            <a:schemeClr val="tx1"/>
                          </a:solidFill>
                          <a:effectLst/>
                          <a:latin typeface="Arial" panose="020B0604020202020204" pitchFamily="34" charset="0"/>
                          <a:ea typeface="+mn-ea"/>
                          <a:cs typeface="+mn-cs"/>
                        </a:rPr>
                        <a:t>Update action: to indicate ‘GCF/PTCRB group to follow RAN5 specifications for further updates to ETC testing completed tests’</a:t>
                      </a:r>
                    </a:p>
                    <a:p>
                      <a:pPr algn="l" fontAlgn="t"/>
                      <a:r>
                        <a:rPr lang="en-US" sz="900" b="0" i="0" u="none" strike="noStrike" kern="1200" dirty="0">
                          <a:solidFill>
                            <a:schemeClr val="tx1"/>
                          </a:solidFill>
                          <a:effectLst/>
                          <a:latin typeface="Arial" panose="020B0604020202020204" pitchFamily="34" charset="0"/>
                          <a:ea typeface="+mn-ea"/>
                          <a:cs typeface="+mn-cs"/>
                        </a:rPr>
                        <a:t>Update description to include some more details of the RAN5 feasibility aspects.</a:t>
                      </a:r>
                    </a:p>
                    <a:p>
                      <a:pPr algn="l" fontAlgn="t"/>
                      <a:r>
                        <a:rPr lang="en-US" sz="900" b="0" i="0" u="none" strike="noStrike" kern="1200" dirty="0">
                          <a:solidFill>
                            <a:schemeClr val="tx1"/>
                          </a:solidFill>
                          <a:effectLst/>
                          <a:latin typeface="Arial" panose="020B0604020202020204" pitchFamily="34" charset="0"/>
                          <a:ea typeface="+mn-ea"/>
                          <a:cs typeface="+mn-cs"/>
                        </a:rPr>
                        <a:t>Final t-doc with above changes R5-213822.</a:t>
                      </a:r>
                    </a:p>
                    <a:p>
                      <a:pPr algn="l" fontAlgn="t"/>
                      <a:r>
                        <a:rPr lang="en-US" sz="900" b="0" i="0" u="none" strike="noStrike" kern="1200" dirty="0">
                          <a:solidFill>
                            <a:schemeClr val="tx1"/>
                          </a:solidFill>
                          <a:effectLst/>
                          <a:latin typeface="Arial" panose="020B0604020202020204" pitchFamily="34" charset="0"/>
                          <a:ea typeface="+mn-ea"/>
                          <a:cs typeface="+mn-cs"/>
                        </a:rPr>
                        <a:t>Duplicate to joint for information.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900" b="0" i="0" u="none" strike="noStrike" kern="1200" dirty="0">
                          <a:solidFill>
                            <a:schemeClr val="tx1"/>
                          </a:solidFill>
                          <a:effectLst/>
                          <a:latin typeface="Arial" panose="020B0604020202020204" pitchFamily="34" charset="0"/>
                          <a:ea typeface="+mn-ea"/>
                          <a:cs typeface="+mn-cs"/>
                        </a:rPr>
                        <a:t>Keysight Technologies UK Ltd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900" b="0" i="0" u="none" strike="noStrike" dirty="0">
                          <a:effectLst/>
                          <a:latin typeface="Arial" panose="020B0604020202020204" pitchFamily="34" charset="0"/>
                        </a:rPr>
                        <a:t>Flores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94911305"/>
                  </a:ext>
                </a:extLst>
              </a:tr>
              <a:tr h="673403">
                <a:tc>
                  <a:txBody>
                    <a:bodyPr/>
                    <a:lstStyle/>
                    <a:p>
                      <a:pPr algn="l" fontAlgn="b"/>
                      <a:r>
                        <a:rPr lang="en-US" sz="900" b="0" i="0" u="none" strike="noStrike" dirty="0">
                          <a:effectLst/>
                          <a:latin typeface="Arial" panose="020B0604020202020204" pitchFamily="34" charset="0"/>
                        </a:rPr>
                        <a:t>R5-213282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900" b="0" i="0" u="none" strike="noStrike" dirty="0">
                          <a:effectLst/>
                          <a:latin typeface="Arial" panose="020B0604020202020204" pitchFamily="34" charset="0"/>
                        </a:rPr>
                        <a:t>LS on FR2 relative power tolerance for PUSCH to PUSCH transitions clarifications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900" b="0" i="0" u="none" strike="noStrike" dirty="0">
                          <a:effectLst/>
                          <a:latin typeface="Arial" panose="020B0604020202020204" pitchFamily="34" charset="0"/>
                        </a:rPr>
                        <a:t>To RAN4</a:t>
                      </a:r>
                    </a:p>
                    <a:p>
                      <a:pPr algn="l" fontAlgn="t"/>
                      <a:r>
                        <a:rPr lang="en-US" sz="900" b="0" i="0" u="none" strike="noStrike" dirty="0">
                          <a:effectLst/>
                          <a:latin typeface="Arial" panose="020B0604020202020204" pitchFamily="34" charset="0"/>
                        </a:rPr>
                        <a:t>Revision to include power control exceptions and power control test procedure details in the LS. To be discussed over email and concluded by meeting deadline.</a:t>
                      </a:r>
                    </a:p>
                    <a:p>
                      <a:pPr algn="l" fontAlgn="t"/>
                      <a:r>
                        <a:rPr lang="en-US" sz="900" b="0" i="0" u="none" strike="noStrike" dirty="0">
                          <a:effectLst/>
                          <a:latin typeface="Arial" panose="020B0604020202020204" pitchFamily="34" charset="0"/>
                        </a:rPr>
                        <a:t>Final TDOC to be provided post revision discussions.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900" b="0" i="0" u="none" strike="noStrike" kern="1200" dirty="0">
                          <a:solidFill>
                            <a:schemeClr val="tx1"/>
                          </a:solidFill>
                          <a:effectLst/>
                          <a:latin typeface="Arial" panose="020B0604020202020204" pitchFamily="34" charset="0"/>
                          <a:ea typeface="+mn-ea"/>
                          <a:cs typeface="+mn-cs"/>
                        </a:rPr>
                        <a:t>Keysight Technologies UK Ltd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900" b="0" i="0" u="none" strike="noStrike" dirty="0">
                          <a:effectLst/>
                          <a:latin typeface="Arial" panose="020B0604020202020204" pitchFamily="34" charset="0"/>
                        </a:rPr>
                        <a:t>Flores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73915800"/>
                  </a:ext>
                </a:extLst>
              </a:tr>
              <a:tr h="942764">
                <a:tc>
                  <a:txBody>
                    <a:bodyPr/>
                    <a:lstStyle/>
                    <a:p>
                      <a:pPr algn="l" fontAlgn="b"/>
                      <a:r>
                        <a:rPr lang="en-US" sz="900" b="0" i="0" u="none" strike="noStrike" dirty="0">
                          <a:effectLst/>
                          <a:latin typeface="Arial" panose="020B0604020202020204" pitchFamily="34" charset="0"/>
                        </a:rPr>
                        <a:t>R5-213803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900" b="0" i="0" u="none" strike="noStrike" dirty="0">
                          <a:effectLst/>
                          <a:latin typeface="Arial" panose="020B0604020202020204" pitchFamily="34" charset="0"/>
                        </a:rPr>
                        <a:t>Response to LS on band dependent parameters for the FR2 demodulation setup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sz="900" b="0" i="0" u="none" strike="noStrike" dirty="0">
                          <a:effectLst/>
                          <a:latin typeface="Arial" panose="020B0604020202020204" pitchFamily="34" charset="0"/>
                        </a:rPr>
                        <a:t>To RAN4</a:t>
                      </a:r>
                    </a:p>
                    <a:p>
                      <a:pPr marL="0" marR="0" lvl="0" indent="0" algn="l" defTabSz="1219170" rtl="0" eaLnBrk="1" fontAlgn="t" latinLnBrk="0" hangingPunct="1">
                        <a:lnSpc>
                          <a:spcPct val="100000"/>
                        </a:lnSpc>
                        <a:spcBef>
                          <a:spcPts val="0"/>
                        </a:spcBef>
                        <a:spcAft>
                          <a:spcPts val="0"/>
                        </a:spcAft>
                        <a:buClrTx/>
                        <a:buSzTx/>
                        <a:buFontTx/>
                        <a:buNone/>
                        <a:tabLst/>
                        <a:defRPr/>
                      </a:pPr>
                      <a:r>
                        <a:rPr lang="en-US" sz="900" b="0" i="0" u="none" strike="noStrike" dirty="0">
                          <a:effectLst/>
                          <a:latin typeface="Arial" panose="020B0604020202020204" pitchFamily="34" charset="0"/>
                        </a:rPr>
                        <a:t>Discussion ongoing in RAN5 to see a need for this LS response at this meeting with any RAN5 conclusions. If RAN5 RF group agrees on the content LS can be presented to joint session for verdict else document to be noted for future RAN5 meeting</a:t>
                      </a:r>
                    </a:p>
                    <a:p>
                      <a:pPr algn="l" fontAlgn="t"/>
                      <a:endParaRPr lang="en-US" sz="900" b="0" i="0" u="none" strike="noStrike" dirty="0">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900" b="0" i="0" u="none" strike="noStrike" dirty="0">
                          <a:effectLst/>
                          <a:latin typeface="Arial" panose="020B0604020202020204" pitchFamily="34" charset="0"/>
                        </a:rPr>
                        <a:t>Apple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900" b="0" i="0" u="none" strike="noStrike" dirty="0">
                          <a:effectLst/>
                          <a:latin typeface="Arial" panose="020B0604020202020204" pitchFamily="34" charset="0"/>
                        </a:rPr>
                        <a:t>Ashwin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13133035"/>
                  </a:ext>
                </a:extLst>
              </a:tr>
            </a:tbl>
          </a:graphicData>
        </a:graphic>
      </p:graphicFrame>
    </p:spTree>
    <p:extLst>
      <p:ext uri="{BB962C8B-B14F-4D97-AF65-F5344CB8AC3E}">
        <p14:creationId xmlns:p14="http://schemas.microsoft.com/office/powerpoint/2010/main" val="89590578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050" y="672894"/>
            <a:ext cx="10972800" cy="5762624"/>
          </a:xfrm>
        </p:spPr>
        <p:txBody>
          <a:bodyPr/>
          <a:lstStyle/>
          <a:p>
            <a:pPr marL="152397" indent="0" fontAlgn="ctr">
              <a:buNone/>
            </a:pPr>
            <a:endParaRPr lang="pt-BR" sz="2466" dirty="0"/>
          </a:p>
          <a:p>
            <a:pPr lvl="2" fontAlgn="ctr">
              <a:buFont typeface="Wingdings" panose="05000000000000000000" pitchFamily="2" charset="2"/>
              <a:buChar char="ü"/>
            </a:pPr>
            <a:endParaRPr lang="pt-BR" sz="1467" dirty="0"/>
          </a:p>
          <a:p>
            <a:pPr marL="0" indent="0" fontAlgn="ctr">
              <a:buNone/>
            </a:pPr>
            <a:endParaRPr lang="en-US" sz="2400" dirty="0">
              <a:ea typeface="+mn-ea"/>
            </a:endParaRPr>
          </a:p>
        </p:txBody>
      </p:sp>
      <p:sp>
        <p:nvSpPr>
          <p:cNvPr id="2" name="Titel 1"/>
          <p:cNvSpPr>
            <a:spLocks noGrp="1"/>
          </p:cNvSpPr>
          <p:nvPr>
            <p:ph type="title"/>
          </p:nvPr>
        </p:nvSpPr>
        <p:spPr>
          <a:xfrm>
            <a:off x="470959" y="257175"/>
            <a:ext cx="10972800" cy="415719"/>
          </a:xfrm>
        </p:spPr>
        <p:txBody>
          <a:bodyPr/>
          <a:lstStyle/>
          <a:p>
            <a:pPr fontAlgn="ctr"/>
            <a:r>
              <a:rPr lang="en-US" sz="3600" dirty="0"/>
              <a:t>DEFERRED discussion papers</a:t>
            </a:r>
            <a:endParaRPr lang="en-US" sz="2800" dirty="0"/>
          </a:p>
        </p:txBody>
      </p:sp>
      <p:graphicFrame>
        <p:nvGraphicFramePr>
          <p:cNvPr id="5" name="Table 4">
            <a:extLst>
              <a:ext uri="{FF2B5EF4-FFF2-40B4-BE49-F238E27FC236}">
                <a16:creationId xmlns:a16="http://schemas.microsoft.com/office/drawing/2014/main" id="{A29C5E91-F37A-4BEC-8F70-DFA9FFA5C425}"/>
              </a:ext>
            </a:extLst>
          </p:cNvPr>
          <p:cNvGraphicFramePr>
            <a:graphicFrameLocks noGrp="1"/>
          </p:cNvGraphicFramePr>
          <p:nvPr>
            <p:extLst>
              <p:ext uri="{D42A27DB-BD31-4B8C-83A1-F6EECF244321}">
                <p14:modId xmlns:p14="http://schemas.microsoft.com/office/powerpoint/2010/main" val="1974565682"/>
              </p:ext>
            </p:extLst>
          </p:nvPr>
        </p:nvGraphicFramePr>
        <p:xfrm>
          <a:off x="656457" y="876129"/>
          <a:ext cx="10093986" cy="5765262"/>
        </p:xfrm>
        <a:graphic>
          <a:graphicData uri="http://schemas.openxmlformats.org/drawingml/2006/table">
            <a:tbl>
              <a:tblPr/>
              <a:tblGrid>
                <a:gridCol w="639706">
                  <a:extLst>
                    <a:ext uri="{9D8B030D-6E8A-4147-A177-3AD203B41FA5}">
                      <a16:colId xmlns:a16="http://schemas.microsoft.com/office/drawing/2014/main" val="1291725682"/>
                    </a:ext>
                  </a:extLst>
                </a:gridCol>
                <a:gridCol w="524096">
                  <a:extLst>
                    <a:ext uri="{9D8B030D-6E8A-4147-A177-3AD203B41FA5}">
                      <a16:colId xmlns:a16="http://schemas.microsoft.com/office/drawing/2014/main" val="2340280319"/>
                    </a:ext>
                  </a:extLst>
                </a:gridCol>
                <a:gridCol w="2527992">
                  <a:extLst>
                    <a:ext uri="{9D8B030D-6E8A-4147-A177-3AD203B41FA5}">
                      <a16:colId xmlns:a16="http://schemas.microsoft.com/office/drawing/2014/main" val="3029417230"/>
                    </a:ext>
                  </a:extLst>
                </a:gridCol>
                <a:gridCol w="4079727">
                  <a:extLst>
                    <a:ext uri="{9D8B030D-6E8A-4147-A177-3AD203B41FA5}">
                      <a16:colId xmlns:a16="http://schemas.microsoft.com/office/drawing/2014/main" val="4220422328"/>
                    </a:ext>
                  </a:extLst>
                </a:gridCol>
                <a:gridCol w="565202">
                  <a:extLst>
                    <a:ext uri="{9D8B030D-6E8A-4147-A177-3AD203B41FA5}">
                      <a16:colId xmlns:a16="http://schemas.microsoft.com/office/drawing/2014/main" val="822250528"/>
                    </a:ext>
                  </a:extLst>
                </a:gridCol>
                <a:gridCol w="945428">
                  <a:extLst>
                    <a:ext uri="{9D8B030D-6E8A-4147-A177-3AD203B41FA5}">
                      <a16:colId xmlns:a16="http://schemas.microsoft.com/office/drawing/2014/main" val="2987256657"/>
                    </a:ext>
                  </a:extLst>
                </a:gridCol>
                <a:gridCol w="811835">
                  <a:extLst>
                    <a:ext uri="{9D8B030D-6E8A-4147-A177-3AD203B41FA5}">
                      <a16:colId xmlns:a16="http://schemas.microsoft.com/office/drawing/2014/main" val="1647414814"/>
                    </a:ext>
                  </a:extLst>
                </a:gridCol>
              </a:tblGrid>
              <a:tr h="446337">
                <a:tc>
                  <a:txBody>
                    <a:bodyPr/>
                    <a:lstStyle/>
                    <a:p>
                      <a:pPr algn="ctr" fontAlgn="t"/>
                      <a:r>
                        <a:rPr lang="en-US" sz="800" b="1" i="0" u="none" strike="noStrike" dirty="0">
                          <a:effectLst/>
                          <a:latin typeface="Arial" panose="020B0604020202020204" pitchFamily="34" charset="0"/>
                        </a:rPr>
                        <a:t>WG </a:t>
                      </a:r>
                      <a:r>
                        <a:rPr lang="en-US" sz="800" b="1" i="0" u="none" strike="noStrike" dirty="0" err="1">
                          <a:effectLst/>
                          <a:latin typeface="Arial" panose="020B0604020202020204" pitchFamily="34" charset="0"/>
                        </a:rPr>
                        <a:t>Tdoc</a:t>
                      </a:r>
                      <a:endParaRPr lang="en-US" sz="800" b="1" i="0" u="none" strike="noStrike" dirty="0">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t"/>
                      <a:r>
                        <a:rPr lang="en-US" sz="800" b="1" i="0" u="none" strike="noStrike">
                          <a:effectLst/>
                          <a:latin typeface="Arial" panose="020B0604020202020204" pitchFamily="34" charset="0"/>
                        </a:rPr>
                        <a:t>Agenda Item</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t"/>
                      <a:r>
                        <a:rPr lang="en-US" sz="800" b="1" i="0" u="none" strike="noStrike" dirty="0">
                          <a:effectLst/>
                          <a:latin typeface="Arial" panose="020B0604020202020204" pitchFamily="34" charset="0"/>
                        </a:rPr>
                        <a:t>Title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t"/>
                      <a:r>
                        <a:rPr lang="en-US" sz="800" b="1" i="0" u="none" strike="noStrike">
                          <a:effectLst/>
                          <a:latin typeface="Arial" panose="020B0604020202020204" pitchFamily="34" charset="0"/>
                        </a:rPr>
                        <a:t>Comments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t"/>
                      <a:r>
                        <a:rPr lang="en-US" sz="800" b="1" i="0" u="none" strike="noStrike" dirty="0">
                          <a:effectLst/>
                          <a:latin typeface="Arial" panose="020B0604020202020204" pitchFamily="34" charset="0"/>
                        </a:rPr>
                        <a:t>Conclusion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t"/>
                      <a:r>
                        <a:rPr lang="en-US" sz="800" b="1" i="0" u="none" strike="noStrike">
                          <a:effectLst/>
                          <a:latin typeface="Arial" panose="020B0604020202020204" pitchFamily="34" charset="0"/>
                        </a:rPr>
                        <a:t>Source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t"/>
                      <a:r>
                        <a:rPr lang="en-US" sz="800" b="1" i="0" u="none" strike="noStrike">
                          <a:effectLst/>
                          <a:latin typeface="Arial" panose="020B0604020202020204" pitchFamily="34" charset="0"/>
                        </a:rPr>
                        <a:t>Contact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extLst>
                  <a:ext uri="{0D108BD9-81ED-4DB2-BD59-A6C34878D82A}">
                    <a16:rowId xmlns:a16="http://schemas.microsoft.com/office/drawing/2014/main" val="1536428951"/>
                  </a:ext>
                </a:extLst>
              </a:tr>
              <a:tr h="446337">
                <a:tc>
                  <a:txBody>
                    <a:bodyPr/>
                    <a:lstStyle/>
                    <a:p>
                      <a:pPr algn="l" fontAlgn="b"/>
                      <a:r>
                        <a:rPr lang="en-US" sz="800" b="0" i="0" u="sng" strike="noStrike" dirty="0">
                          <a:solidFill>
                            <a:srgbClr val="008080"/>
                          </a:solidFill>
                          <a:effectLst/>
                          <a:latin typeface="Arial" panose="020B0604020202020204" pitchFamily="34" charset="0"/>
                          <a:hlinkClick r:id="rId3" action="ppaction://hlinkfile"/>
                        </a:rPr>
                        <a:t>R5-212684r5</a:t>
                      </a:r>
                      <a:endParaRPr lang="en-US" sz="800" b="0" i="0" u="sng" strike="noStrike" dirty="0">
                        <a:solidFill>
                          <a:srgbClr val="00808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5.3.2.17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Discussion paper on principles for test frequencies for NR CA intra-band non-contiguous configurations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Revised from: R5-212684r4.</a:t>
                      </a:r>
                      <a:br>
                        <a:rPr lang="en-US" sz="800" b="0" i="0" u="none" strike="noStrike" dirty="0">
                          <a:effectLst/>
                          <a:latin typeface="Arial" panose="020B0604020202020204" pitchFamily="34" charset="0"/>
                        </a:rPr>
                      </a:br>
                      <a:r>
                        <a:rPr lang="en-US" sz="800" b="0" i="0" u="none" strike="noStrike" dirty="0">
                          <a:effectLst/>
                          <a:latin typeface="Arial" panose="020B0604020202020204" pitchFamily="34" charset="0"/>
                        </a:rPr>
                        <a:t>Associated CRs R5-212685, 2701, 2697, 2687</a:t>
                      </a:r>
                    </a:p>
                    <a:p>
                      <a:pPr algn="l" fontAlgn="t"/>
                      <a:endParaRPr lang="en-US" sz="800" b="0" i="0" u="none" strike="noStrike" dirty="0">
                        <a:effectLst/>
                        <a:latin typeface="Arial" panose="020B0604020202020204" pitchFamily="34" charset="0"/>
                      </a:endParaRPr>
                    </a:p>
                    <a:p>
                      <a:pPr algn="l" fontAlgn="t"/>
                      <a:r>
                        <a:rPr lang="en-US" sz="800" b="0" i="0" u="none" strike="noStrike" dirty="0">
                          <a:effectLst/>
                          <a:latin typeface="Arial" panose="020B0604020202020204" pitchFamily="34" charset="0"/>
                        </a:rPr>
                        <a:t>Issue final t-doc , note the document and endorsed the proposals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DEFERRED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Ericsson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sng" strike="noStrike">
                          <a:solidFill>
                            <a:srgbClr val="008080"/>
                          </a:solidFill>
                          <a:effectLst/>
                          <a:latin typeface="Arial" panose="020B0604020202020204" pitchFamily="34" charset="0"/>
                          <a:hlinkClick r:id="rId4"/>
                        </a:rPr>
                        <a:t>Leif Mattisson</a:t>
                      </a:r>
                      <a:endParaRPr lang="en-US" sz="800" b="0" i="0" u="sng" strike="noStrike">
                        <a:solidFill>
                          <a:srgbClr val="00808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25036240"/>
                  </a:ext>
                </a:extLst>
              </a:tr>
              <a:tr h="446337">
                <a:tc>
                  <a:txBody>
                    <a:bodyPr/>
                    <a:lstStyle/>
                    <a:p>
                      <a:pPr algn="l" fontAlgn="b"/>
                      <a:r>
                        <a:rPr lang="en-US" sz="800" b="0" i="0" u="sng" strike="noStrike">
                          <a:solidFill>
                            <a:srgbClr val="008080"/>
                          </a:solidFill>
                          <a:effectLst/>
                          <a:latin typeface="Arial" panose="020B0604020202020204" pitchFamily="34" charset="0"/>
                          <a:hlinkClick r:id="rId5" action="ppaction://hlinkfile"/>
                        </a:rPr>
                        <a:t>R5-213369r1</a:t>
                      </a:r>
                      <a:endParaRPr lang="en-US" sz="800" b="0" i="0" u="sng" strike="noStrike">
                        <a:solidFill>
                          <a:srgbClr val="00808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5.3.8.2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Discussion on Test Points for Application Layer Throughput FRC FR2 tests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Revised from: R5-213369.</a:t>
                      </a:r>
                      <a:br>
                        <a:rPr lang="en-US" sz="800" b="0" i="0" u="none" strike="noStrike" dirty="0">
                          <a:effectLst/>
                          <a:latin typeface="Arial" panose="020B0604020202020204" pitchFamily="34" charset="0"/>
                        </a:rPr>
                      </a:br>
                      <a:r>
                        <a:rPr lang="en-US" sz="800" b="0" i="0" u="none" strike="noStrike" dirty="0">
                          <a:effectLst/>
                          <a:latin typeface="Arial" panose="020B0604020202020204" pitchFamily="34" charset="0"/>
                        </a:rPr>
                        <a:t>Apple, QC comment</a:t>
                      </a:r>
                    </a:p>
                    <a:p>
                      <a:pPr algn="l" fontAlgn="t"/>
                      <a:r>
                        <a:rPr lang="en-US" sz="800" b="0" i="0" u="none" strike="noStrike" dirty="0">
                          <a:effectLst/>
                          <a:latin typeface="Arial" panose="020B0604020202020204" pitchFamily="34" charset="0"/>
                        </a:rPr>
                        <a:t>Revision2 proposal is endorsed in a final t-doc. noted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DEFERRED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Qualcomm Austria RFFE GmbH</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sng" strike="noStrike" dirty="0">
                          <a:solidFill>
                            <a:srgbClr val="008080"/>
                          </a:solidFill>
                          <a:effectLst/>
                          <a:latin typeface="Arial" panose="020B0604020202020204" pitchFamily="34" charset="0"/>
                          <a:hlinkClick r:id="rId6"/>
                        </a:rPr>
                        <a:t>Mursalin Habib</a:t>
                      </a:r>
                      <a:endParaRPr lang="en-US" sz="800" b="0" i="0" u="sng" strike="noStrike" dirty="0">
                        <a:solidFill>
                          <a:srgbClr val="00808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50371078"/>
                  </a:ext>
                </a:extLst>
              </a:tr>
              <a:tr h="669507">
                <a:tc>
                  <a:txBody>
                    <a:bodyPr/>
                    <a:lstStyle/>
                    <a:p>
                      <a:pPr algn="l" fontAlgn="b"/>
                      <a:r>
                        <a:rPr lang="en-US" sz="800" b="0" i="0" u="sng" strike="noStrike">
                          <a:solidFill>
                            <a:srgbClr val="008080"/>
                          </a:solidFill>
                          <a:effectLst/>
                          <a:latin typeface="Arial" panose="020B0604020202020204" pitchFamily="34" charset="0"/>
                          <a:hlinkClick r:id="rId7" action="ppaction://hlinkfile"/>
                        </a:rPr>
                        <a:t>R5-213356</a:t>
                      </a:r>
                      <a:endParaRPr lang="en-US" sz="800" b="0" i="0" u="sng" strike="noStrike">
                        <a:solidFill>
                          <a:srgbClr val="00808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5.3.23.7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Discussion paper on finalizing the NR PDSCH Demodulation CA test case structure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Associated CRs R5-213357, 3358, 3359</a:t>
                      </a:r>
                    </a:p>
                    <a:p>
                      <a:pPr algn="l" fontAlgn="t"/>
                      <a:r>
                        <a:rPr lang="en-US" sz="800" b="0" i="0" u="none" strike="noStrike" dirty="0">
                          <a:effectLst/>
                          <a:latin typeface="Arial" panose="020B0604020202020204" pitchFamily="34" charset="0"/>
                        </a:rPr>
                        <a:t>Revsion1 proposal endorsed in a final t-doc. Noted</a:t>
                      </a:r>
                    </a:p>
                    <a:p>
                      <a:pPr algn="l" fontAlgn="t"/>
                      <a:r>
                        <a:rPr lang="en-US" sz="800" b="0" i="0" u="none" strike="noStrike" dirty="0">
                          <a:effectLst/>
                          <a:latin typeface="Arial" panose="020B0604020202020204" pitchFamily="34" charset="0"/>
                        </a:rPr>
                        <a:t>CR’s to be revised to use endorsed proposal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DEFERRED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Qualcomm communications-France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sng" strike="noStrike" dirty="0">
                          <a:solidFill>
                            <a:srgbClr val="008080"/>
                          </a:solidFill>
                          <a:effectLst/>
                          <a:latin typeface="Arial" panose="020B0604020202020204" pitchFamily="34" charset="0"/>
                          <a:hlinkClick r:id="rId8"/>
                        </a:rPr>
                        <a:t>Vijay Balasubramanian</a:t>
                      </a:r>
                      <a:endParaRPr lang="en-US" sz="800" b="0" i="0" u="sng" strike="noStrike" dirty="0">
                        <a:solidFill>
                          <a:srgbClr val="00808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89161507"/>
                  </a:ext>
                </a:extLst>
              </a:tr>
              <a:tr h="669507">
                <a:tc>
                  <a:txBody>
                    <a:bodyPr/>
                    <a:lstStyle/>
                    <a:p>
                      <a:pPr algn="l" fontAlgn="b"/>
                      <a:r>
                        <a:rPr lang="en-US" sz="800" b="0" i="0" u="sng" strike="noStrike" dirty="0">
                          <a:solidFill>
                            <a:srgbClr val="008080"/>
                          </a:solidFill>
                          <a:effectLst/>
                          <a:latin typeface="Arial" panose="020B0604020202020204" pitchFamily="34" charset="0"/>
                          <a:hlinkClick r:id="rId9" action="ppaction://hlinkfile"/>
                        </a:rPr>
                        <a:t>R5-212920r1</a:t>
                      </a:r>
                      <a:endParaRPr lang="en-US" sz="800" b="0" i="0" u="sng" strike="noStrike" dirty="0">
                        <a:solidFill>
                          <a:srgbClr val="00808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5.3.2.17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Discussion on FR2 TT calculation in ETC</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Revised from: R5-212920.</a:t>
                      </a:r>
                      <a:br>
                        <a:rPr lang="en-US" sz="800" b="0" i="0" u="none" strike="noStrike" dirty="0">
                          <a:effectLst/>
                          <a:latin typeface="Arial" panose="020B0604020202020204" pitchFamily="34" charset="0"/>
                        </a:rPr>
                      </a:br>
                      <a:r>
                        <a:rPr lang="en-US" sz="800" b="0" i="0" u="none" strike="noStrike" dirty="0">
                          <a:effectLst/>
                          <a:latin typeface="Arial" panose="020B0604020202020204" pitchFamily="34" charset="0"/>
                        </a:rPr>
                        <a:t>outcome could be reflected in a revision of CR R5-213216 (FR2 MU)</a:t>
                      </a:r>
                      <a:br>
                        <a:rPr lang="en-US" sz="800" b="0" i="0" u="none" strike="noStrike" dirty="0">
                          <a:effectLst/>
                          <a:latin typeface="Arial" panose="020B0604020202020204" pitchFamily="34" charset="0"/>
                        </a:rPr>
                      </a:br>
                      <a:r>
                        <a:rPr lang="en-US" sz="800" b="0" i="0" u="none" strike="noStrike" dirty="0">
                          <a:effectLst/>
                          <a:latin typeface="Arial" panose="020B0604020202020204" pitchFamily="34" charset="0"/>
                        </a:rPr>
                        <a:t>Moderator(Huawei): discussion ongoing</a:t>
                      </a:r>
                    </a:p>
                    <a:p>
                      <a:pPr algn="l" fontAlgn="t"/>
                      <a:endParaRPr lang="en-US" sz="800" b="0" i="0" u="none" strike="noStrike" dirty="0">
                        <a:effectLst/>
                        <a:latin typeface="Arial" panose="020B0604020202020204" pitchFamily="34" charset="0"/>
                      </a:endParaRPr>
                    </a:p>
                    <a:p>
                      <a:pPr algn="l" fontAlgn="t"/>
                      <a:r>
                        <a:rPr lang="en-US" sz="800" b="0" i="0" u="none" strike="noStrike" dirty="0">
                          <a:effectLst/>
                          <a:latin typeface="Arial" panose="020B0604020202020204" pitchFamily="34" charset="0"/>
                        </a:rPr>
                        <a:t>Revision2 </a:t>
                      </a:r>
                    </a:p>
                    <a:p>
                      <a:pPr algn="l" fontAlgn="t"/>
                      <a:r>
                        <a:rPr lang="en-US" sz="800" b="0" i="0" u="none" strike="noStrike" dirty="0">
                          <a:effectLst/>
                          <a:latin typeface="Arial" panose="020B0604020202020204" pitchFamily="34" charset="0"/>
                        </a:rPr>
                        <a:t>ATT does not agree with option1/1a. If ETC TT needs to be different than NTC TT for the additional MU , TE implementation aspects needs to be considered before concluding option2.</a:t>
                      </a:r>
                    </a:p>
                    <a:p>
                      <a:pPr algn="l" fontAlgn="t"/>
                      <a:r>
                        <a:rPr lang="en-US" sz="800" b="0" i="0" u="none" strike="noStrike" dirty="0">
                          <a:effectLst/>
                          <a:latin typeface="Arial" panose="020B0604020202020204" pitchFamily="34" charset="0"/>
                        </a:rPr>
                        <a:t>Orange: does not agree to any of the options and prefers ETC TT to be same as NTC TT</a:t>
                      </a:r>
                    </a:p>
                    <a:p>
                      <a:pPr algn="l" fontAlgn="t"/>
                      <a:r>
                        <a:rPr lang="en-US" sz="800" b="0" i="0" u="none" strike="noStrike" dirty="0">
                          <a:effectLst/>
                          <a:latin typeface="Arial" panose="020B0604020202020204" pitchFamily="34" charset="0"/>
                        </a:rPr>
                        <a:t>DISH: does not agree with option1/1a and agrees with ATT view. </a:t>
                      </a:r>
                    </a:p>
                    <a:p>
                      <a:pPr algn="l" fontAlgn="t"/>
                      <a:r>
                        <a:rPr lang="en-US" sz="800" b="0" i="0" u="none" strike="noStrike" dirty="0">
                          <a:effectLst/>
                          <a:latin typeface="Arial" panose="020B0604020202020204" pitchFamily="34" charset="0"/>
                        </a:rPr>
                        <a:t>Group agrees to option2 in proposal 1 to be endorsed and implemented in R5-213216. </a:t>
                      </a:r>
                    </a:p>
                    <a:p>
                      <a:pPr algn="l" fontAlgn="t"/>
                      <a:r>
                        <a:rPr lang="en-US" sz="800" b="0" i="0" u="none" strike="noStrike" dirty="0">
                          <a:effectLst/>
                          <a:latin typeface="Arial" panose="020B0604020202020204" pitchFamily="34" charset="0"/>
                        </a:rPr>
                        <a:t>Document noted.</a:t>
                      </a:r>
                    </a:p>
                    <a:p>
                      <a:pPr algn="l" fontAlgn="t"/>
                      <a:r>
                        <a:rPr lang="en-US" sz="800" b="0" i="0" u="none" strike="noStrike" dirty="0">
                          <a:effectLst/>
                          <a:latin typeface="Arial" panose="020B0604020202020204" pitchFamily="34" charset="0"/>
                        </a:rPr>
                        <a:t>R5-213217 remains w/drawn.</a:t>
                      </a:r>
                    </a:p>
                    <a:p>
                      <a:pPr algn="l" fontAlgn="t"/>
                      <a:r>
                        <a:rPr lang="en-US" sz="800" b="0" i="0" u="none" strike="noStrike" dirty="0">
                          <a:effectLst/>
                          <a:latin typeface="Arial" panose="020B060402020202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DEFERRED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Huawei, </a:t>
                      </a:r>
                      <a:r>
                        <a:rPr lang="en-US" sz="800" b="0" i="0" u="none" strike="noStrike" dirty="0" err="1">
                          <a:effectLst/>
                          <a:latin typeface="Arial" panose="020B0604020202020204" pitchFamily="34" charset="0"/>
                        </a:rPr>
                        <a:t>HiSilicon</a:t>
                      </a:r>
                      <a:endParaRPr lang="en-US" sz="800" b="0" i="0" u="none" strike="noStrike" dirty="0">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sng" strike="noStrike" dirty="0">
                          <a:solidFill>
                            <a:srgbClr val="008080"/>
                          </a:solidFill>
                          <a:effectLst/>
                          <a:latin typeface="Arial" panose="020B0604020202020204" pitchFamily="34" charset="0"/>
                          <a:hlinkClick r:id="rId10"/>
                        </a:rPr>
                        <a:t>Chunying Gu</a:t>
                      </a:r>
                      <a:endParaRPr lang="en-US" sz="800" b="0" i="0" u="sng" strike="noStrike" dirty="0">
                        <a:solidFill>
                          <a:srgbClr val="00808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37132593"/>
                  </a:ext>
                </a:extLst>
              </a:tr>
              <a:tr h="669507">
                <a:tc>
                  <a:txBody>
                    <a:bodyPr/>
                    <a:lstStyle/>
                    <a:p>
                      <a:pPr algn="l" fontAlgn="b"/>
                      <a:r>
                        <a:rPr lang="en-US" sz="800" b="0" i="0" u="sng" strike="noStrike" dirty="0">
                          <a:solidFill>
                            <a:srgbClr val="008080"/>
                          </a:solidFill>
                          <a:effectLst/>
                          <a:latin typeface="Arial" panose="020B0604020202020204" pitchFamily="34" charset="0"/>
                          <a:hlinkClick r:id="rId11" action="ppaction://hlinkfile"/>
                        </a:rPr>
                        <a:t>R5-213320r2</a:t>
                      </a:r>
                      <a:endParaRPr lang="en-US" sz="800" b="0" i="0" u="sng" strike="noStrike" dirty="0">
                        <a:solidFill>
                          <a:srgbClr val="00808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5.3.2.17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Correction of testability analysis for FR2b ACLR test cases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Revised from: R5-213320r1.</a:t>
                      </a:r>
                      <a:br>
                        <a:rPr lang="en-US" sz="800" b="0" i="0" u="none" strike="noStrike" dirty="0">
                          <a:effectLst/>
                          <a:latin typeface="Arial" panose="020B0604020202020204" pitchFamily="34" charset="0"/>
                        </a:rPr>
                      </a:br>
                      <a:r>
                        <a:rPr lang="en-US" sz="800" b="0" i="0" u="none" strike="noStrike" dirty="0">
                          <a:effectLst/>
                          <a:latin typeface="Arial" panose="020B0604020202020204" pitchFamily="34" charset="0"/>
                        </a:rPr>
                        <a:t>related CRs in R5-213322</a:t>
                      </a:r>
                    </a:p>
                    <a:p>
                      <a:pPr algn="l" fontAlgn="t"/>
                      <a:r>
                        <a:rPr lang="en-US" sz="800" b="0" i="0" u="none" strike="noStrike" dirty="0">
                          <a:effectLst/>
                          <a:latin typeface="Arial" panose="020B0604020202020204" pitchFamily="34" charset="0"/>
                        </a:rPr>
                        <a:t>Final </a:t>
                      </a:r>
                      <a:r>
                        <a:rPr lang="en-US" sz="800" b="0" i="0" u="none" strike="noStrike" dirty="0" err="1">
                          <a:effectLst/>
                          <a:latin typeface="Arial" panose="020B0604020202020204" pitchFamily="34" charset="0"/>
                        </a:rPr>
                        <a:t>tdoc</a:t>
                      </a:r>
                      <a:r>
                        <a:rPr lang="en-US" sz="800" b="0" i="0" u="none" strike="noStrike" dirty="0">
                          <a:effectLst/>
                          <a:latin typeface="Arial" panose="020B0604020202020204" pitchFamily="34" charset="0"/>
                        </a:rPr>
                        <a:t> is noted and proposal1 is endorsed and implemented in the CR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DEFERRED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ROHDE &amp; SCHWARZ</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sng" strike="noStrike" dirty="0">
                          <a:solidFill>
                            <a:srgbClr val="008080"/>
                          </a:solidFill>
                          <a:effectLst/>
                          <a:latin typeface="Arial" panose="020B0604020202020204" pitchFamily="34" charset="0"/>
                          <a:hlinkClick r:id="rId12"/>
                        </a:rPr>
                        <a:t>Edwin Menzel</a:t>
                      </a:r>
                      <a:endParaRPr lang="en-US" sz="800" b="0" i="0" u="sng" strike="noStrike" dirty="0">
                        <a:solidFill>
                          <a:srgbClr val="00808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17007017"/>
                  </a:ext>
                </a:extLst>
              </a:tr>
              <a:tr h="669507">
                <a:tc>
                  <a:txBody>
                    <a:bodyPr/>
                    <a:lstStyle/>
                    <a:p>
                      <a:pPr algn="l" fontAlgn="b"/>
                      <a:r>
                        <a:rPr lang="en-US" sz="800" b="0" i="0" u="sng" strike="noStrike">
                          <a:solidFill>
                            <a:srgbClr val="008080"/>
                          </a:solidFill>
                          <a:effectLst/>
                          <a:latin typeface="Arial" panose="020B0604020202020204" pitchFamily="34" charset="0"/>
                          <a:hlinkClick r:id="rId13" action="ppaction://hlinkfile"/>
                        </a:rPr>
                        <a:t>R5-213337r1</a:t>
                      </a:r>
                      <a:endParaRPr lang="en-US" sz="800" b="0" i="0" u="sng" strike="noStrike">
                        <a:solidFill>
                          <a:srgbClr val="00808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5.3.2.17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On 2AoA angle selection between iterations for step 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Revised from: R5-213337.</a:t>
                      </a:r>
                      <a:br>
                        <a:rPr lang="en-US" sz="800" b="0" i="0" u="none" strike="noStrike" dirty="0">
                          <a:effectLst/>
                          <a:latin typeface="Arial" panose="020B0604020202020204" pitchFamily="34" charset="0"/>
                        </a:rPr>
                      </a:br>
                      <a:r>
                        <a:rPr lang="en-US" sz="800" b="0" i="0" u="none" strike="noStrike" dirty="0">
                          <a:effectLst/>
                          <a:latin typeface="Arial" panose="020B0604020202020204" pitchFamily="34" charset="0"/>
                        </a:rPr>
                        <a:t>Associated CR R5-213343, 2958(Anritsu)</a:t>
                      </a:r>
                    </a:p>
                    <a:p>
                      <a:pPr marL="0" marR="0" lvl="0" indent="0" algn="l" defTabSz="1219170" rtl="0" eaLnBrk="1" fontAlgn="t" latinLnBrk="0" hangingPunct="1">
                        <a:lnSpc>
                          <a:spcPct val="100000"/>
                        </a:lnSpc>
                        <a:spcBef>
                          <a:spcPts val="0"/>
                        </a:spcBef>
                        <a:spcAft>
                          <a:spcPts val="0"/>
                        </a:spcAft>
                        <a:buClrTx/>
                        <a:buSzTx/>
                        <a:buFontTx/>
                        <a:buNone/>
                        <a:tabLst/>
                        <a:defRPr/>
                      </a:pPr>
                      <a:r>
                        <a:rPr lang="en-US" sz="800" b="0" i="0" u="none" strike="noStrike" dirty="0">
                          <a:effectLst/>
                          <a:latin typeface="Arial" panose="020B0604020202020204" pitchFamily="34" charset="0"/>
                        </a:rPr>
                        <a:t>Final </a:t>
                      </a:r>
                      <a:r>
                        <a:rPr lang="en-US" sz="800" b="0" i="0" u="none" strike="noStrike" dirty="0" err="1">
                          <a:effectLst/>
                          <a:latin typeface="Arial" panose="020B0604020202020204" pitchFamily="34" charset="0"/>
                        </a:rPr>
                        <a:t>tdoc</a:t>
                      </a:r>
                      <a:r>
                        <a:rPr lang="en-US" sz="800" b="0" i="0" u="none" strike="noStrike" dirty="0">
                          <a:effectLst/>
                          <a:latin typeface="Arial" panose="020B0604020202020204" pitchFamily="34" charset="0"/>
                        </a:rPr>
                        <a:t> is noted and proposal1 is endorsed . R5-213343 CR is w/drawn , proposal is implemented in CR R5-212958</a:t>
                      </a:r>
                    </a:p>
                    <a:p>
                      <a:pPr algn="l" fontAlgn="t"/>
                      <a:endParaRPr lang="en-US" sz="800" b="0" i="0" u="none" strike="noStrike" dirty="0">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DEFERRED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Keysight Technologies UK Ltd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sng" strike="noStrike">
                          <a:solidFill>
                            <a:srgbClr val="008080"/>
                          </a:solidFill>
                          <a:effectLst/>
                          <a:latin typeface="Arial" panose="020B0604020202020204" pitchFamily="34" charset="0"/>
                          <a:hlinkClick r:id="rId14"/>
                        </a:rPr>
                        <a:t>Emilio Ruiz</a:t>
                      </a:r>
                      <a:endParaRPr lang="en-US" sz="800" b="0" i="0" u="sng" strike="noStrike">
                        <a:solidFill>
                          <a:srgbClr val="00808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28864882"/>
                  </a:ext>
                </a:extLst>
              </a:tr>
              <a:tr h="669507">
                <a:tc>
                  <a:txBody>
                    <a:bodyPr/>
                    <a:lstStyle/>
                    <a:p>
                      <a:pPr algn="l" fontAlgn="b"/>
                      <a:r>
                        <a:rPr lang="en-US" sz="800" b="0" i="0" u="sng" strike="noStrike">
                          <a:solidFill>
                            <a:srgbClr val="008080"/>
                          </a:solidFill>
                          <a:effectLst/>
                          <a:latin typeface="Arial" panose="020B0604020202020204" pitchFamily="34" charset="0"/>
                          <a:hlinkClick r:id="rId15" action="ppaction://hlinkfile"/>
                        </a:rPr>
                        <a:t>R5-213338r1</a:t>
                      </a:r>
                      <a:endParaRPr lang="en-US" sz="800" b="0" i="0" u="sng" strike="noStrike">
                        <a:solidFill>
                          <a:srgbClr val="00808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5.3.2.17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On RRM inter-frequency test frequencies selection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Revised from: R5-213338.</a:t>
                      </a:r>
                      <a:br>
                        <a:rPr lang="en-US" sz="800" b="0" i="0" u="none" strike="noStrike" dirty="0">
                          <a:effectLst/>
                          <a:latin typeface="Arial" panose="020B0604020202020204" pitchFamily="34" charset="0"/>
                        </a:rPr>
                      </a:br>
                      <a:r>
                        <a:rPr lang="en-US" sz="800" b="0" i="0" u="none" strike="noStrike" dirty="0">
                          <a:effectLst/>
                          <a:latin typeface="Arial" panose="020B0604020202020204" pitchFamily="34" charset="0"/>
                        </a:rPr>
                        <a:t>Associated CR R5-213344</a:t>
                      </a:r>
                    </a:p>
                    <a:p>
                      <a:pPr algn="l" fontAlgn="t"/>
                      <a:r>
                        <a:rPr lang="en-US" sz="800" b="0" i="0" u="none" strike="noStrike" dirty="0">
                          <a:effectLst/>
                          <a:latin typeface="Arial" panose="020B0604020202020204" pitchFamily="34" charset="0"/>
                        </a:rPr>
                        <a:t>Final </a:t>
                      </a:r>
                      <a:r>
                        <a:rPr lang="en-US" sz="800" b="0" i="0" u="none" strike="noStrike" dirty="0" err="1">
                          <a:effectLst/>
                          <a:latin typeface="Arial" panose="020B0604020202020204" pitchFamily="34" charset="0"/>
                        </a:rPr>
                        <a:t>tdoc</a:t>
                      </a:r>
                      <a:r>
                        <a:rPr lang="en-US" sz="800" b="0" i="0" u="none" strike="noStrike" dirty="0">
                          <a:effectLst/>
                          <a:latin typeface="Arial" panose="020B0604020202020204" pitchFamily="34" charset="0"/>
                        </a:rPr>
                        <a:t> is noted. Proposals not endorsed. CR in R5-213344 is still needed for Annex E changes for FR1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DEFERRED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Keysight Technologies UK Ltd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sng" strike="noStrike" dirty="0">
                          <a:solidFill>
                            <a:srgbClr val="008080"/>
                          </a:solidFill>
                          <a:effectLst/>
                          <a:latin typeface="Arial" panose="020B0604020202020204" pitchFamily="34" charset="0"/>
                          <a:hlinkClick r:id="rId16"/>
                        </a:rPr>
                        <a:t>Emilio Ruiz</a:t>
                      </a:r>
                      <a:endParaRPr lang="en-US" sz="800" b="0" i="0" u="sng" strike="noStrike" dirty="0">
                        <a:solidFill>
                          <a:srgbClr val="00808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77751169"/>
                  </a:ext>
                </a:extLst>
              </a:tr>
            </a:tbl>
          </a:graphicData>
        </a:graphic>
      </p:graphicFrame>
    </p:spTree>
    <p:extLst>
      <p:ext uri="{BB962C8B-B14F-4D97-AF65-F5344CB8AC3E}">
        <p14:creationId xmlns:p14="http://schemas.microsoft.com/office/powerpoint/2010/main" val="186178700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610D087A-FDA7-49D2-9930-7C00072C5B8B}"/>
              </a:ext>
            </a:extLst>
          </p:cNvPr>
          <p:cNvSpPr>
            <a:spLocks noGrp="1" noChangeArrowheads="1"/>
          </p:cNvSpPr>
          <p:nvPr>
            <p:ph type="ctrTitle"/>
          </p:nvPr>
        </p:nvSpPr>
        <p:spPr>
          <a:xfrm>
            <a:off x="2044013" y="2635251"/>
            <a:ext cx="9825567" cy="1468967"/>
          </a:xfrm>
        </p:spPr>
        <p:txBody>
          <a:bodyPr>
            <a:normAutofit fontScale="90000"/>
          </a:bodyPr>
          <a:lstStyle/>
          <a:p>
            <a:pPr>
              <a:defRPr/>
            </a:pPr>
            <a:r>
              <a:rPr lang="en-GB" b="1" i="1" dirty="0">
                <a:effectLst>
                  <a:outerShdw blurRad="38100" dist="38100" dir="2700000" algn="tl">
                    <a:srgbClr val="C0C0C0"/>
                  </a:outerShdw>
                </a:effectLst>
              </a:rPr>
              <a:t>  </a:t>
            </a:r>
            <a:br>
              <a:rPr lang="en-GB" dirty="0"/>
            </a:br>
            <a:r>
              <a:rPr lang="en-US" sz="48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Thank You !</a:t>
            </a:r>
            <a:br>
              <a:rPr lang="en-US" sz="3733" dirty="0">
                <a:effectLst>
                  <a:outerShdw blurRad="38100" dist="38100" dir="2700000" algn="tl">
                    <a:srgbClr val="C0C0C0"/>
                  </a:outerShdw>
                </a:effectLst>
              </a:rPr>
            </a:br>
            <a:endParaRPr lang="en-GB" sz="3733" dirty="0">
              <a:effectLst>
                <a:outerShdw blurRad="38100" dist="38100" dir="2700000" algn="tl">
                  <a:srgbClr val="C0C0C0"/>
                </a:outerShdw>
              </a:effectLst>
            </a:endParaRPr>
          </a:p>
        </p:txBody>
      </p:sp>
    </p:spTree>
    <p:extLst>
      <p:ext uri="{BB962C8B-B14F-4D97-AF65-F5344CB8AC3E}">
        <p14:creationId xmlns:p14="http://schemas.microsoft.com/office/powerpoint/2010/main" val="3058699436"/>
      </p:ext>
    </p:extLst>
  </p:cSld>
  <p:clrMapOvr>
    <a:masterClrMapping/>
  </p:clrMapOvr>
  <p:transition spd="slow">
    <p:fade/>
  </p:transition>
</p:sld>
</file>

<file path=ppt/theme/theme1.xml><?xml version="1.0" encoding="utf-8"?>
<a:theme xmlns:a="http://schemas.openxmlformats.org/drawingml/2006/main" name="Nokia White Master with headline">
  <a:themeElements>
    <a:clrScheme name="Nokia April 2016">
      <a:dk1>
        <a:srgbClr val="124191"/>
      </a:dk1>
      <a:lt1>
        <a:srgbClr val="FFFFFF"/>
      </a:lt1>
      <a:dk2>
        <a:srgbClr val="001135"/>
      </a:dk2>
      <a:lt2>
        <a:srgbClr val="4D5766"/>
      </a:lt2>
      <a:accent1>
        <a:srgbClr val="98A2AE"/>
      </a:accent1>
      <a:accent2>
        <a:srgbClr val="BEC8D2"/>
      </a:accent2>
      <a:accent3>
        <a:srgbClr val="00C9FF"/>
      </a:accent3>
      <a:accent4>
        <a:srgbClr val="FF3154"/>
      </a:accent4>
      <a:accent5>
        <a:srgbClr val="FFFB00"/>
      </a:accent5>
      <a:accent6>
        <a:srgbClr val="4BDD33"/>
      </a:accent6>
      <a:hlink>
        <a:srgbClr val="0645AD"/>
      </a:hlink>
      <a:folHlink>
        <a:srgbClr val="0B0080"/>
      </a:folHlink>
    </a:clrScheme>
    <a:fontScheme name="Nokia Arial">
      <a:majorFont>
        <a:latin typeface="Arial"/>
        <a:ea typeface=""/>
        <a:cs typeface=""/>
      </a:majorFont>
      <a:minorFont>
        <a:latin typeface="Arial"/>
        <a:ea typeface=""/>
        <a:cs typeface=""/>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a:noFill/>
          <a:prstDash val="solid"/>
        </a:ln>
      </a:spPr>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defPPr algn="l">
          <a:defRPr sz="1200" dirty="0" err="1" smtClean="0">
            <a:solidFill>
              <a:schemeClr val="tx2"/>
            </a:solidFill>
            <a:ea typeface="Nokia Pure Text Light" panose="020B0403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72000" rIns="72000" bIns="72000" rtlCol="0">
        <a:spAutoFit/>
      </a:bodyPr>
      <a:lstStyle>
        <a:defPPr defTabSz="360000">
          <a:spcAft>
            <a:spcPts val="600"/>
          </a:spcAft>
          <a:tabLst>
            <a:tab pos="360000" algn="l"/>
          </a:tabLst>
          <a:defRPr sz="1200" dirty="0" smtClean="0">
            <a:solidFill>
              <a:schemeClr val="tx2"/>
            </a:solidFill>
            <a:latin typeface="Arial" panose="020B0604020202020204" pitchFamily="34" charset="0"/>
            <a:ea typeface="Nokia Pure Text Light" panose="020B0403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Arial PowerPoint.potx" id="{0E061A61-7E57-432B-907A-AB1A22788084}" vid="{E3207492-1C8E-486E-90C1-42382B5C6009}"/>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31438</TotalTime>
  <Words>1108</Words>
  <Application>Microsoft Office PowerPoint</Application>
  <PresentationFormat>Widescreen</PresentationFormat>
  <Paragraphs>158</Paragraphs>
  <Slides>6</Slides>
  <Notes>6</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6</vt:i4>
      </vt:variant>
    </vt:vector>
  </HeadingPairs>
  <TitlesOfParts>
    <vt:vector size="16" baseType="lpstr">
      <vt:lpstr>Arial</vt:lpstr>
      <vt:lpstr>Calibri</vt:lpstr>
      <vt:lpstr>Courier New</vt:lpstr>
      <vt:lpstr>Nokia Pure Headline Ultra Light</vt:lpstr>
      <vt:lpstr>Nokia Pure Text</vt:lpstr>
      <vt:lpstr>Nokia Pure Text Light</vt:lpstr>
      <vt:lpstr>Times New Roman</vt:lpstr>
      <vt:lpstr>Wingdings</vt:lpstr>
      <vt:lpstr>Nokia White Master with headline</vt:lpstr>
      <vt:lpstr>2_Office Theme</vt:lpstr>
      <vt:lpstr>   RAN5#91e RF Closing Session </vt:lpstr>
      <vt:lpstr>Agenda</vt:lpstr>
      <vt:lpstr>RAN5#91e RF document status</vt:lpstr>
      <vt:lpstr>Outgoing LS and RF action point update</vt:lpstr>
      <vt:lpstr>DEFERRED discussion papers</vt:lpstr>
      <vt:lpstr>   Thank You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balazs.bertenyi@nokia.com</dc:creator>
  <cp:keywords>CTPClassification=CTP_NT</cp:keywords>
  <cp:lastModifiedBy>Pradeep Gowda</cp:lastModifiedBy>
  <cp:revision>610</cp:revision>
  <dcterms:created xsi:type="dcterms:W3CDTF">2018-05-24T11:49:12Z</dcterms:created>
  <dcterms:modified xsi:type="dcterms:W3CDTF">2021-05-26T17:31:18Z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a5af123f-c90f-447d-ba37-4428aae2e3d0</vt:lpwstr>
  </property>
  <property fmtid="{D5CDD505-2E9C-101B-9397-08002B2CF9AE}" pid="3" name="CTP_TimeStamp">
    <vt:lpwstr>2018-06-14 23:21:33Z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