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9"/>
  </p:notesMasterIdLst>
  <p:sldIdLst>
    <p:sldId id="275" r:id="rId3"/>
    <p:sldId id="422" r:id="rId4"/>
    <p:sldId id="423" r:id="rId5"/>
    <p:sldId id="427" r:id="rId6"/>
    <p:sldId id="428" r:id="rId7"/>
    <p:sldId id="276"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3028897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hyperlink" Target="https://www.3gpp.org/ftp/tsg_ran/WG5_Test_ex-T1/TSGR5_91_Electronic/Inbox/meeting_handling/R5-212xxxx_Action_Points_RAN5%2391_RF_Close.doc"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8" Type="http://schemas.openxmlformats.org/officeDocument/2006/relationships/hyperlink" Target="mailto:vijayb@qti.qualcomm.com?subject=Comments%20to%20R5-213356" TargetMode="External"/><Relationship Id="rId13" Type="http://schemas.openxmlformats.org/officeDocument/2006/relationships/hyperlink" Target="file:///C:\Users\pgowda\AppData\Local\Temp\Temp1_meeting_handling_RAN5#91e_RF_May25th_end_v529.zip\Tdoc\R5-213337r1.zip" TargetMode="External"/><Relationship Id="rId3" Type="http://schemas.openxmlformats.org/officeDocument/2006/relationships/hyperlink" Target="file:///C:\Users\pgowda\AppData\Local\Temp\Temp1_meeting_handling_RAN5#91e_RF_May25th_end_v529.zip\Tdoc\R5-212684r5.zip" TargetMode="External"/><Relationship Id="rId7" Type="http://schemas.openxmlformats.org/officeDocument/2006/relationships/hyperlink" Target="file:///C:\Users\pgowda\AppData\Local\Temp\Temp1_meeting_handling_RAN5#91e_RF_May25th_end_v529.zip\Tdoc\R5-213356.zip" TargetMode="External"/><Relationship Id="rId12" Type="http://schemas.openxmlformats.org/officeDocument/2006/relationships/hyperlink" Target="mailto:edwin.menzel@rohde-schwarz.com?subject=Comments%20to%20R5-213320r2" TargetMode="External"/><Relationship Id="rId2" Type="http://schemas.openxmlformats.org/officeDocument/2006/relationships/notesSlide" Target="../notesSlides/notesSlide5.xml"/><Relationship Id="rId16" Type="http://schemas.openxmlformats.org/officeDocument/2006/relationships/hyperlink" Target="mailto:emilio_ruiz@keysight.com?subject=Comments%20to%20R5-213338r1" TargetMode="External"/><Relationship Id="rId1" Type="http://schemas.openxmlformats.org/officeDocument/2006/relationships/slideLayout" Target="../slideLayouts/slideLayout16.xml"/><Relationship Id="rId6" Type="http://schemas.openxmlformats.org/officeDocument/2006/relationships/hyperlink" Target="mailto:mhabib@qti.qualcomm.com?subject=Comments%20to%20R5-213369r1" TargetMode="External"/><Relationship Id="rId11" Type="http://schemas.openxmlformats.org/officeDocument/2006/relationships/hyperlink" Target="file:///C:\Users\pgowda\AppData\Local\Temp\Temp1_meeting_handling_RAN5#91e_RF_May25th_end_v529.zip\Tdoc\R5-213320r2.zip" TargetMode="External"/><Relationship Id="rId5" Type="http://schemas.openxmlformats.org/officeDocument/2006/relationships/hyperlink" Target="file:///C:\Users\pgowda\AppData\Local\Temp\Temp1_meeting_handling_RAN5#91e_RF_May25th_end_v529.zip\Tdoc\R5-213369r1.zip" TargetMode="External"/><Relationship Id="rId15" Type="http://schemas.openxmlformats.org/officeDocument/2006/relationships/hyperlink" Target="file:///C:\Users\pgowda\AppData\Local\Temp\Temp1_meeting_handling_RAN5#91e_RF_May25th_end_v529.zip\Tdoc\R5-213338r1.zip" TargetMode="External"/><Relationship Id="rId10" Type="http://schemas.openxmlformats.org/officeDocument/2006/relationships/hyperlink" Target="mailto:guchunying@huawei.com?subject=Comments%20to%20R5-212920r1" TargetMode="External"/><Relationship Id="rId4" Type="http://schemas.openxmlformats.org/officeDocument/2006/relationships/hyperlink" Target="mailto:leif.mattisson@ericsson.com?subject=Comments%20to%20R5-212684r5" TargetMode="External"/><Relationship Id="rId9" Type="http://schemas.openxmlformats.org/officeDocument/2006/relationships/hyperlink" Target="file:///C:\Users\pgowda\AppData\Local\Temp\Temp1_meeting_handling_RAN5#91e_RF_May25th_end_v529.zip\Tdoc\R5-212920r1.zip" TargetMode="External"/><Relationship Id="rId14" Type="http://schemas.openxmlformats.org/officeDocument/2006/relationships/hyperlink" Target="mailto:emilio_ruiz@keysight.com?subject=Comments%20to%20R5-213337r1"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RAN5#91e RF Closing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2400" dirty="0">
              <a:effectLst>
                <a:outerShdw blurRad="38100" dist="38100" dir="2700000" algn="tl">
                  <a:srgbClr val="C0C0C0"/>
                </a:outerShdw>
              </a:effectLst>
            </a:endParaRPr>
          </a:p>
          <a:p>
            <a:pPr>
              <a:lnSpc>
                <a:spcPct val="80000"/>
              </a:lnSpc>
              <a:defRPr/>
            </a:pP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RAN5#91e RF document status</a:t>
            </a:r>
          </a:p>
          <a:p>
            <a:pPr fontAlgn="ctr"/>
            <a:r>
              <a:rPr lang="en-US" sz="2400" dirty="0"/>
              <a:t>LS’s and RF Action point update</a:t>
            </a:r>
          </a:p>
          <a:p>
            <a:pPr lvl="0"/>
            <a:r>
              <a:rPr lang="en-US" sz="2400" dirty="0"/>
              <a:t>Review ‘DEFERRED’ t-docs needing groups input</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22482"/>
            <a:ext cx="10972800" cy="5762624"/>
          </a:xfrm>
        </p:spPr>
        <p:txBody>
          <a:bodyPr/>
          <a:lstStyle/>
          <a:p>
            <a:pPr lvl="0"/>
            <a:r>
              <a:rPr lang="en-US" sz="2000" dirty="0"/>
              <a:t>Summary</a:t>
            </a:r>
            <a:endParaRPr lang="en-US" sz="1600" dirty="0"/>
          </a:p>
          <a:p>
            <a:pPr lvl="1">
              <a:spcBef>
                <a:spcPts val="0"/>
              </a:spcBef>
              <a:buFont typeface="Wingdings" panose="05000000000000000000" pitchFamily="2" charset="2"/>
              <a:buChar char="ü"/>
            </a:pPr>
            <a:r>
              <a:rPr lang="en-US" sz="1400" dirty="0"/>
              <a:t>FR2 MU documents verdicts were based on FR2 MU web CC calls handled by Ron.</a:t>
            </a:r>
          </a:p>
          <a:p>
            <a:pPr lvl="1">
              <a:spcBef>
                <a:spcPts val="0"/>
              </a:spcBef>
              <a:buFont typeface="Wingdings" panose="05000000000000000000" pitchFamily="2" charset="2"/>
              <a:buChar char="ü"/>
            </a:pPr>
            <a:r>
              <a:rPr lang="en-US" sz="1400" dirty="0"/>
              <a:t>FR1/2 RRM TT documents verdicts were based on review feedback by Jakub and TT analysis companies</a:t>
            </a:r>
          </a:p>
          <a:p>
            <a:pPr lvl="1">
              <a:spcBef>
                <a:spcPts val="0"/>
              </a:spcBef>
              <a:buFont typeface="Wingdings" panose="05000000000000000000" pitchFamily="2" charset="2"/>
              <a:buChar char="ü"/>
            </a:pPr>
            <a:r>
              <a:rPr lang="en-US" sz="1400" dirty="0"/>
              <a:t>Status as of May25th RF MH</a:t>
            </a:r>
          </a:p>
          <a:p>
            <a:pPr lvl="2">
              <a:spcBef>
                <a:spcPts val="0"/>
              </a:spcBef>
              <a:buFont typeface="Wingdings" panose="05000000000000000000" pitchFamily="2" charset="2"/>
              <a:buChar char="§"/>
            </a:pPr>
            <a:r>
              <a:rPr lang="en-US" sz="1200" dirty="0"/>
              <a:t>265 CR’s ‘P.AGREED’, 16 documents ‘NOTED’ and proposals endorsed as applicable</a:t>
            </a:r>
          </a:p>
          <a:p>
            <a:pPr lvl="2">
              <a:spcBef>
                <a:spcPts val="0"/>
              </a:spcBef>
              <a:buFont typeface="Wingdings" panose="05000000000000000000" pitchFamily="2" charset="2"/>
              <a:buChar char="§"/>
            </a:pPr>
            <a:r>
              <a:rPr lang="en-US" sz="1200" dirty="0"/>
              <a:t>59 RAN5#91e CR’s have been indicated to have RAN4#99e CR dependency</a:t>
            </a:r>
          </a:p>
          <a:p>
            <a:pPr lvl="3">
              <a:spcBef>
                <a:spcPts val="0"/>
              </a:spcBef>
              <a:buFont typeface="Courier New" panose="02070309020205020404" pitchFamily="49" charset="0"/>
              <a:buChar char="o"/>
            </a:pPr>
            <a:r>
              <a:rPr lang="en-US" sz="1100" dirty="0"/>
              <a:t>9 CR’s have been concluded . 50 CR’s are DEFERRED [ 17 CR’s have RAN4  CR dependency cleared. 33 CR’s still have pending RAN4 CR verdict] .</a:t>
            </a:r>
          </a:p>
          <a:p>
            <a:pPr lvl="4"/>
            <a:r>
              <a:rPr lang="en-US" sz="1100" dirty="0"/>
              <a:t>Revisions of RAN5 CR , which has dependent RAN4 CR verdict, shall be uploaded by t-doc revision deadline Thu 27 May 15:00 UTC, to be considered for RAN5 CR verdict.</a:t>
            </a:r>
          </a:p>
          <a:p>
            <a:pPr lvl="4"/>
            <a:r>
              <a:rPr lang="en-US" sz="1100" dirty="0"/>
              <a:t>If RAN4 CR verdict is issued on Friday (May28th), allowing time for revisions and discussions to be handled post RAN4 CR verdict ,the corresponding RAN5 CR verdict will be issued by Tuesday(June 1st) 20:00 UTC.</a:t>
            </a:r>
          </a:p>
          <a:p>
            <a:pPr lvl="5">
              <a:buFont typeface="Wingdings" panose="05000000000000000000" pitchFamily="2" charset="2"/>
              <a:buChar char="Ø"/>
            </a:pPr>
            <a:r>
              <a:rPr lang="en-US" sz="1100" dirty="0"/>
              <a:t>Deadline to upload final t-doc June 2nd 20:00 UTC</a:t>
            </a:r>
          </a:p>
          <a:p>
            <a:pPr lvl="2">
              <a:spcBef>
                <a:spcPts val="0"/>
              </a:spcBef>
              <a:buFont typeface="Wingdings" panose="05000000000000000000" pitchFamily="2" charset="2"/>
              <a:buChar char="§"/>
            </a:pPr>
            <a:r>
              <a:rPr lang="en-US" sz="1200" dirty="0"/>
              <a:t>359 t-docs ‘DEFERRED’. </a:t>
            </a:r>
          </a:p>
          <a:p>
            <a:pPr lvl="3">
              <a:spcBef>
                <a:spcPts val="0"/>
              </a:spcBef>
              <a:buFont typeface="Courier New" panose="02070309020205020404" pitchFamily="49" charset="0"/>
              <a:buChar char="o"/>
            </a:pPr>
            <a:r>
              <a:rPr lang="en-US" sz="1200" dirty="0"/>
              <a:t>38 CR’s have overlaps! These need to be revised to address  the overlaps, to be considered for agreement.</a:t>
            </a:r>
          </a:p>
          <a:p>
            <a:pPr lvl="3">
              <a:spcBef>
                <a:spcPts val="0"/>
              </a:spcBef>
              <a:buFont typeface="Courier New" panose="02070309020205020404" pitchFamily="49" charset="0"/>
              <a:buChar char="o"/>
            </a:pPr>
            <a:r>
              <a:rPr lang="en-US" sz="1200" dirty="0"/>
              <a:t>6 CR’s have 3GU issues. These need to be revised to address 3GU issues to be considered for agreement.</a:t>
            </a:r>
          </a:p>
          <a:p>
            <a:pPr lvl="3">
              <a:spcBef>
                <a:spcPts val="0"/>
              </a:spcBef>
              <a:buFont typeface="Courier New" panose="02070309020205020404" pitchFamily="49" charset="0"/>
              <a:buChar char="o"/>
            </a:pPr>
            <a:r>
              <a:rPr lang="en-US" sz="1200" dirty="0"/>
              <a:t>Pending discussions to be concluded to allow for verdict by meeting deadlines</a:t>
            </a:r>
          </a:p>
          <a:p>
            <a:pPr>
              <a:spcBef>
                <a:spcPts val="0"/>
              </a:spcBef>
            </a:pPr>
            <a:r>
              <a:rPr lang="en-US" sz="1800" dirty="0"/>
              <a:t>Timelines for pending documents</a:t>
            </a:r>
          </a:p>
          <a:p>
            <a:pPr lvl="1">
              <a:spcBef>
                <a:spcPts val="0"/>
              </a:spcBef>
              <a:buFont typeface="Wingdings" panose="05000000000000000000" pitchFamily="2" charset="2"/>
              <a:buChar char="ü"/>
            </a:pPr>
            <a:r>
              <a:rPr lang="en-US" altLang="en-US" sz="1400" dirty="0"/>
              <a:t>Last revision upload: </a:t>
            </a:r>
            <a:r>
              <a:rPr lang="en-US" altLang="en-US" sz="1400" dirty="0">
                <a:solidFill>
                  <a:srgbClr val="FF0000"/>
                </a:solidFill>
              </a:rPr>
              <a:t>Thu 27 May 15:00 UTC (17:00 CEST)</a:t>
            </a:r>
          </a:p>
          <a:p>
            <a:pPr lvl="1">
              <a:spcBef>
                <a:spcPts val="0"/>
              </a:spcBef>
              <a:buFont typeface="Wingdings" panose="05000000000000000000" pitchFamily="2" charset="2"/>
              <a:buChar char="ü"/>
            </a:pPr>
            <a:r>
              <a:rPr lang="en-US" altLang="en-US" sz="1400" dirty="0"/>
              <a:t>Last comments: </a:t>
            </a:r>
            <a:r>
              <a:rPr lang="en-US" altLang="en-US" sz="1400" dirty="0">
                <a:solidFill>
                  <a:srgbClr val="FF0000"/>
                </a:solidFill>
              </a:rPr>
              <a:t>Fri 28 May 15:00 UTC (17:00 CEST)</a:t>
            </a:r>
          </a:p>
          <a:p>
            <a:pPr lvl="1">
              <a:spcBef>
                <a:spcPts val="0"/>
              </a:spcBef>
              <a:buFont typeface="Wingdings" panose="05000000000000000000" pitchFamily="2" charset="2"/>
              <a:buChar char="ü"/>
            </a:pPr>
            <a:r>
              <a:rPr lang="en-US" altLang="en-US" sz="1400" dirty="0"/>
              <a:t>End of E-meeting </a:t>
            </a:r>
            <a:r>
              <a:rPr lang="en-US" altLang="en-US" sz="1400" dirty="0">
                <a:solidFill>
                  <a:srgbClr val="FF0000"/>
                </a:solidFill>
              </a:rPr>
              <a:t>Fri 28 May 20:00 UTC (22:00 CEST) </a:t>
            </a:r>
          </a:p>
          <a:p>
            <a:pPr lvl="2">
              <a:spcBef>
                <a:spcPts val="0"/>
              </a:spcBef>
              <a:buFont typeface="Wingdings" panose="05000000000000000000" pitchFamily="2" charset="2"/>
              <a:buChar char="§"/>
            </a:pPr>
            <a:r>
              <a:rPr lang="en-US" altLang="en-US" sz="1400" dirty="0"/>
              <a:t>Deadline to submit final t-doc</a:t>
            </a:r>
            <a:endParaRPr lang="en-US" sz="2400" dirty="0">
              <a:cs typeface="ヒラギノ角ゴ Pro W3"/>
            </a:endParaRPr>
          </a:p>
        </p:txBody>
      </p:sp>
      <p:sp>
        <p:nvSpPr>
          <p:cNvPr id="2" name="Titel 1"/>
          <p:cNvSpPr>
            <a:spLocks noGrp="1"/>
          </p:cNvSpPr>
          <p:nvPr>
            <p:ph type="title"/>
          </p:nvPr>
        </p:nvSpPr>
        <p:spPr>
          <a:xfrm>
            <a:off x="462570" y="6763"/>
            <a:ext cx="10972800" cy="415719"/>
          </a:xfrm>
        </p:spPr>
        <p:txBody>
          <a:bodyPr/>
          <a:lstStyle/>
          <a:p>
            <a:r>
              <a:rPr lang="en-US" sz="3000" dirty="0">
                <a:cs typeface="ヒラギノ角ゴ Pro W3"/>
              </a:rPr>
              <a:t>RAN5#91e RF document status</a:t>
            </a:r>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t>Outgoing LS’s:</a:t>
            </a:r>
          </a:p>
          <a:p>
            <a:endParaRPr lang="en-US" sz="2000" dirty="0">
              <a:highlight>
                <a:srgbClr val="FFFF00"/>
              </a:highlight>
            </a:endParaRPr>
          </a:p>
          <a:p>
            <a:endParaRPr lang="en-US" sz="2000" dirty="0">
              <a:highlight>
                <a:srgbClr val="FFFF00"/>
              </a:highlight>
            </a:endParaRPr>
          </a:p>
          <a:p>
            <a:endParaRPr lang="en-US" sz="2000" dirty="0">
              <a:highlight>
                <a:srgbClr val="FFFF00"/>
              </a:highlight>
            </a:endParaRPr>
          </a:p>
          <a:p>
            <a:endParaRPr lang="en-US" sz="2000" dirty="0"/>
          </a:p>
          <a:p>
            <a:r>
              <a:rPr lang="en-US" sz="2000" dirty="0"/>
              <a:t>Review New AP’s and update to prior meeting RF Action points</a:t>
            </a:r>
          </a:p>
          <a:p>
            <a:pPr lvl="1"/>
            <a:r>
              <a:rPr lang="pt-BR" sz="1933" dirty="0">
                <a:hlinkClick r:id="rId3"/>
              </a:rPr>
              <a:t>https://www.3gpp.org/ftp/tsg_ran/WG5_Test_ex-T1/TSGR5_91_Electronic/Inbox/meeting_handling/R5-212xxxx_Action_Points_RAN5%2391_RF_Close.doc</a:t>
            </a:r>
            <a:endParaRPr lang="pt-BR" sz="1400" dirty="0"/>
          </a:p>
          <a:p>
            <a:pPr lvl="2" fontAlgn="ctr">
              <a:buFont typeface="Wingdings" panose="05000000000000000000" pitchFamily="2" charset="2"/>
              <a:buChar char="ü"/>
            </a:pPr>
            <a:endParaRPr lang="pt-BR" sz="1467" dirty="0"/>
          </a:p>
          <a:p>
            <a:pPr marL="0" indent="0" fontAlgn="ctr">
              <a:buNone/>
            </a:pP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pPr fontAlgn="ctr"/>
            <a:r>
              <a:rPr lang="en-US" sz="3600" dirty="0"/>
              <a:t>Outgoing LS and RF action point update</a:t>
            </a:r>
            <a:endParaRPr lang="en-US" sz="2800" dirty="0"/>
          </a:p>
        </p:txBody>
      </p:sp>
      <p:graphicFrame>
        <p:nvGraphicFramePr>
          <p:cNvPr id="4" name="Table 3">
            <a:extLst>
              <a:ext uri="{FF2B5EF4-FFF2-40B4-BE49-F238E27FC236}">
                <a16:creationId xmlns:a16="http://schemas.microsoft.com/office/drawing/2014/main" id="{C2382B42-15B7-4719-A047-1CAA255D4933}"/>
              </a:ext>
            </a:extLst>
          </p:cNvPr>
          <p:cNvGraphicFramePr>
            <a:graphicFrameLocks noGrp="1"/>
          </p:cNvGraphicFramePr>
          <p:nvPr>
            <p:extLst>
              <p:ext uri="{D42A27DB-BD31-4B8C-83A1-F6EECF244321}">
                <p14:modId xmlns:p14="http://schemas.microsoft.com/office/powerpoint/2010/main" val="3430300414"/>
              </p:ext>
            </p:extLst>
          </p:nvPr>
        </p:nvGraphicFramePr>
        <p:xfrm>
          <a:off x="1579275" y="1251858"/>
          <a:ext cx="8927618" cy="1563312"/>
        </p:xfrm>
        <a:graphic>
          <a:graphicData uri="http://schemas.openxmlformats.org/drawingml/2006/table">
            <a:tbl>
              <a:tblPr/>
              <a:tblGrid>
                <a:gridCol w="623556">
                  <a:extLst>
                    <a:ext uri="{9D8B030D-6E8A-4147-A177-3AD203B41FA5}">
                      <a16:colId xmlns:a16="http://schemas.microsoft.com/office/drawing/2014/main" val="4120299912"/>
                    </a:ext>
                  </a:extLst>
                </a:gridCol>
                <a:gridCol w="2464173">
                  <a:extLst>
                    <a:ext uri="{9D8B030D-6E8A-4147-A177-3AD203B41FA5}">
                      <a16:colId xmlns:a16="http://schemas.microsoft.com/office/drawing/2014/main" val="1305438295"/>
                    </a:ext>
                  </a:extLst>
                </a:gridCol>
                <a:gridCol w="3140356">
                  <a:extLst>
                    <a:ext uri="{9D8B030D-6E8A-4147-A177-3AD203B41FA5}">
                      <a16:colId xmlns:a16="http://schemas.microsoft.com/office/drawing/2014/main" val="1636621061"/>
                    </a:ext>
                  </a:extLst>
                </a:gridCol>
                <a:gridCol w="1359016">
                  <a:extLst>
                    <a:ext uri="{9D8B030D-6E8A-4147-A177-3AD203B41FA5}">
                      <a16:colId xmlns:a16="http://schemas.microsoft.com/office/drawing/2014/main" val="2458267412"/>
                    </a:ext>
                  </a:extLst>
                </a:gridCol>
                <a:gridCol w="1340517">
                  <a:extLst>
                    <a:ext uri="{9D8B030D-6E8A-4147-A177-3AD203B41FA5}">
                      <a16:colId xmlns:a16="http://schemas.microsoft.com/office/drawing/2014/main" val="744111030"/>
                    </a:ext>
                  </a:extLst>
                </a:gridCol>
              </a:tblGrid>
              <a:tr h="563707">
                <a:tc>
                  <a:txBody>
                    <a:bodyPr/>
                    <a:lstStyle/>
                    <a:p>
                      <a:pPr algn="l" fontAlgn="b"/>
                      <a:r>
                        <a:rPr lang="en-US" sz="900" b="0" i="0" u="none" strike="noStrike" kern="1200" dirty="0">
                          <a:solidFill>
                            <a:schemeClr val="tx1"/>
                          </a:solidFill>
                          <a:effectLst/>
                          <a:latin typeface="Arial" panose="020B0604020202020204" pitchFamily="34" charset="0"/>
                          <a:ea typeface="+mn-ea"/>
                          <a:cs typeface="+mn-cs"/>
                        </a:rPr>
                        <a:t>R5-213214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LS on FR2 Extreme temperature conditions exceptions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RAN4</a:t>
                      </a:r>
                      <a:br>
                        <a:rPr lang="en-US" sz="900" b="0" i="0" u="none" strike="noStrike" dirty="0">
                          <a:effectLst/>
                          <a:latin typeface="Arial" panose="020B0604020202020204" pitchFamily="34" charset="0"/>
                        </a:rPr>
                      </a:br>
                      <a:r>
                        <a:rPr lang="en-US" sz="900" b="0" i="0" u="none" strike="noStrike" dirty="0">
                          <a:effectLst/>
                          <a:latin typeface="Arial" panose="020B0604020202020204" pitchFamily="34" charset="0"/>
                        </a:rPr>
                        <a:t>Associated discussion paper R5-213210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Keysight Technologies UK Ltd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Flores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6784952"/>
                  </a:ext>
                </a:extLst>
              </a:tr>
              <a:tr h="450965">
                <a:tc>
                  <a:txBody>
                    <a:bodyPr/>
                    <a:lstStyle/>
                    <a:p>
                      <a:pPr algn="l" fontAlgn="b"/>
                      <a:r>
                        <a:rPr lang="en-US" sz="900" b="0" i="0" u="none" strike="noStrike" dirty="0">
                          <a:effectLst/>
                          <a:latin typeface="Arial" panose="020B0604020202020204" pitchFamily="34" charset="0"/>
                        </a:rPr>
                        <a:t>R5-213215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LS on FR2 Extreme temperature conditions exceptions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GCF CAG, PTCRB PVG</a:t>
                      </a:r>
                    </a:p>
                    <a:p>
                      <a:pPr algn="l" fontAlgn="t"/>
                      <a:r>
                        <a:rPr lang="en-US" sz="900" b="0" i="0" u="none" strike="noStrike" dirty="0">
                          <a:effectLst/>
                          <a:latin typeface="Arial" panose="020B0604020202020204" pitchFamily="34" charset="0"/>
                        </a:rPr>
                        <a:t>Associated discussion paper R5-213210</a:t>
                      </a:r>
                      <a:br>
                        <a:rPr lang="en-US" sz="900" b="0" i="0" u="none" strike="noStrike" dirty="0">
                          <a:effectLst/>
                          <a:latin typeface="Arial" panose="020B0604020202020204" pitchFamily="34" charset="0"/>
                        </a:rPr>
                      </a:br>
                      <a:endParaRPr lang="en-US" sz="900" b="0"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Keysight Technologies UK Ltd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Flores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4911305"/>
                  </a:ext>
                </a:extLst>
              </a:tr>
              <a:tr h="225483">
                <a:tc>
                  <a:txBody>
                    <a:bodyPr/>
                    <a:lstStyle/>
                    <a:p>
                      <a:pPr algn="l" fontAlgn="b"/>
                      <a:r>
                        <a:rPr lang="en-US" sz="900" b="0" i="0" u="none" strike="noStrike" dirty="0">
                          <a:effectLst/>
                          <a:latin typeface="Arial" panose="020B0604020202020204" pitchFamily="34" charset="0"/>
                        </a:rPr>
                        <a:t>R5-213282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LS on FR2 relative power tolerance for PUSCH to PUSCH transitions clarifications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RAN4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Keysight Technologies UK Ltd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Flores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3915800"/>
                  </a:ext>
                </a:extLst>
              </a:tr>
              <a:tr h="225483">
                <a:tc>
                  <a:txBody>
                    <a:bodyPr/>
                    <a:lstStyle/>
                    <a:p>
                      <a:pPr algn="l" fontAlgn="b"/>
                      <a:r>
                        <a:rPr lang="en-US" sz="900" b="0" i="0" u="none" strike="noStrike" dirty="0">
                          <a:effectLst/>
                          <a:latin typeface="Arial" panose="020B0604020202020204" pitchFamily="34" charset="0"/>
                        </a:rPr>
                        <a:t>R5-213803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Response to LS on band dependent parameters for the FR2 demodulation setup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900" b="0" i="0" u="none" strike="noStrike" dirty="0">
                          <a:effectLst/>
                          <a:latin typeface="Arial" panose="020B0604020202020204" pitchFamily="34" charset="0"/>
                        </a:rPr>
                        <a:t>To RAN4</a:t>
                      </a:r>
                    </a:p>
                    <a:p>
                      <a:pPr algn="l" fontAlgn="t"/>
                      <a:endParaRPr lang="en-US" sz="900" b="0"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Apple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Ashwin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133035"/>
                  </a:ext>
                </a:extLst>
              </a:tr>
            </a:tbl>
          </a:graphicData>
        </a:graphic>
      </p:graphicFrame>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050" y="672894"/>
            <a:ext cx="10972800" cy="5762624"/>
          </a:xfrm>
        </p:spPr>
        <p:txBody>
          <a:bodyPr/>
          <a:lstStyle/>
          <a:p>
            <a:pPr marL="152397" indent="0" fontAlgn="ctr">
              <a:buNone/>
            </a:pPr>
            <a:endParaRPr lang="pt-BR" sz="2466" dirty="0"/>
          </a:p>
          <a:p>
            <a:pPr lvl="2" fontAlgn="ctr">
              <a:buFont typeface="Wingdings" panose="05000000000000000000" pitchFamily="2" charset="2"/>
              <a:buChar char="ü"/>
            </a:pPr>
            <a:endParaRPr lang="pt-BR" sz="1467" dirty="0"/>
          </a:p>
          <a:p>
            <a:pPr marL="0" indent="0" fontAlgn="ctr">
              <a:buNone/>
            </a:pP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pPr fontAlgn="ctr"/>
            <a:r>
              <a:rPr lang="en-US" sz="3600" dirty="0"/>
              <a:t>DEFERRED discussion papers</a:t>
            </a:r>
            <a:endParaRPr lang="en-US" sz="2800" dirty="0"/>
          </a:p>
        </p:txBody>
      </p:sp>
      <p:graphicFrame>
        <p:nvGraphicFramePr>
          <p:cNvPr id="5" name="Table 4">
            <a:extLst>
              <a:ext uri="{FF2B5EF4-FFF2-40B4-BE49-F238E27FC236}">
                <a16:creationId xmlns:a16="http://schemas.microsoft.com/office/drawing/2014/main" id="{A29C5E91-F37A-4BEC-8F70-DFA9FFA5C425}"/>
              </a:ext>
            </a:extLst>
          </p:cNvPr>
          <p:cNvGraphicFramePr>
            <a:graphicFrameLocks noGrp="1"/>
          </p:cNvGraphicFramePr>
          <p:nvPr>
            <p:extLst>
              <p:ext uri="{D42A27DB-BD31-4B8C-83A1-F6EECF244321}">
                <p14:modId xmlns:p14="http://schemas.microsoft.com/office/powerpoint/2010/main" val="3045910517"/>
              </p:ext>
            </p:extLst>
          </p:nvPr>
        </p:nvGraphicFramePr>
        <p:xfrm>
          <a:off x="656457" y="876129"/>
          <a:ext cx="10093986" cy="4686546"/>
        </p:xfrm>
        <a:graphic>
          <a:graphicData uri="http://schemas.openxmlformats.org/drawingml/2006/table">
            <a:tbl>
              <a:tblPr/>
              <a:tblGrid>
                <a:gridCol w="639706">
                  <a:extLst>
                    <a:ext uri="{9D8B030D-6E8A-4147-A177-3AD203B41FA5}">
                      <a16:colId xmlns:a16="http://schemas.microsoft.com/office/drawing/2014/main" val="1291725682"/>
                    </a:ext>
                  </a:extLst>
                </a:gridCol>
                <a:gridCol w="524096">
                  <a:extLst>
                    <a:ext uri="{9D8B030D-6E8A-4147-A177-3AD203B41FA5}">
                      <a16:colId xmlns:a16="http://schemas.microsoft.com/office/drawing/2014/main" val="2340280319"/>
                    </a:ext>
                  </a:extLst>
                </a:gridCol>
                <a:gridCol w="2527992">
                  <a:extLst>
                    <a:ext uri="{9D8B030D-6E8A-4147-A177-3AD203B41FA5}">
                      <a16:colId xmlns:a16="http://schemas.microsoft.com/office/drawing/2014/main" val="3029417230"/>
                    </a:ext>
                  </a:extLst>
                </a:gridCol>
                <a:gridCol w="4079727">
                  <a:extLst>
                    <a:ext uri="{9D8B030D-6E8A-4147-A177-3AD203B41FA5}">
                      <a16:colId xmlns:a16="http://schemas.microsoft.com/office/drawing/2014/main" val="4220422328"/>
                    </a:ext>
                  </a:extLst>
                </a:gridCol>
                <a:gridCol w="565202">
                  <a:extLst>
                    <a:ext uri="{9D8B030D-6E8A-4147-A177-3AD203B41FA5}">
                      <a16:colId xmlns:a16="http://schemas.microsoft.com/office/drawing/2014/main" val="822250528"/>
                    </a:ext>
                  </a:extLst>
                </a:gridCol>
                <a:gridCol w="945428">
                  <a:extLst>
                    <a:ext uri="{9D8B030D-6E8A-4147-A177-3AD203B41FA5}">
                      <a16:colId xmlns:a16="http://schemas.microsoft.com/office/drawing/2014/main" val="2987256657"/>
                    </a:ext>
                  </a:extLst>
                </a:gridCol>
                <a:gridCol w="811835">
                  <a:extLst>
                    <a:ext uri="{9D8B030D-6E8A-4147-A177-3AD203B41FA5}">
                      <a16:colId xmlns:a16="http://schemas.microsoft.com/office/drawing/2014/main" val="1647414814"/>
                    </a:ext>
                  </a:extLst>
                </a:gridCol>
              </a:tblGrid>
              <a:tr h="446337">
                <a:tc>
                  <a:txBody>
                    <a:bodyPr/>
                    <a:lstStyle/>
                    <a:p>
                      <a:pPr algn="ctr" fontAlgn="t"/>
                      <a:r>
                        <a:rPr lang="en-US" sz="800" b="1" i="0" u="none" strike="noStrike" dirty="0">
                          <a:effectLst/>
                          <a:latin typeface="Arial" panose="020B0604020202020204" pitchFamily="34" charset="0"/>
                        </a:rPr>
                        <a:t>WG </a:t>
                      </a:r>
                      <a:r>
                        <a:rPr lang="en-US" sz="800" b="1" i="0" u="none" strike="noStrike" dirty="0" err="1">
                          <a:effectLst/>
                          <a:latin typeface="Arial" panose="020B0604020202020204" pitchFamily="34" charset="0"/>
                        </a:rPr>
                        <a:t>Tdoc</a:t>
                      </a:r>
                      <a:endParaRPr lang="en-US" sz="800" b="1" i="0" u="none" strike="noStrike" dirty="0">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Agenda Item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dirty="0">
                          <a:effectLst/>
                          <a:latin typeface="Arial" panose="020B0604020202020204" pitchFamily="34" charset="0"/>
                        </a:rPr>
                        <a:t>Title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Comments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dirty="0">
                          <a:effectLst/>
                          <a:latin typeface="Arial" panose="020B0604020202020204" pitchFamily="34" charset="0"/>
                        </a:rPr>
                        <a:t>Conclusion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Source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Contact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536428951"/>
                  </a:ext>
                </a:extLst>
              </a:tr>
              <a:tr h="446337">
                <a:tc>
                  <a:txBody>
                    <a:bodyPr/>
                    <a:lstStyle/>
                    <a:p>
                      <a:pPr algn="l" fontAlgn="b"/>
                      <a:r>
                        <a:rPr lang="en-US" sz="800" b="0" i="0" u="sng" strike="noStrike" dirty="0">
                          <a:solidFill>
                            <a:srgbClr val="008080"/>
                          </a:solidFill>
                          <a:effectLst/>
                          <a:latin typeface="Arial" panose="020B0604020202020204" pitchFamily="34" charset="0"/>
                          <a:hlinkClick r:id="rId3" action="ppaction://hlinkfile"/>
                        </a:rPr>
                        <a:t>R5-212684r5</a:t>
                      </a:r>
                      <a:endParaRPr lang="en-US" sz="800" b="0" i="0" u="sng" strike="noStrike" dirty="0">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Discussion paper on principles for test frequencies for NR CA intra-band non-contiguous configurations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Revised from: R5-212684r4.</a:t>
                      </a:r>
                      <a:br>
                        <a:rPr lang="en-US" sz="800" b="0" i="0" u="none" strike="noStrike">
                          <a:effectLst/>
                          <a:latin typeface="Arial" panose="020B0604020202020204" pitchFamily="34" charset="0"/>
                        </a:rPr>
                      </a:br>
                      <a:r>
                        <a:rPr lang="en-US" sz="800" b="0" i="0" u="none" strike="noStrike">
                          <a:effectLst/>
                          <a:latin typeface="Arial" panose="020B0604020202020204" pitchFamily="34" charset="0"/>
                        </a:rPr>
                        <a:t>Associated CRs R5-212685, 2701, 2697, 2687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Ericsson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4"/>
                        </a:rPr>
                        <a:t>Leif Mattisson</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5036240"/>
                  </a:ext>
                </a:extLst>
              </a:tr>
              <a:tr h="446337">
                <a:tc>
                  <a:txBody>
                    <a:bodyPr/>
                    <a:lstStyle/>
                    <a:p>
                      <a:pPr algn="l" fontAlgn="b"/>
                      <a:r>
                        <a:rPr lang="en-US" sz="800" b="0" i="0" u="sng" strike="noStrike">
                          <a:solidFill>
                            <a:srgbClr val="008080"/>
                          </a:solidFill>
                          <a:effectLst/>
                          <a:latin typeface="Arial" panose="020B0604020202020204" pitchFamily="34" charset="0"/>
                          <a:hlinkClick r:id="rId5" action="ppaction://hlinkfile"/>
                        </a:rPr>
                        <a:t>R5-213369r1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on Test Points for Application Layer Throughput FRC FR2 tests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R5-213369.</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Apple, QC comment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Qualcomm Austria RFFE GmbH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6"/>
                        </a:rPr>
                        <a:t>Mursalin Habib</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50371078"/>
                  </a:ext>
                </a:extLst>
              </a:tr>
              <a:tr h="669507">
                <a:tc>
                  <a:txBody>
                    <a:bodyPr/>
                    <a:lstStyle/>
                    <a:p>
                      <a:pPr algn="l" fontAlgn="b"/>
                      <a:r>
                        <a:rPr lang="en-US" sz="800" b="0" i="0" u="sng" strike="noStrike">
                          <a:solidFill>
                            <a:srgbClr val="008080"/>
                          </a:solidFill>
                          <a:effectLst/>
                          <a:latin typeface="Arial" panose="020B0604020202020204" pitchFamily="34" charset="0"/>
                          <a:hlinkClick r:id="rId7" action="ppaction://hlinkfile"/>
                        </a:rPr>
                        <a:t>R5-213356</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5.3.23.7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paper on finalizing the NR PDSCH Demodulation CA test case structure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Associated CRs R5-213357, 3358, 3359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Qualcomm communications-France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8"/>
                        </a:rPr>
                        <a:t>Vijay Balasubramanian</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9161507"/>
                  </a:ext>
                </a:extLst>
              </a:tr>
              <a:tr h="669507">
                <a:tc>
                  <a:txBody>
                    <a:bodyPr/>
                    <a:lstStyle/>
                    <a:p>
                      <a:pPr algn="l" fontAlgn="b"/>
                      <a:r>
                        <a:rPr lang="en-US" sz="800" b="0" i="0" u="sng" strike="noStrike" dirty="0">
                          <a:solidFill>
                            <a:srgbClr val="008080"/>
                          </a:solidFill>
                          <a:effectLst/>
                          <a:latin typeface="Arial" panose="020B0604020202020204" pitchFamily="34" charset="0"/>
                          <a:hlinkClick r:id="rId9" action="ppaction://hlinkfile"/>
                        </a:rPr>
                        <a:t>R5-212920r1</a:t>
                      </a:r>
                      <a:endParaRPr lang="en-US" sz="800" b="0" i="0" u="sng" strike="noStrike" dirty="0">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on FR2 TT calculation in ETC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R5-212920.</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outcome could be reflected in a revision of CR R5-213216 (FR2 MU)</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Moderator(Huawei): discussion ongoing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Huawei, </a:t>
                      </a:r>
                      <a:r>
                        <a:rPr lang="en-US" sz="800" b="0" i="0" u="none" strike="noStrike" dirty="0" err="1">
                          <a:effectLst/>
                          <a:latin typeface="Arial" panose="020B0604020202020204" pitchFamily="34" charset="0"/>
                        </a:rPr>
                        <a:t>HiSilicon</a:t>
                      </a:r>
                      <a:endParaRPr lang="en-US" sz="800" b="0" i="0" u="none" strike="noStrike" dirty="0">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0"/>
                        </a:rPr>
                        <a:t>Chunying Gu</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7132593"/>
                  </a:ext>
                </a:extLst>
              </a:tr>
              <a:tr h="669507">
                <a:tc>
                  <a:txBody>
                    <a:bodyPr/>
                    <a:lstStyle/>
                    <a:p>
                      <a:pPr algn="l" fontAlgn="b"/>
                      <a:r>
                        <a:rPr lang="en-US" sz="800" b="0" i="0" u="sng" strike="noStrike" dirty="0">
                          <a:solidFill>
                            <a:srgbClr val="008080"/>
                          </a:solidFill>
                          <a:effectLst/>
                          <a:latin typeface="Arial" panose="020B0604020202020204" pitchFamily="34" charset="0"/>
                          <a:hlinkClick r:id="rId11" action="ppaction://hlinkfile"/>
                        </a:rPr>
                        <a:t>R5-213320r2</a:t>
                      </a:r>
                      <a:endParaRPr lang="en-US" sz="800" b="0" i="0" u="sng" strike="noStrike" dirty="0">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Correction of testability analysis for FR2b ACLR test cases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R5-213320r1.</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related CRs in R5-213322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ROHDE &amp; SCHWARZ</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2"/>
                        </a:rPr>
                        <a:t>Edwin Menzel</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17007017"/>
                  </a:ext>
                </a:extLst>
              </a:tr>
              <a:tr h="669507">
                <a:tc>
                  <a:txBody>
                    <a:bodyPr/>
                    <a:lstStyle/>
                    <a:p>
                      <a:pPr algn="l" fontAlgn="b"/>
                      <a:r>
                        <a:rPr lang="en-US" sz="800" b="0" i="0" u="sng" strike="noStrike">
                          <a:solidFill>
                            <a:srgbClr val="008080"/>
                          </a:solidFill>
                          <a:effectLst/>
                          <a:latin typeface="Arial" panose="020B0604020202020204" pitchFamily="34" charset="0"/>
                          <a:hlinkClick r:id="rId13" action="ppaction://hlinkfile"/>
                        </a:rPr>
                        <a:t>R5-213337r1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On 2AoA angle selection between iterations for step 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R5-213337.</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Associated CR R5-213343, 2958(Anritsu)</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Keysight Technologies UK Ltd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14"/>
                        </a:rPr>
                        <a:t>Emilio Ruiz</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28864882"/>
                  </a:ext>
                </a:extLst>
              </a:tr>
              <a:tr h="669507">
                <a:tc>
                  <a:txBody>
                    <a:bodyPr/>
                    <a:lstStyle/>
                    <a:p>
                      <a:pPr algn="l" fontAlgn="b"/>
                      <a:r>
                        <a:rPr lang="en-US" sz="800" b="0" i="0" u="sng" strike="noStrike">
                          <a:solidFill>
                            <a:srgbClr val="008080"/>
                          </a:solidFill>
                          <a:effectLst/>
                          <a:latin typeface="Arial" panose="020B0604020202020204" pitchFamily="34" charset="0"/>
                          <a:hlinkClick r:id="rId15" action="ppaction://hlinkfile"/>
                        </a:rPr>
                        <a:t>R5-213338r1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On RRM inter-frequency test frequencies selection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R5-213338.</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Associated CR R5-213344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Keysight Technologies UK Ltd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6"/>
                        </a:rPr>
                        <a:t>Emilio Ruiz</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7751169"/>
                  </a:ext>
                </a:extLst>
              </a:tr>
            </a:tbl>
          </a:graphicData>
        </a:graphic>
      </p:graphicFrame>
    </p:spTree>
    <p:extLst>
      <p:ext uri="{BB962C8B-B14F-4D97-AF65-F5344CB8AC3E}">
        <p14:creationId xmlns:p14="http://schemas.microsoft.com/office/powerpoint/2010/main" val="18617870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30459</TotalTime>
  <Words>712</Words>
  <Application>Microsoft Office PowerPoint</Application>
  <PresentationFormat>Widescreen</PresentationFormat>
  <Paragraphs>121</Paragraphs>
  <Slides>6</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Calibri</vt:lpstr>
      <vt:lpstr>Courier New</vt:lpstr>
      <vt:lpstr>Nokia Pure Headline Ultra Light</vt:lpstr>
      <vt:lpstr>Nokia Pure Text</vt:lpstr>
      <vt:lpstr>Nokia Pure Text Light</vt:lpstr>
      <vt:lpstr>Times New Roman</vt:lpstr>
      <vt:lpstr>Wingdings</vt:lpstr>
      <vt:lpstr>Nokia White Master with headline</vt:lpstr>
      <vt:lpstr>2_Office Theme</vt:lpstr>
      <vt:lpstr>   RAN5#91e RF Closing Session </vt:lpstr>
      <vt:lpstr>Agenda</vt:lpstr>
      <vt:lpstr>RAN5#91e RF document status</vt:lpstr>
      <vt:lpstr>Outgoing LS and RF action point update</vt:lpstr>
      <vt:lpstr>DEFERRED discussion papers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595</cp:revision>
  <dcterms:created xsi:type="dcterms:W3CDTF">2018-05-24T11:49:12Z</dcterms:created>
  <dcterms:modified xsi:type="dcterms:W3CDTF">2021-05-26T01:05:46Z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