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276" r:id="rId4"/>
    <p:sldId id="27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26-May-21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RAN5#91-e Meeting SIG Session 3 r1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26 May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866776"/>
            <a:ext cx="11184467" cy="5667374"/>
          </a:xfrm>
        </p:spPr>
        <p:txBody>
          <a:bodyPr/>
          <a:lstStyle/>
          <a:p>
            <a:r>
              <a:rPr lang="en-US" sz="2400" dirty="0">
                <a:highlight>
                  <a:srgbClr val="FFFF00"/>
                </a:highlight>
                <a:latin typeface="Calibri" panose="020F0502020204030204" pitchFamily="34" charset="0"/>
              </a:rPr>
              <a:t>Incoming LS CT1</a:t>
            </a:r>
          </a:p>
          <a:p>
            <a:pPr lvl="1"/>
            <a:r>
              <a:rPr lang="en-US" sz="1867" dirty="0">
                <a:highlight>
                  <a:srgbClr val="FFFF00"/>
                </a:highlight>
                <a:latin typeface="Calibri" panose="020F0502020204030204" pitchFamily="34" charset="0"/>
              </a:rPr>
              <a:t>C1-212906, C1-213557</a:t>
            </a:r>
          </a:p>
          <a:p>
            <a:r>
              <a:rPr lang="en-US" sz="2400" dirty="0">
                <a:latin typeface="Calibri" panose="020F0502020204030204" pitchFamily="34" charset="0"/>
              </a:rPr>
              <a:t>Outgoing LS</a:t>
            </a:r>
          </a:p>
          <a:p>
            <a:pPr lvl="1"/>
            <a:r>
              <a:rPr lang="en-US" sz="1867" dirty="0">
                <a:highlight>
                  <a:srgbClr val="FFFF00"/>
                </a:highlight>
                <a:latin typeface="Calibri" panose="020F0502020204030204" pitchFamily="34" charset="0"/>
              </a:rPr>
              <a:t>LS on Emergency call after Authentication Failure to CT1 (Huawei)</a:t>
            </a:r>
          </a:p>
          <a:p>
            <a:r>
              <a:rPr lang="en-US" sz="2400" dirty="0"/>
              <a:t>Discussion paper outcomes/actions</a:t>
            </a:r>
          </a:p>
          <a:p>
            <a:pPr lvl="1"/>
            <a:r>
              <a:rPr lang="en-US" sz="1867" dirty="0"/>
              <a:t>MCS update</a:t>
            </a:r>
          </a:p>
          <a:p>
            <a:r>
              <a:rPr lang="en-US" sz="2400" dirty="0"/>
              <a:t>SIG CR status review &amp; conclusion</a:t>
            </a:r>
          </a:p>
          <a:p>
            <a:pPr lvl="1"/>
            <a:r>
              <a:rPr lang="en-US" sz="1867" dirty="0"/>
              <a:t>Withdrawal notification</a:t>
            </a:r>
          </a:p>
          <a:p>
            <a:pPr lvl="1"/>
            <a:r>
              <a:rPr lang="en-US" sz="1867" dirty="0"/>
              <a:t>Deferred CRs</a:t>
            </a:r>
            <a:endParaRPr lang="en-US" sz="1334" dirty="0"/>
          </a:p>
          <a:p>
            <a:pPr lvl="2"/>
            <a:r>
              <a:rPr lang="en-US" sz="1600" dirty="0"/>
              <a:t>AI 6.3.2.4.8.4 Emergency Services</a:t>
            </a:r>
          </a:p>
          <a:p>
            <a:pPr lvl="3"/>
            <a:r>
              <a:rPr lang="en-US" sz="1600" dirty="0"/>
              <a:t>R5-213068, R5-212432 , R5-212433, R5-212435, R5-212436, R5-212437 </a:t>
            </a:r>
          </a:p>
          <a:p>
            <a:pPr lvl="2"/>
            <a:r>
              <a:rPr lang="en-US" sz="1600" dirty="0">
                <a:highlight>
                  <a:srgbClr val="FFFF00"/>
                </a:highlight>
              </a:rPr>
              <a:t>IMS over 5GS</a:t>
            </a:r>
          </a:p>
          <a:p>
            <a:pPr lvl="3"/>
            <a:r>
              <a:rPr lang="en-US" sz="1600" dirty="0">
                <a:highlight>
                  <a:srgbClr val="FFFF00"/>
                </a:highlight>
              </a:rPr>
              <a:t>R5-213052 and R5-212011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866776"/>
            <a:ext cx="11184467" cy="5667374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Allocation of </a:t>
            </a:r>
            <a:r>
              <a:rPr lang="en-US" sz="2400" dirty="0" err="1">
                <a:latin typeface="Calibri" panose="020F0502020204030204" pitchFamily="34" charset="0"/>
              </a:rPr>
              <a:t>Stoyan’s</a:t>
            </a:r>
            <a:r>
              <a:rPr lang="en-US" sz="2400" dirty="0">
                <a:latin typeface="Calibri" panose="020F0502020204030204" pitchFamily="34" charset="0"/>
              </a:rPr>
              <a:t> formal roles:</a:t>
            </a:r>
          </a:p>
          <a:p>
            <a:pPr lvl="1"/>
            <a:r>
              <a:rPr lang="en-US" sz="1600" dirty="0">
                <a:highlight>
                  <a:srgbClr val="FFFF00"/>
                </a:highlight>
                <a:latin typeface="Calibri" panose="020F0502020204030204" pitchFamily="34" charset="0"/>
              </a:rPr>
              <a:t>TS 38.5231-1 tracker and rapporteur – Yuchun Wu (Huawei)</a:t>
            </a:r>
          </a:p>
          <a:p>
            <a:pPr lvl="1"/>
            <a:r>
              <a:rPr lang="en-US" sz="1600" dirty="0">
                <a:highlight>
                  <a:srgbClr val="FFFF00"/>
                </a:highlight>
                <a:latin typeface="Calibri" panose="020F0502020204030204" pitchFamily="34" charset="0"/>
              </a:rPr>
              <a:t>TS 36.523-1 tracker and rapporteur – Yuchun Wu (Huawei)</a:t>
            </a:r>
          </a:p>
          <a:p>
            <a:pPr lvl="1"/>
            <a:r>
              <a:rPr lang="en-US" sz="1600" dirty="0">
                <a:highlight>
                  <a:srgbClr val="FFFF00"/>
                </a:highlight>
                <a:latin typeface="Calibri" panose="020F0502020204030204" pitchFamily="34" charset="0"/>
              </a:rPr>
              <a:t>TS 36.523-2 rapporteur – </a:t>
            </a:r>
            <a:r>
              <a:rPr lang="en-US" sz="1600" dirty="0" err="1">
                <a:highlight>
                  <a:srgbClr val="FFFF00"/>
                </a:highlight>
                <a:latin typeface="Calibri" panose="020F0502020204030204" pitchFamily="34" charset="0"/>
              </a:rPr>
              <a:t>Xiaozhong</a:t>
            </a:r>
            <a:r>
              <a:rPr lang="en-US" sz="1600" dirty="0">
                <a:highlight>
                  <a:srgbClr val="FFFF00"/>
                </a:highlight>
                <a:latin typeface="Calibri" panose="020F0502020204030204" pitchFamily="34" charset="0"/>
              </a:rPr>
              <a:t> Chen (TDIA)</a:t>
            </a:r>
          </a:p>
          <a:p>
            <a:pPr lvl="1"/>
            <a:r>
              <a:rPr lang="en-US" sz="1600" dirty="0">
                <a:highlight>
                  <a:srgbClr val="FFFF00"/>
                </a:highlight>
                <a:latin typeface="Calibri" panose="020F0502020204030204" pitchFamily="34" charset="0"/>
              </a:rPr>
              <a:t>TS 34.123-1 rapporteur – </a:t>
            </a:r>
            <a:r>
              <a:rPr lang="en-US" sz="1600" dirty="0" err="1">
                <a:highlight>
                  <a:srgbClr val="FFFF00"/>
                </a:highlight>
                <a:latin typeface="Calibri" panose="020F0502020204030204" pitchFamily="34" charset="0"/>
              </a:rPr>
              <a:t>Xiaozhong</a:t>
            </a:r>
            <a:r>
              <a:rPr lang="en-US" sz="1600" dirty="0">
                <a:highlight>
                  <a:srgbClr val="FFFF00"/>
                </a:highlight>
                <a:latin typeface="Calibri" panose="020F0502020204030204" pitchFamily="34" charset="0"/>
              </a:rPr>
              <a:t> Chen (TDIA)</a:t>
            </a:r>
          </a:p>
          <a:p>
            <a:pPr lvl="1"/>
            <a:r>
              <a:rPr lang="en-US" sz="1600" dirty="0">
                <a:highlight>
                  <a:srgbClr val="FFFF00"/>
                </a:highlight>
                <a:latin typeface="Calibri" panose="020F0502020204030204" pitchFamily="34" charset="0"/>
              </a:rPr>
              <a:t>PRD13 rapporteur - </a:t>
            </a:r>
            <a:r>
              <a:rPr lang="en-US" sz="1600" dirty="0" err="1">
                <a:highlight>
                  <a:srgbClr val="FFFF00"/>
                </a:highlight>
                <a:latin typeface="Calibri" panose="020F0502020204030204" pitchFamily="34" charset="0"/>
              </a:rPr>
              <a:t>Xiaozhong</a:t>
            </a:r>
            <a:r>
              <a:rPr lang="en-US" sz="1600" dirty="0">
                <a:highlight>
                  <a:srgbClr val="FFFF00"/>
                </a:highlight>
                <a:latin typeface="Calibri" panose="020F0502020204030204" pitchFamily="34" charset="0"/>
              </a:rPr>
              <a:t> Chen (TDIA)</a:t>
            </a:r>
          </a:p>
          <a:p>
            <a:pPr marL="609585" lvl="1" indent="0">
              <a:buNone/>
            </a:pPr>
            <a:endParaRPr lang="en-US" sz="16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SIG Action Point review &amp; update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719371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27240</TotalTime>
  <Words>149</Words>
  <Application>Microsoft Office PowerPoint</Application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RAN5#91-e Meeting SIG Session 3 r1  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511</cp:revision>
  <dcterms:created xsi:type="dcterms:W3CDTF">2018-05-24T11:49:12Z</dcterms:created>
  <dcterms:modified xsi:type="dcterms:W3CDTF">2021-05-26T12:35:31Z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