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7"/>
  </p:notesMasterIdLst>
  <p:sldIdLst>
    <p:sldId id="275" r:id="rId3"/>
    <p:sldId id="276" r:id="rId4"/>
    <p:sldId id="278" r:id="rId5"/>
    <p:sldId id="277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27-May-21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RAN5#91-e Meeting Concluding Joint Session 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27 May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42" y="828675"/>
            <a:ext cx="11184467" cy="5753100"/>
          </a:xfrm>
        </p:spPr>
        <p:txBody>
          <a:bodyPr/>
          <a:lstStyle/>
          <a:p>
            <a:r>
              <a:rPr lang="en-US" sz="2400" dirty="0"/>
              <a:t>Review of progress of E-meeting (comments/concerns)</a:t>
            </a:r>
          </a:p>
          <a:p>
            <a:pPr lvl="1"/>
            <a:r>
              <a:rPr lang="en-US" sz="1867" dirty="0"/>
              <a:t>Open CRs/</a:t>
            </a:r>
            <a:r>
              <a:rPr lang="en-US" sz="1867" dirty="0" err="1"/>
              <a:t>tdocs</a:t>
            </a:r>
            <a:r>
              <a:rPr lang="en-US" sz="1867" dirty="0"/>
              <a:t> – deadlines, final </a:t>
            </a:r>
            <a:r>
              <a:rPr lang="en-US" sz="1867" dirty="0" err="1"/>
              <a:t>tdoc</a:t>
            </a:r>
            <a:r>
              <a:rPr lang="en-US" sz="1867" dirty="0"/>
              <a:t> allocation and decision making</a:t>
            </a:r>
          </a:p>
          <a:p>
            <a:pPr lvl="2"/>
            <a:r>
              <a:rPr lang="en-US" altLang="en-US" sz="1600" b="1" dirty="0"/>
              <a:t>Last revision upload: Thu 27 May 15:00 UTC (17:00 CEST)– Ingo will allocate final </a:t>
            </a:r>
            <a:r>
              <a:rPr lang="en-US" altLang="en-US" sz="1600" b="1" dirty="0" err="1"/>
              <a:t>tdoc</a:t>
            </a:r>
            <a:r>
              <a:rPr lang="en-US" altLang="en-US" sz="1600" b="1" dirty="0"/>
              <a:t> for revised documents (independent of verdict)</a:t>
            </a:r>
          </a:p>
          <a:p>
            <a:pPr lvl="2"/>
            <a:r>
              <a:rPr lang="en-US" altLang="en-US" sz="1600" b="1" dirty="0"/>
              <a:t>Last comments: </a:t>
            </a:r>
            <a:r>
              <a:rPr lang="sv-SE" altLang="en-US" sz="1600" b="1" dirty="0"/>
              <a:t>Fri 28 May 15:00 UTC (17:00 CEST)</a:t>
            </a:r>
            <a:r>
              <a:rPr lang="en-US" altLang="en-US" sz="1600" b="1" dirty="0"/>
              <a:t>– objection for agreement (if objection not explicitly stated, will be agreed)</a:t>
            </a:r>
          </a:p>
          <a:p>
            <a:pPr lvl="2"/>
            <a:r>
              <a:rPr lang="en-US" altLang="en-US" sz="1600" b="1" dirty="0"/>
              <a:t>Deadline to submit final </a:t>
            </a:r>
            <a:r>
              <a:rPr lang="en-US" altLang="en-US" sz="1600" b="1" dirty="0" err="1"/>
              <a:t>tdoc</a:t>
            </a:r>
            <a:r>
              <a:rPr lang="en-US" altLang="en-US" sz="1600" b="1" dirty="0"/>
              <a:t>: </a:t>
            </a:r>
            <a:r>
              <a:rPr lang="sv-SE" altLang="en-US" sz="1600" b="1" dirty="0"/>
              <a:t>Fri 28 May 20:00 UTC (22:00 CEST)</a:t>
            </a:r>
            <a:r>
              <a:rPr lang="en-US" altLang="en-US" sz="1600" b="1" dirty="0"/>
              <a:t> – ‘Not Pursued’ verdict for missing final version of agreed CRs</a:t>
            </a:r>
            <a:endParaRPr lang="en-US" sz="1600" dirty="0"/>
          </a:p>
          <a:p>
            <a:r>
              <a:rPr lang="en-US" sz="2400" dirty="0"/>
              <a:t>Closing agenda</a:t>
            </a:r>
          </a:p>
          <a:p>
            <a:pPr lvl="1"/>
            <a:r>
              <a:rPr lang="en-US" sz="1867" dirty="0"/>
              <a:t>7.1 – Pointer CRs</a:t>
            </a:r>
          </a:p>
          <a:p>
            <a:pPr lvl="1"/>
            <a:r>
              <a:rPr lang="en-US" sz="1867" dirty="0"/>
              <a:t>7.2.1 – RF group docs still requiring WG verdict/confirmation</a:t>
            </a:r>
          </a:p>
          <a:p>
            <a:pPr lvl="2"/>
            <a:r>
              <a:rPr lang="en-US" sz="1600" dirty="0"/>
              <a:t>None</a:t>
            </a:r>
          </a:p>
          <a:p>
            <a:pPr lvl="1"/>
            <a:r>
              <a:rPr lang="en-US" sz="1867" dirty="0"/>
              <a:t>7.2.2 – SIG group docs still requiring WG verdict/confirmation</a:t>
            </a:r>
          </a:p>
          <a:p>
            <a:pPr lvl="2"/>
            <a:r>
              <a:rPr lang="en-US" sz="1600" dirty="0"/>
              <a:t>None</a:t>
            </a:r>
          </a:p>
          <a:p>
            <a:pPr lvl="1"/>
            <a:r>
              <a:rPr lang="en-US" sz="1867" dirty="0"/>
              <a:t>7.2.3 – Joint docs still requiring WG verdict/confirmation</a:t>
            </a:r>
          </a:p>
          <a:p>
            <a:pPr lvl="2"/>
            <a:r>
              <a:rPr lang="en-US" sz="1600" dirty="0"/>
              <a:t>R5-212198r2 - Discussion paper on support of highest channel bandwidth capability and test impact</a:t>
            </a:r>
          </a:p>
          <a:p>
            <a:pPr lvl="2"/>
            <a:endParaRPr lang="en-US" sz="1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42" y="666750"/>
            <a:ext cx="11184467" cy="5867400"/>
          </a:xfrm>
        </p:spPr>
        <p:txBody>
          <a:bodyPr/>
          <a:lstStyle/>
          <a:p>
            <a:r>
              <a:rPr lang="en-US" sz="2400" dirty="0"/>
              <a:t>Closing agenda</a:t>
            </a:r>
          </a:p>
          <a:p>
            <a:pPr lvl="1"/>
            <a:r>
              <a:rPr lang="en-US" sz="2133" dirty="0"/>
              <a:t>7.3 – </a:t>
            </a:r>
            <a:r>
              <a:rPr lang="en-US" sz="2133" dirty="0" err="1"/>
              <a:t>iWD</a:t>
            </a:r>
            <a:r>
              <a:rPr lang="en-US" sz="2133" dirty="0"/>
              <a:t>/PRD updates</a:t>
            </a:r>
          </a:p>
          <a:p>
            <a:pPr lvl="2"/>
            <a:r>
              <a:rPr lang="en-US" sz="1600" dirty="0"/>
              <a:t>R5-212144r1 Update to RAN5 PRD13</a:t>
            </a:r>
          </a:p>
          <a:p>
            <a:pPr lvl="2"/>
            <a:r>
              <a:rPr lang="en-US" sz="1600" dirty="0"/>
              <a:t>R5-212270 RAN5 PRD12 version 6.6</a:t>
            </a:r>
          </a:p>
          <a:p>
            <a:pPr lvl="2"/>
            <a:r>
              <a:rPr lang="en-US" sz="1600" dirty="0"/>
              <a:t>R5-213430 Update to IWD-003</a:t>
            </a:r>
          </a:p>
          <a:p>
            <a:pPr lvl="1"/>
            <a:r>
              <a:rPr lang="en-US" sz="1867" dirty="0"/>
              <a:t>7.4.1 – New WI/SI Proposals</a:t>
            </a:r>
          </a:p>
          <a:p>
            <a:pPr lvl="2"/>
            <a:r>
              <a:rPr lang="en-US" sz="1600" dirty="0"/>
              <a:t>R5-213395 High power UE for NR inter-band Carrier Aggregation with 2 bands downlink and x bands uplink (x=1,2) (China Telecom)</a:t>
            </a:r>
          </a:p>
          <a:p>
            <a:pPr lvl="2"/>
            <a:r>
              <a:rPr lang="en-US" sz="1600" dirty="0"/>
              <a:t>R5-213396 SAR schemes for UE power class 2 (PC2) for NR inter-band Carrier Aggregation and supplemental uplink (SUL) configurations with 2 bands UL (China Telecom)</a:t>
            </a:r>
          </a:p>
          <a:p>
            <a:pPr lvl="2"/>
            <a:r>
              <a:rPr lang="en-US" sz="1600" dirty="0"/>
              <a:t>R5-213397 29 dBm UE Power Class for LTE Band 41and NR Band n41 (T-Mobile USA)</a:t>
            </a:r>
          </a:p>
          <a:p>
            <a:pPr lvl="2"/>
            <a:r>
              <a:rPr lang="en-US" sz="1600" dirty="0"/>
              <a:t>R5-213398 Modification of LTE Band 24 Specifications to comply with updated regulatory emission limits (</a:t>
            </a:r>
            <a:r>
              <a:rPr lang="en-US" sz="1600" dirty="0" err="1"/>
              <a:t>Ligado</a:t>
            </a:r>
            <a:r>
              <a:rPr lang="en-US" sz="1600" dirty="0"/>
              <a:t> Networks)</a:t>
            </a:r>
          </a:p>
          <a:p>
            <a:pPr lvl="2"/>
            <a:endParaRPr lang="en-US" sz="2133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667406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666750"/>
            <a:ext cx="11184467" cy="5484285"/>
          </a:xfrm>
        </p:spPr>
        <p:txBody>
          <a:bodyPr/>
          <a:lstStyle/>
          <a:p>
            <a:pPr lvl="1"/>
            <a:endParaRPr lang="en-US" sz="1867" dirty="0"/>
          </a:p>
          <a:p>
            <a:pPr lvl="1"/>
            <a:r>
              <a:rPr lang="en-US" sz="2133" dirty="0"/>
              <a:t>7.4.2 – Revised WID/SID</a:t>
            </a:r>
          </a:p>
          <a:p>
            <a:pPr lvl="2"/>
            <a:r>
              <a:rPr lang="en-US" sz="1600" dirty="0"/>
              <a:t>R5-212964 </a:t>
            </a:r>
            <a:r>
              <a:rPr lang="nn-NO" sz="1600" dirty="0"/>
              <a:t>ENDC_UE_PC2_R17_NR_TDD</a:t>
            </a:r>
            <a:r>
              <a:rPr lang="en-US" sz="1600" dirty="0"/>
              <a:t> (China Unicom)</a:t>
            </a:r>
          </a:p>
          <a:p>
            <a:pPr lvl="2"/>
            <a:r>
              <a:rPr lang="en-US" sz="1600" dirty="0"/>
              <a:t>R5-213013 Rel-17 NR CA and DC; and NR and LTE DC </a:t>
            </a:r>
            <a:r>
              <a:rPr lang="en-US" sz="1600" dirty="0" err="1"/>
              <a:t>ConfigurationsA</a:t>
            </a:r>
            <a:r>
              <a:rPr lang="en-US" sz="1600" dirty="0"/>
              <a:t> (Huawei, </a:t>
            </a:r>
            <a:r>
              <a:rPr lang="en-US" sz="1600" dirty="0" err="1"/>
              <a:t>HiSilicon</a:t>
            </a:r>
            <a:r>
              <a:rPr lang="en-US" sz="1600" dirty="0"/>
              <a:t>) </a:t>
            </a:r>
          </a:p>
          <a:p>
            <a:pPr lvl="2"/>
            <a:r>
              <a:rPr lang="en-US" sz="1600" dirty="0"/>
              <a:t>R5-213387 LTE-NR &amp; NR-NR Dual Connectivity and NR CA enhancements (Nokia)</a:t>
            </a:r>
          </a:p>
          <a:p>
            <a:pPr lvl="2"/>
            <a:r>
              <a:rPr lang="en-US" sz="1600" dirty="0"/>
              <a:t>R5-213428 5G system with NR and LTE (Ericsson)</a:t>
            </a:r>
          </a:p>
          <a:p>
            <a:pPr lvl="1"/>
            <a:r>
              <a:rPr lang="en-US" sz="2400" dirty="0"/>
              <a:t>7.5 – Docs still needing agreement/endorsement/approval</a:t>
            </a:r>
          </a:p>
          <a:p>
            <a:pPr lvl="2"/>
            <a:r>
              <a:rPr lang="en-US" sz="1600" dirty="0"/>
              <a:t>MCC TF160 Status Report – R5-213394</a:t>
            </a:r>
          </a:p>
          <a:p>
            <a:pPr lvl="2"/>
            <a:r>
              <a:rPr lang="en-US" sz="1600" dirty="0"/>
              <a:t>Outgoing LS – R5-213215r1(Keysight)</a:t>
            </a:r>
          </a:p>
          <a:p>
            <a:pPr lvl="1"/>
            <a:r>
              <a:rPr lang="en-US" sz="2133" dirty="0"/>
              <a:t>7.6 Confirmation of Future RAN5 Matters</a:t>
            </a:r>
          </a:p>
          <a:p>
            <a:pPr lvl="2"/>
            <a:r>
              <a:rPr lang="en-US" sz="1600" dirty="0"/>
              <a:t>R5-212013 - Review deadlines for next quarter</a:t>
            </a:r>
          </a:p>
          <a:p>
            <a:pPr lvl="2"/>
            <a:r>
              <a:rPr lang="en-US" sz="1600" dirty="0"/>
              <a:t>RAN Chair &amp; Vice Chair election to be held in RAN5#92-e (Aug 2021)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7.7 - AOB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042101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27656</TotalTime>
  <Words>416</Words>
  <Application>Microsoft Office PowerPoint</Application>
  <PresentationFormat>Widescreen</PresentationFormat>
  <Paragraphs>43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RAN5#91-e Meeting Concluding Joint Session   </vt:lpstr>
      <vt:lpstr>Agenda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532</cp:revision>
  <dcterms:created xsi:type="dcterms:W3CDTF">2018-05-24T11:49:12Z</dcterms:created>
  <dcterms:modified xsi:type="dcterms:W3CDTF">2021-05-27T11:58:27Z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