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90" r:id="rId4"/>
    <p:sldId id="308" r:id="rId6"/>
    <p:sldId id="317" r:id="rId7"/>
    <p:sldId id="311" r:id="rId8"/>
    <p:sldId id="318" r:id="rId9"/>
    <p:sldId id="293" r:id="rId10"/>
  </p:sldIdLst>
  <p:sldSz cx="12190095" cy="6859270"/>
  <p:notesSz cx="6858000" cy="9144000"/>
  <p:custDataLst>
    <p:tags r:id="rId1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2" d="100"/>
          <a:sy n="62" d="100"/>
        </p:scale>
        <p:origin x="-115" y="-418"/>
      </p:cViewPr>
      <p:guideLst>
        <p:guide orient="horz" pos="2161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59FBE25-5796-4A90-8D04-0E01DFB40F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ts val="3400"/>
              </a:lnSpc>
              <a:spcBef>
                <a:spcPts val="300"/>
              </a:spcBef>
              <a:spcAft>
                <a:spcPts val="300"/>
              </a:spcAft>
            </a:pPr>
            <a:endParaRPr lang="en-US" altLang="zh-CN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FA357DF-7CF1-4A77-907E-8AEE1803E8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ts val="3400"/>
              </a:lnSpc>
              <a:spcBef>
                <a:spcPts val="300"/>
              </a:spcBef>
              <a:spcAft>
                <a:spcPts val="300"/>
              </a:spcAft>
            </a:pPr>
            <a:endParaRPr lang="en-US" altLang="zh-CN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FE47EFC-8FB7-4E0C-BC36-C14F1CDC93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88815-AEC4-4DEE-A1D3-309E06DAC418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CACB2-D924-4A1C-A3B5-2ABB284A4ABF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2A55F7-D41D-439C-8F7E-3D60DFB374F3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65AC4-34E7-48CC-8C84-0574922DB37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E9E23-E996-4B6F-ADBA-8A5C73652CE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01ACF-8B00-4AC9-9A9A-2C543A9C58E8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17D89-897E-42A0-8D57-DDBD1D05C978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BE851-03B5-43DF-8EC8-E6AF190F361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92043-7C03-4B64-A2C0-335AC7C974CD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BA141-4F51-4A7F-A37B-4F5A3C27A168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C7031-31FF-498C-89A3-A14CDADAFBD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BAEC4D1-BF96-460F-82C3-33DE9492516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1847850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how to handle the cross WI dependency between </a:t>
            </a:r>
            <a:r>
              <a:rPr lang="en-US" altLang="zh-CN" sz="2800" dirty="0">
                <a:latin typeface="+mn-lt"/>
                <a:sym typeface="+mn-ea"/>
              </a:rPr>
              <a:t>"</a:t>
            </a:r>
            <a:r>
              <a:rPr lang="en-US" altLang="zh-CN" sz="2800" dirty="0">
                <a:latin typeface="+mn-lt"/>
              </a:rPr>
              <a:t>NR_CADC_NR_LTE_DC_R16-UEConTest</a:t>
            </a:r>
            <a:r>
              <a:rPr lang="en-US" altLang="zh-CN" sz="2800" dirty="0">
                <a:latin typeface="+mn-lt"/>
                <a:sym typeface="+mn-ea"/>
              </a:rPr>
              <a:t>"</a:t>
            </a:r>
            <a:r>
              <a:rPr lang="en-US" altLang="zh-CN" sz="2800" dirty="0">
                <a:latin typeface="+mn-lt"/>
              </a:rPr>
              <a:t>and "NR_RF_FR1-UEConTest"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5227638"/>
            <a:ext cx="11703050" cy="10334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smtClean="0"/>
              <a:t>, Ericsson</a:t>
            </a:r>
            <a:endParaRPr lang="en-US" altLang="zh-CN" sz="2800" dirty="0" smtClean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</a:t>
            </a:r>
            <a:r>
              <a:rPr lang="en-US" altLang="en-GB" sz="2400" b="1" dirty="0" smtClean="0"/>
              <a:t> WG</a:t>
            </a:r>
            <a:r>
              <a:rPr lang="en-GB" altLang="zh-CN" sz="2400" b="1" dirty="0" smtClean="0"/>
              <a:t>5 Meeting #</a:t>
            </a:r>
            <a:r>
              <a:rPr lang="en-US" altLang="en-GB" sz="2400" b="1" dirty="0" smtClean="0"/>
              <a:t>91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	 </a:t>
            </a:r>
            <a:r>
              <a:rPr lang="en-US" altLang="zh-CN" sz="2400" b="1" dirty="0" smtClean="0"/>
              <a:t>R5-212567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 </a:t>
            </a:r>
            <a:r>
              <a:rPr lang="en-GB" altLang="zh-CN" sz="2400" b="1" dirty="0" smtClean="0"/>
              <a:t>17 – </a:t>
            </a:r>
            <a:r>
              <a:rPr lang="en-GB" altLang="zh-CN" sz="2400" b="1" dirty="0" smtClean="0">
                <a:sym typeface="+mn-ea"/>
              </a:rPr>
              <a:t>May</a:t>
            </a:r>
            <a:r>
              <a:rPr lang="en-US" altLang="en-GB" sz="2400" b="1" dirty="0" smtClean="0">
                <a:sym typeface="+mn-ea"/>
              </a:rPr>
              <a:t> </a:t>
            </a:r>
            <a:r>
              <a:rPr lang="en-GB" altLang="zh-CN" sz="2400" b="1" dirty="0" smtClean="0"/>
              <a:t>28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2021</a:t>
            </a:r>
            <a:endParaRPr lang="en-GB" altLang="zh-CN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07979"/>
            <a:ext cx="11634788" cy="25764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303530" indent="-303530" eaLnBrk="0" hangingPunct="0">
              <a:lnSpc>
                <a:spcPts val="2900"/>
              </a:lnSpc>
              <a:spcBef>
                <a:spcPts val="134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b="1" dirty="0">
                <a:latin typeface="Calibri" panose="020F0502020204030204" pitchFamily="34" charset="0"/>
              </a:rPr>
              <a:t>RAN5 is facing a conflicted issue between two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WIs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pPr marL="913130" lvl="1" indent="-303530" eaLnBrk="0" hangingPunct="0">
              <a:lnSpc>
                <a:spcPts val="2900"/>
              </a:lnSpc>
              <a:spcBef>
                <a:spcPts val="665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anose="020F0502020204030204" pitchFamily="34" charset="0"/>
              </a:rPr>
              <a:t>Quite a few R16 </a:t>
            </a:r>
            <a:r>
              <a:rPr lang="nn-NO" altLang="zh-CN" sz="2400" dirty="0" smtClean="0">
                <a:latin typeface="Calibri" panose="020F0502020204030204" pitchFamily="34" charset="0"/>
              </a:rPr>
              <a:t>FR1 NR CA configurations for intra-band contiguous CA/intra-band non-contiguous CA </a:t>
            </a:r>
            <a:r>
              <a:rPr lang="en-US" altLang="zh-CN" sz="2400" dirty="0" smtClean="0">
                <a:latin typeface="Calibri" panose="020F0502020204030204" pitchFamily="34" charset="0"/>
              </a:rPr>
              <a:t>have </a:t>
            </a:r>
            <a:r>
              <a:rPr lang="en-US" altLang="zh-CN" sz="2400" dirty="0">
                <a:latin typeface="Calibri" panose="020F0502020204030204" pitchFamily="34" charset="0"/>
              </a:rPr>
              <a:t>been in the scope of "NR_RF_FR1-UEConTest" </a:t>
            </a:r>
            <a:r>
              <a:rPr lang="en-US" altLang="zh-CN" sz="2400" dirty="0" smtClean="0">
                <a:latin typeface="Calibri" panose="020F0502020204030204" pitchFamily="34" charset="0"/>
              </a:rPr>
              <a:t>WI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 marL="913130" lvl="1" indent="-303530" eaLnBrk="0" hangingPunct="0">
              <a:lnSpc>
                <a:spcPts val="2900"/>
              </a:lnSpc>
              <a:spcBef>
                <a:spcPts val="665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anose="020F0502020204030204" pitchFamily="34" charset="0"/>
              </a:rPr>
              <a:t>Meanwhile, these R16 </a:t>
            </a:r>
            <a:r>
              <a:rPr lang="en-US" altLang="zh-CN" sz="2400" dirty="0">
                <a:latin typeface="Calibri" panose="020F0502020204030204" pitchFamily="34" charset="0"/>
              </a:rPr>
              <a:t>band combos are also included in the WP of "NR_CADC_NR_LTE_DC_R16-UEConTest" </a:t>
            </a:r>
            <a:r>
              <a:rPr lang="en-US" altLang="zh-CN" sz="2400" dirty="0" smtClean="0">
                <a:latin typeface="Calibri" panose="020F0502020204030204" pitchFamily="34" charset="0"/>
              </a:rPr>
              <a:t>WI</a:t>
            </a:r>
            <a:endParaRPr lang="en-US" altLang="zh-CN" sz="2400" dirty="0" smtClean="0">
              <a:latin typeface="Calibri" panose="020F05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04519" y="3452736"/>
          <a:ext cx="11602188" cy="305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5016"/>
                <a:gridCol w="1425039"/>
                <a:gridCol w="1777341"/>
                <a:gridCol w="657100"/>
                <a:gridCol w="1413164"/>
                <a:gridCol w="1797132"/>
                <a:gridCol w="625434"/>
                <a:gridCol w="1508167"/>
                <a:gridCol w="1733795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Configuration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UL configuration(s)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Configuration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UL configuration(s)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Configuration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UL configuration(s)</a:t>
                      </a:r>
                      <a:endParaRPr lang="zh-CN" alt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</a:t>
                      </a:r>
                      <a:endParaRPr lang="zh-CN" altLang="en-US" sz="1200" b="1" i="0" u="none" strike="noStrike" kern="1200" dirty="0" smtClean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CA_n40B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8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CA_n78C BCS1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CA_n78C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15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b="1" i="0" u="none" strike="noStrike" kern="1200" dirty="0" smtClean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CA_n41C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CA_n41C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9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CA_n78D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16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3</a:t>
                      </a:r>
                      <a:endParaRPr lang="zh-CN" altLang="en-US" sz="1200" b="1" i="0" u="none" strike="noStrike" kern="1200" dirty="0" smtClean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CA_n77C BCS1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10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CA_n79D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17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 BCS1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4</a:t>
                      </a:r>
                      <a:endParaRPr lang="zh-CN" altLang="en-US" sz="1200" b="1" i="0" u="none" strike="noStrike" kern="1200" dirty="0" smtClean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CA_n77C BCS1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CA_n77C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11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CA_n41(2A)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18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 BCS1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b="1" i="0" u="none" strike="noStrike" kern="1200" dirty="0" smtClean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CA_n77D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12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CA_n41(2A)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CA_n41(2A)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19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 BCS2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6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CA_n78B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13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20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 BCS2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7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CA_n78C BCS1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219200" rtl="0" eaLnBrk="1" fontAlgn="t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14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CA_n77(2A)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-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Background</a:t>
            </a:r>
            <a:endParaRPr lang="en-US" altLang="zh-CN" sz="3200" b="1" smtClean="0"/>
          </a:p>
        </p:txBody>
      </p:sp>
      <p:sp>
        <p:nvSpPr>
          <p:cNvPr id="8194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195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8196" name="内容占位符 2"/>
          <p:cNvSpPr>
            <a:spLocks noGrp="1" noChangeArrowheads="1"/>
          </p:cNvSpPr>
          <p:nvPr/>
        </p:nvSpPr>
        <p:spPr bwMode="auto">
          <a:xfrm>
            <a:off x="314325" y="703263"/>
            <a:ext cx="11634788" cy="5843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303530" indent="-303530" eaLnBrk="0" hangingPunct="0">
              <a:lnSpc>
                <a:spcPts val="2800"/>
              </a:lnSpc>
              <a:spcBef>
                <a:spcPts val="134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</a:rPr>
              <a:t>For example,  band combo </a:t>
            </a:r>
            <a:r>
              <a:rPr lang="en-US" altLang="zh-CN" sz="2400" dirty="0">
                <a:latin typeface="Calibri" panose="020F0502020204030204" pitchFamily="34" charset="0"/>
                <a:sym typeface="宋体" panose="02010600030101010101" pitchFamily="2" charset="-122"/>
              </a:rPr>
              <a:t>"</a:t>
            </a:r>
            <a:r>
              <a:rPr lang="en-US" altLang="zh-CN" sz="2400" b="1" dirty="0">
                <a:latin typeface="Calibri" panose="020F0502020204030204" pitchFamily="34" charset="0"/>
                <a:sym typeface="宋体" panose="02010600030101010101" pitchFamily="2" charset="-122"/>
              </a:rPr>
              <a:t>CA_n40B</a:t>
            </a:r>
            <a:r>
              <a:rPr lang="en-US" altLang="zh-CN" sz="2400" dirty="0">
                <a:latin typeface="Calibri" panose="020F0502020204030204" pitchFamily="34" charset="0"/>
                <a:sym typeface="宋体" panose="02010600030101010101" pitchFamily="2" charset="-122"/>
              </a:rPr>
              <a:t>"</a:t>
            </a:r>
            <a:r>
              <a:rPr lang="en-US" altLang="zh-CN" sz="2400" dirty="0">
                <a:latin typeface="Calibri" panose="020F0502020204030204" pitchFamily="34" charset="0"/>
              </a:rPr>
              <a:t> has been selected to complete the test cases in "NR_RF_FR1-UEConTest" WI, and the corresponding CRs had been submitted to RAN5 in last </a:t>
            </a:r>
            <a:r>
              <a:rPr lang="en-US" altLang="zh-CN" sz="2400" dirty="0" smtClean="0">
                <a:latin typeface="Calibri" panose="020F0502020204030204" pitchFamily="34" charset="0"/>
              </a:rPr>
              <a:t>year 2020.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 marL="303530" indent="-303530" eaLnBrk="0" hangingPunct="0">
              <a:lnSpc>
                <a:spcPts val="2800"/>
              </a:lnSpc>
              <a:spcBef>
                <a:spcPts val="134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2800" dirty="0">
              <a:latin typeface="Calibri" panose="020F0502020204030204" pitchFamily="34" charset="0"/>
            </a:endParaRPr>
          </a:p>
          <a:p>
            <a:pPr marL="303530" indent="-303530" eaLnBrk="0" hangingPunct="0">
              <a:lnSpc>
                <a:spcPts val="2800"/>
              </a:lnSpc>
              <a:spcBef>
                <a:spcPts val="134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</a:rPr>
              <a:t>Meanwhile, "</a:t>
            </a:r>
            <a:r>
              <a:rPr lang="en-US" altLang="zh-CN" sz="2400" b="1" dirty="0">
                <a:latin typeface="Calibri" panose="020F0502020204030204" pitchFamily="34" charset="0"/>
              </a:rPr>
              <a:t>CA_n40B</a:t>
            </a:r>
            <a:r>
              <a:rPr lang="en-US" altLang="zh-CN" sz="2400" dirty="0">
                <a:latin typeface="Calibri" panose="020F0502020204030204" pitchFamily="34" charset="0"/>
              </a:rPr>
              <a:t>" is still in the "Pending" Status in WP of "NR_CADC_NR_LTE_DC_R16-UEConTest" since no "interested companies". From the </a:t>
            </a:r>
            <a:r>
              <a:rPr lang="en-US" altLang="zh-CN" sz="2400" dirty="0" smtClean="0">
                <a:latin typeface="Calibri" panose="020F0502020204030204" pitchFamily="34" charset="0"/>
              </a:rPr>
              <a:t>point of view </a:t>
            </a:r>
            <a:r>
              <a:rPr lang="en-US" altLang="zh-CN" sz="2400" dirty="0">
                <a:latin typeface="Calibri" panose="020F0502020204030204" pitchFamily="34" charset="0"/>
              </a:rPr>
              <a:t>of "NR_CADC_NR_LTE_DC_R16-UEConTest", RAN5 shall not accept any contributions </a:t>
            </a:r>
            <a:r>
              <a:rPr lang="en-US" altLang="zh-CN" sz="2400" dirty="0" smtClean="0">
                <a:latin typeface="Calibri" panose="020F0502020204030204" pitchFamily="34" charset="0"/>
              </a:rPr>
              <a:t>for</a:t>
            </a:r>
            <a:r>
              <a:rPr lang="en-US" altLang="zh-CN" sz="2400" dirty="0">
                <a:latin typeface="Calibri" panose="020F0502020204030204" pitchFamily="34" charset="0"/>
              </a:rPr>
              <a:t> "CA_n40B".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8197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8198" name="图片 9" descr="C:\Users\cmcc\AppData\Roaming\Foxmail7\Temp-9952-20210224082121\Attach\Catch(02-22-14-0(02-24-10-15-13)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363" y="1808480"/>
            <a:ext cx="11715750" cy="70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图片 10" descr="C:\Users\cmcc\AppData\Roaming\Foxmail7\Temp-9952-20210224082121\Attach\Catch(02-22-10-5(02-24-10-15-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825" y="4135875"/>
            <a:ext cx="7154863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/>
          </p:nvPr>
        </p:nvSpPr>
        <p:spPr>
          <a:xfrm>
            <a:off x="425450" y="-61913"/>
            <a:ext cx="11577638" cy="976313"/>
          </a:xfrm>
        </p:spPr>
        <p:txBody>
          <a:bodyPr/>
          <a:lstStyle/>
          <a:p>
            <a:pPr eaLnBrk="1" hangingPunct="1"/>
            <a:r>
              <a:rPr lang="en-US" altLang="zh-CN" sz="3600" b="1" dirty="0" smtClean="0"/>
              <a:t>Proposals (1/2)</a:t>
            </a:r>
            <a:endParaRPr lang="en-US" altLang="zh-CN" sz="3600" b="1" dirty="0" smtClean="0"/>
          </a:p>
        </p:txBody>
      </p:sp>
      <p:sp>
        <p:nvSpPr>
          <p:cNvPr id="10242" name="内容占位符 2"/>
          <p:cNvSpPr>
            <a:spLocks noGrp="1" noChangeArrowheads="1"/>
          </p:cNvSpPr>
          <p:nvPr>
            <p:ph idx="1"/>
          </p:nvPr>
        </p:nvSpPr>
        <p:spPr>
          <a:xfrm>
            <a:off x="158750" y="720302"/>
            <a:ext cx="11866563" cy="4805855"/>
          </a:xfrm>
        </p:spPr>
        <p:txBody>
          <a:bodyPr/>
          <a:lstStyle/>
          <a:p>
            <a:pPr eaLnBrk="1" hangingPunct="1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altLang="zh-CN" sz="2400" b="1" dirty="0" smtClean="0"/>
              <a:t>Proposal </a:t>
            </a:r>
            <a:r>
              <a:rPr lang="en-US" altLang="en-GB" sz="2400" b="1" dirty="0" smtClean="0">
                <a:ea typeface="宋体" panose="02010600030101010101" pitchFamily="2" charset="-122"/>
              </a:rPr>
              <a:t>1</a:t>
            </a:r>
            <a:r>
              <a:rPr lang="en-GB" altLang="zh-CN" sz="2400" dirty="0" smtClean="0"/>
              <a:t>: These overlapped band combos will still be kept and monitored in the WP of "NR_CADC_NR_LTE_DC_R16-UEConTest".</a:t>
            </a:r>
            <a:endParaRPr lang="en-GB" altLang="zh-CN" sz="2400" dirty="0" smtClean="0"/>
          </a:p>
          <a:p>
            <a:pPr eaLnBrk="1" hangingPunct="1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altLang="zh-CN" sz="2400" b="1" dirty="0" smtClean="0"/>
              <a:t>Proposal </a:t>
            </a:r>
            <a:r>
              <a:rPr lang="en-US" altLang="zh-CN" sz="2400" b="1" dirty="0" smtClean="0">
                <a:ea typeface="宋体" panose="02010600030101010101" pitchFamily="2" charset="-122"/>
              </a:rPr>
              <a:t>2</a:t>
            </a:r>
            <a:r>
              <a:rPr lang="en-GB" altLang="zh-CN" sz="2400" dirty="0" smtClean="0"/>
              <a:t>: </a:t>
            </a:r>
            <a:r>
              <a:rPr lang="en-US" altLang="zh-CN" sz="2400" dirty="0" smtClean="0"/>
              <a:t>Besides UL switching, </a:t>
            </a:r>
            <a:r>
              <a:rPr lang="zh-CN" altLang="zh-CN" sz="2400" dirty="0" smtClean="0"/>
              <a:t>"NR_RF_FR1-UEConTest" WI</a:t>
            </a:r>
            <a:r>
              <a:rPr lang="en-US" altLang="zh-CN" sz="2400" dirty="0" smtClean="0"/>
              <a:t> would ONLY focus on completing test case details of intra-band contiguous and intra-band non-contiguous test cases. </a:t>
            </a:r>
            <a:r>
              <a:rPr lang="zh-CN" altLang="zh-CN" sz="2400" dirty="0" smtClean="0"/>
              <a:t>At least one band combo has been completed in "NR_RF_FR1-UEConTest" WI, </a:t>
            </a:r>
            <a:r>
              <a:rPr lang="en-US" altLang="zh-CN" sz="2400" dirty="0" smtClean="0"/>
              <a:t>t</a:t>
            </a:r>
            <a:r>
              <a:rPr lang="zh-CN" altLang="zh-CN" sz="2400" dirty="0" smtClean="0"/>
              <a:t>he corresponding test cases can be regarded as completed in "NR_RF_FR1-UEConTest" WI</a:t>
            </a:r>
            <a:r>
              <a:rPr lang="en-US" altLang="zh-CN" sz="2400" dirty="0" smtClean="0"/>
              <a:t>.</a:t>
            </a:r>
            <a:endParaRPr lang="en-GB" altLang="zh-CN" sz="2400" dirty="0" smtClean="0"/>
          </a:p>
          <a:p>
            <a:pPr eaLnBrk="1" hangingPunct="1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b="1" dirty="0" smtClean="0"/>
              <a:t>Proposal 3</a:t>
            </a:r>
            <a:r>
              <a:rPr lang="en-US" altLang="zh-CN" sz="2400" dirty="0" smtClean="0"/>
              <a:t>: Once a band combo needs to be picked out to complete the test cases in “NR_RF_FR1-UEConTest” WI, before any contributions to be made, the </a:t>
            </a:r>
            <a:r>
              <a:rPr lang="en-US" altLang="zh-CN" sz="2400" dirty="0" err="1" smtClean="0"/>
              <a:t>rapporteur</a:t>
            </a:r>
            <a:r>
              <a:rPr lang="en-US" altLang="zh-CN" sz="2400" dirty="0" smtClean="0"/>
              <a:t> of “NR_RF_FR1-UEConTest” WI shall check the WP of “NR_CADC_NR_LTE_DC_R16-UEConTest”, and ONLY to pick a qualified band combo with “interested operator</a:t>
            </a:r>
            <a:r>
              <a:rPr lang="zh-CN" altLang="zh-CN" sz="2400" dirty="0" smtClean="0"/>
              <a:t>"</a:t>
            </a:r>
            <a:r>
              <a:rPr lang="en-US" altLang="zh-CN" sz="2400" dirty="0" smtClean="0"/>
              <a:t>. Also, to add NOTE in the "NR_RF_FR1-UEConTest" WP to indicate which band combo should be used to complete the corresponding test cases. </a:t>
            </a:r>
            <a:endParaRPr lang="en-GB" altLang="zh-CN" sz="2400" b="1" dirty="0" smtClean="0"/>
          </a:p>
        </p:txBody>
      </p:sp>
      <p:sp>
        <p:nvSpPr>
          <p:cNvPr id="10243" name="RS_Classification_Standard"/>
          <p:cNvSpPr txBox="1">
            <a:spLocks noChangeArrowheads="1"/>
          </p:cNvSpPr>
          <p:nvPr/>
        </p:nvSpPr>
        <p:spPr bwMode="auto">
          <a:xfrm>
            <a:off x="12036425" y="6205538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107" y="5438938"/>
            <a:ext cx="11071761" cy="1302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latin typeface="+mn-lt"/>
              </a:rPr>
              <a:t>E.g. CA_n77C can be selected as the "UL intra-band contiguous CA configuration", and CA_n77(2A) can be selected as the "UL intra-band non-contiguous CA configuration"  to complete the test cases in "NR_RF_FR1-UEConTest" WI. </a:t>
            </a:r>
            <a:endParaRPr lang="en-GB" altLang="zh-CN" sz="2400" b="1" dirty="0" smtClean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S_Classification_Standard"/>
          <p:cNvSpPr txBox="1">
            <a:spLocks noChangeArrowheads="1"/>
          </p:cNvSpPr>
          <p:nvPr/>
        </p:nvSpPr>
        <p:spPr bwMode="auto">
          <a:xfrm>
            <a:off x="12036425" y="6205538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055" y="650410"/>
            <a:ext cx="11013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Example for proposal 3 from</a:t>
            </a:r>
            <a:r>
              <a:rPr lang="en-US" altLang="zh-CN" dirty="0" smtClean="0">
                <a:latin typeface="Calibri" panose="020F0502020204030204" pitchFamily="34" charset="0"/>
              </a:rPr>
              <a:t> "NR_CADC_NR_LTE_DC_R16-UEConTest" WP and “NR_RF_FR1-UEConTest” WP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5450" y="-61913"/>
            <a:ext cx="11577638" cy="97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Proposals (2/2)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3042" y="1000190"/>
            <a:ext cx="9516738" cy="321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4480" y="3692878"/>
            <a:ext cx="9607550" cy="307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2655</Words>
  <Application>WPS 演示</Application>
  <PresentationFormat>自定义</PresentationFormat>
  <Paragraphs>167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Arial</vt:lpstr>
      <vt:lpstr>微软雅黑</vt:lpstr>
      <vt:lpstr>Arial Unicode MS</vt:lpstr>
      <vt:lpstr>Office 主题</vt:lpstr>
      <vt:lpstr>1_Office 主题</vt:lpstr>
      <vt:lpstr>Discussion on how to handle the cross WI dependency between "NR_CADC_NR_LTE_DC_R16-UEConTest"and "NR_RF_FR1-UEConTest"</vt:lpstr>
      <vt:lpstr>Background</vt:lpstr>
      <vt:lpstr>Background</vt:lpstr>
      <vt:lpstr>Proposals (1/2)</vt:lpstr>
      <vt:lpstr>PowerPoint 演示文稿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</cp:lastModifiedBy>
  <cp:revision>1040</cp:revision>
  <dcterms:created xsi:type="dcterms:W3CDTF">2018-09-20T03:53:00Z</dcterms:created>
  <dcterms:modified xsi:type="dcterms:W3CDTF">2021-05-06T11:00:14Z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FD841EA6C1D54DE38461EA0404D7F1B3</vt:lpwstr>
  </property>
</Properties>
</file>