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15"/>
  </p:notesMasterIdLst>
  <p:sldIdLst>
    <p:sldId id="275" r:id="rId3"/>
    <p:sldId id="422" r:id="rId4"/>
    <p:sldId id="423" r:id="rId5"/>
    <p:sldId id="427" r:id="rId6"/>
    <p:sldId id="424" r:id="rId7"/>
    <p:sldId id="425" r:id="rId8"/>
    <p:sldId id="426" r:id="rId9"/>
    <p:sldId id="428" r:id="rId10"/>
    <p:sldId id="430" r:id="rId11"/>
    <p:sldId id="429" r:id="rId12"/>
    <p:sldId id="431" r:id="rId13"/>
    <p:sldId id="276" r:id="rId1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9B"/>
    <a:srgbClr val="1E9657"/>
    <a:srgbClr val="FF5D5D"/>
    <a:srgbClr val="124191"/>
    <a:srgbClr val="C800BE"/>
    <a:srgbClr val="92D050"/>
    <a:srgbClr val="164F0D"/>
    <a:srgbClr val="FF5B5B"/>
    <a:srgbClr val="23195D"/>
    <a:srgbClr val="FF7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4660"/>
  </p:normalViewPr>
  <p:slideViewPr>
    <p:cSldViewPr snapToGrid="0">
      <p:cViewPr varScale="1">
        <p:scale>
          <a:sx n="114" d="100"/>
          <a:sy n="114" d="100"/>
        </p:scale>
        <p:origin x="111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2/22/2021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6839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10</a:t>
            </a:fld>
            <a:endParaRPr lang="en-US"/>
          </a:p>
        </p:txBody>
      </p:sp>
    </p:spTree>
    <p:extLst>
      <p:ext uri="{BB962C8B-B14F-4D97-AF65-F5344CB8AC3E}">
        <p14:creationId xmlns:p14="http://schemas.microsoft.com/office/powerpoint/2010/main" val="4141510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11</a:t>
            </a:fld>
            <a:endParaRPr lang="en-US"/>
          </a:p>
        </p:txBody>
      </p:sp>
    </p:spTree>
    <p:extLst>
      <p:ext uri="{BB962C8B-B14F-4D97-AF65-F5344CB8AC3E}">
        <p14:creationId xmlns:p14="http://schemas.microsoft.com/office/powerpoint/2010/main" val="41415100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12</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357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2</a:t>
            </a:fld>
            <a:endParaRPr lang="en-US"/>
          </a:p>
        </p:txBody>
      </p:sp>
    </p:spTree>
    <p:extLst>
      <p:ext uri="{BB962C8B-B14F-4D97-AF65-F5344CB8AC3E}">
        <p14:creationId xmlns:p14="http://schemas.microsoft.com/office/powerpoint/2010/main" val="396238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3</a:t>
            </a:fld>
            <a:endParaRPr lang="en-US"/>
          </a:p>
        </p:txBody>
      </p:sp>
    </p:spTree>
    <p:extLst>
      <p:ext uri="{BB962C8B-B14F-4D97-AF65-F5344CB8AC3E}">
        <p14:creationId xmlns:p14="http://schemas.microsoft.com/office/powerpoint/2010/main" val="401102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4</a:t>
            </a:fld>
            <a:endParaRPr lang="en-US"/>
          </a:p>
        </p:txBody>
      </p:sp>
    </p:spTree>
    <p:extLst>
      <p:ext uri="{BB962C8B-B14F-4D97-AF65-F5344CB8AC3E}">
        <p14:creationId xmlns:p14="http://schemas.microsoft.com/office/powerpoint/2010/main" val="332153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5</a:t>
            </a:fld>
            <a:endParaRPr lang="en-US"/>
          </a:p>
        </p:txBody>
      </p:sp>
    </p:spTree>
    <p:extLst>
      <p:ext uri="{BB962C8B-B14F-4D97-AF65-F5344CB8AC3E}">
        <p14:creationId xmlns:p14="http://schemas.microsoft.com/office/powerpoint/2010/main" val="2190787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6</a:t>
            </a:fld>
            <a:endParaRPr lang="en-US"/>
          </a:p>
        </p:txBody>
      </p:sp>
    </p:spTree>
    <p:extLst>
      <p:ext uri="{BB962C8B-B14F-4D97-AF65-F5344CB8AC3E}">
        <p14:creationId xmlns:p14="http://schemas.microsoft.com/office/powerpoint/2010/main" val="2318438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7</a:t>
            </a:fld>
            <a:endParaRPr lang="en-US"/>
          </a:p>
        </p:txBody>
      </p:sp>
    </p:spTree>
    <p:extLst>
      <p:ext uri="{BB962C8B-B14F-4D97-AF65-F5344CB8AC3E}">
        <p14:creationId xmlns:p14="http://schemas.microsoft.com/office/powerpoint/2010/main" val="2745949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8</a:t>
            </a:fld>
            <a:endParaRPr lang="en-US"/>
          </a:p>
        </p:txBody>
      </p:sp>
    </p:spTree>
    <p:extLst>
      <p:ext uri="{BB962C8B-B14F-4D97-AF65-F5344CB8AC3E}">
        <p14:creationId xmlns:p14="http://schemas.microsoft.com/office/powerpoint/2010/main" val="571138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9</a:t>
            </a:fld>
            <a:endParaRPr lang="en-US"/>
          </a:p>
        </p:txBody>
      </p:sp>
    </p:spTree>
    <p:extLst>
      <p:ext uri="{BB962C8B-B14F-4D97-AF65-F5344CB8AC3E}">
        <p14:creationId xmlns:p14="http://schemas.microsoft.com/office/powerpoint/2010/main" val="3905375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0" y="374400"/>
            <a:ext cx="11078400" cy="846355"/>
          </a:xfrm>
          <a:prstGeom prst="rect">
            <a:avLst/>
          </a:prstGeom>
        </p:spPr>
        <p:txBody>
          <a:bodyPr lIns="0" tIns="0" rIns="0" bIns="0"/>
          <a:lstStyle>
            <a:lvl1pPr marL="0" indent="0">
              <a:buNone/>
              <a:defRPr sz="5867"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0" y="1440000"/>
            <a:ext cx="11078400" cy="4747200"/>
          </a:xfrm>
          <a:prstGeom prst="rect">
            <a:avLst/>
          </a:prstGeom>
        </p:spPr>
        <p:txBody>
          <a:bodyPr lIns="0" tIns="0" rIns="0" bIns="0">
            <a:normAutofit/>
          </a:bodyPr>
          <a:lstStyle>
            <a:lvl1pPr marL="306910" indent="-306910">
              <a:spcBef>
                <a:spcPts val="0"/>
              </a:spcBef>
              <a:spcAft>
                <a:spcPts val="800"/>
              </a:spcAft>
              <a:buFont typeface="Nokia Pure Text Light" panose="020B0304040602060303" pitchFamily="34" charset="0"/>
              <a:buChar char="‑"/>
              <a:defRPr sz="2133" b="0">
                <a:solidFill>
                  <a:schemeClr val="bg1"/>
                </a:solidFill>
                <a:latin typeface="Nokia Pure Text Light" panose="020B0403020202020204" pitchFamily="34" charset="0"/>
                <a:ea typeface="Nokia Pure Text Light" panose="020B0403020202020204" pitchFamily="34" charset="0"/>
              </a:defRPr>
            </a:lvl1pPr>
            <a:lvl2pPr marL="609585" indent="-302676">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79" indent="-228594">
              <a:spcBef>
                <a:spcPts val="0"/>
              </a:spcBef>
              <a:spcAft>
                <a:spcPts val="800"/>
              </a:spcAft>
              <a:buSzPct val="66000"/>
              <a:buFont typeface="Wingdings" panose="05000000000000000000" pitchFamily="2" charset="2"/>
              <a:buChar char="§"/>
              <a:defRPr sz="1600">
                <a:solidFill>
                  <a:schemeClr val="bg1"/>
                </a:solidFill>
                <a:latin typeface="Nokia Pure Text Light" panose="020B0403020202020204" pitchFamily="34" charset="0"/>
                <a:ea typeface="Nokia Pure Text Light" panose="020B0403020202020204" pitchFamily="34" charset="0"/>
              </a:defRPr>
            </a:lvl3pPr>
            <a:lvl4pPr marL="1068891"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bg1"/>
                </a:solidFill>
                <a:latin typeface="Nokia Pure Text Light" panose="020B0403020202020204" pitchFamily="34" charset="0"/>
                <a:ea typeface="Nokia Pure Text Light" panose="020B0403020202020204" pitchFamily="34" charset="0"/>
              </a:defRPr>
            </a:lvl5pPr>
            <a:lvl6pPr marL="1538362" indent="0">
              <a:spcBef>
                <a:spcPts val="0"/>
              </a:spcBef>
              <a:spcAft>
                <a:spcPts val="800"/>
              </a:spcAft>
              <a:buFont typeface="Nokia Pure Text" panose="020B0503020202020204" pitchFamily="34" charset="0"/>
              <a:buNone/>
              <a:defRPr sz="1067" baseline="0">
                <a:solidFill>
                  <a:schemeClr val="bg1"/>
                </a:solidFill>
                <a:latin typeface="Nokia Pure Text Light" panose="020B0403020202020204" pitchFamily="34" charset="0"/>
                <a:ea typeface="Nokia Pure Text Light" panose="020B0403020202020204" pitchFamily="34" charset="0"/>
              </a:defRPr>
            </a:lvl6pPr>
            <a:lvl7pPr marL="1845554"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746"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6" cy="566400"/>
          </a:xfrm>
          <a:prstGeom prst="rect">
            <a:avLst/>
          </a:prstGeom>
        </p:spPr>
      </p:pic>
      <p:sp>
        <p:nvSpPr>
          <p:cNvPr id="10"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r>
              <a:rPr lang="en-GB"/>
              <a:t>Nokia – Customer Confidential</a:t>
            </a:r>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3" y="372335"/>
            <a:ext cx="10972800"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497" y="717056"/>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77" y="6319707"/>
            <a:ext cx="2046915"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6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0" y="6422400"/>
            <a:ext cx="6048000" cy="163200"/>
          </a:xfrm>
          <a:prstGeom prst="rect">
            <a:avLst/>
          </a:prstGeom>
        </p:spPr>
        <p:txBody>
          <a:bodyPr/>
          <a:lstStyle/>
          <a:p>
            <a:r>
              <a:rPr lang="en-GB" dirty="0"/>
              <a:t>&lt;Document ID: change ID in footer or remove&gt;</a:t>
            </a:r>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D0966A94-46E8-4615-9FF8-22A688218677}"/>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9051" y="1"/>
            <a:ext cx="2328333" cy="155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LTE-AdvancedPro_largerTM_cropped">
            <a:extLst>
              <a:ext uri="{FF2B5EF4-FFF2-40B4-BE49-F238E27FC236}">
                <a16:creationId xmlns:a16="http://schemas.microsoft.com/office/drawing/2014/main" id="{6966CB38-B2C8-4784-9965-4EE6E5448F4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40434" y="52918"/>
            <a:ext cx="1581151" cy="126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89" indent="-457189">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557493" y="372333"/>
            <a:ext cx="109728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557494" y="717054"/>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0158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n-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0" y="1440000"/>
            <a:ext cx="110784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mn-lt"/>
                <a:ea typeface="Nokia Pure Text Light" panose="020B0403020202020204" pitchFamily="34" charset="0"/>
              </a:defRPr>
            </a:lvl1pPr>
            <a:lvl2pPr marL="307192" indent="0">
              <a:spcBef>
                <a:spcPts val="0"/>
              </a:spcBef>
              <a:spcAft>
                <a:spcPts val="800"/>
              </a:spcAft>
              <a:buNone/>
              <a:defRPr sz="1867">
                <a:solidFill>
                  <a:schemeClr val="tx2"/>
                </a:solidFill>
                <a:latin typeface="+mn-lt"/>
                <a:ea typeface="Nokia Pure Text Light" panose="020B0403020202020204" pitchFamily="34" charset="0"/>
              </a:defRPr>
            </a:lvl2pPr>
            <a:lvl3pPr marL="616785" indent="0">
              <a:spcBef>
                <a:spcPts val="0"/>
              </a:spcBef>
              <a:spcAft>
                <a:spcPts val="800"/>
              </a:spcAft>
              <a:buNone/>
              <a:defRPr sz="1600">
                <a:solidFill>
                  <a:schemeClr val="tx2"/>
                </a:solidFill>
                <a:latin typeface="+mn-lt"/>
                <a:ea typeface="Nokia Pure Text Light" panose="020B0403020202020204" pitchFamily="34" charset="0"/>
              </a:defRPr>
            </a:lvl3pPr>
            <a:lvl4pPr marL="923977" indent="0">
              <a:spcBef>
                <a:spcPts val="0"/>
              </a:spcBef>
              <a:spcAft>
                <a:spcPts val="800"/>
              </a:spcAft>
              <a:buNone/>
              <a:defRPr sz="1333">
                <a:solidFill>
                  <a:schemeClr val="tx2"/>
                </a:solidFill>
                <a:latin typeface="+mn-lt"/>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mn-lt"/>
                <a:ea typeface="Nokia Pure Text Light" panose="020B0403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latin typeface="Nokia Pure Text Light" panose="020B0403020202020204" pitchFamily="34" charset="0"/>
                <a:ea typeface="Nokia Pure Text Light" panose="020B0403020202020204" pitchFamily="34" charset="0"/>
              </a:defRPr>
            </a:lvl6pPr>
            <a:lvl7pPr marL="2150346">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539">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mn-lt"/>
                <a:ea typeface="Nokia Pure Text Light" panose="020B0304040602060303" pitchFamily="34" charset="0"/>
                <a:cs typeface="Arial" panose="020B0604020202020204" pitchFamily="34" charset="0"/>
              </a:defRPr>
            </a:lvl1pPr>
          </a:lstStyle>
          <a:p>
            <a:r>
              <a:rPr lang="en-GB"/>
              <a:t>Nokia – Customer Confidential</a:t>
            </a:r>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0" y="1435200"/>
            <a:ext cx="11078400" cy="4752000"/>
          </a:xfrm>
          <a:prstGeom prst="rect">
            <a:avLst/>
          </a:prstGeom>
        </p:spPr>
        <p:txBody>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0" y="1435200"/>
            <a:ext cx="11078400"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0" y="1440000"/>
            <a:ext cx="53472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8"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6"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4"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2"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0"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3" y="6421388"/>
            <a:ext cx="336000" cy="164212"/>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7"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sldNum="0" hdr="0" dt="0"/>
  <p:txStyles>
    <p:titleStyle>
      <a:lvl1pPr algn="l" defTabSz="1219170" rtl="0" eaLnBrk="1" latinLnBrk="0" hangingPunct="1">
        <a:spcBef>
          <a:spcPct val="0"/>
        </a:spcBef>
        <a:buNone/>
        <a:defRPr sz="2667" kern="1200" baseline="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5"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0" y="3304118"/>
            <a:ext cx="1237968"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12" name="Oval 11">
            <a:extLst>
              <a:ext uri="{FF2B5EF4-FFF2-40B4-BE49-F238E27FC236}">
                <a16:creationId xmlns:a16="http://schemas.microsoft.com/office/drawing/2014/main" id="{1147D7EE-9852-423A-9887-AD89CBDABB1F}"/>
              </a:ext>
            </a:extLst>
          </p:cNvPr>
          <p:cNvSpPr/>
          <p:nvPr userDrawn="1"/>
        </p:nvSpPr>
        <p:spPr bwMode="auto">
          <a:xfrm>
            <a:off x="11078633" y="636481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C65BFE5F-28FD-4FF4-BBE3-68D6A3872C47}" type="slidenum">
              <a:rPr lang="en-GB" altLang="en-US" sz="1333" b="1" smtClean="0"/>
              <a:pPr algn="ctr">
                <a:defRPr/>
              </a:pPr>
              <a:t>‹#›</a:t>
            </a:fld>
            <a:endParaRPr lang="en-GB" altLang="en-US" sz="1333" b="1" dirty="0"/>
          </a:p>
          <a:p>
            <a:pPr>
              <a:defRPr/>
            </a:pPr>
            <a:endParaRPr lang="en-GB" altLang="en-US" sz="1333" dirty="0"/>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6"/>
        </a:buBlip>
        <a:defRPr sz="3733">
          <a:solidFill>
            <a:schemeClr val="tx1"/>
          </a:solidFill>
          <a:latin typeface="+mn-lt"/>
          <a:ea typeface="+mn-ea"/>
          <a:cs typeface="+mn-cs"/>
        </a:defRPr>
      </a:lvl1pPr>
      <a:lvl2pPr marL="990575" indent="-380990"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defRPr>
      </a:lvl2pPr>
      <a:lvl3pPr marL="1523962"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3pPr>
      <a:lvl4pPr marL="2133547"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4pPr>
      <a:lvl5pPr marL="2743131" indent="-304792" algn="l" rtl="0" eaLnBrk="0" fontAlgn="base" hangingPunct="0">
        <a:spcBef>
          <a:spcPct val="20000"/>
        </a:spcBef>
        <a:spcAft>
          <a:spcPct val="0"/>
        </a:spcAft>
        <a:buFont typeface="Arial" panose="020B0604020202020204" pitchFamily="34" charset="0"/>
        <a:buChar char="»"/>
        <a:defRPr sz="2133">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hyperlink" Target="Tdoc/R5-210014.zip" TargetMode="External"/><Relationship Id="rId7" Type="http://schemas.openxmlformats.org/officeDocument/2006/relationships/hyperlink" Target="Tdoc/R5-211286.zip" TargetMode="External"/><Relationship Id="rId2" Type="http://schemas.openxmlformats.org/officeDocument/2006/relationships/notesSlide" Target="../notesSlides/notesSlide10.xml"/><Relationship Id="rId1" Type="http://schemas.openxmlformats.org/officeDocument/2006/relationships/slideLayout" Target="../slideLayouts/slideLayout16.xml"/><Relationship Id="rId6" Type="http://schemas.openxmlformats.org/officeDocument/2006/relationships/hyperlink" Target="Tdoc/R5-211285.zip" TargetMode="External"/><Relationship Id="rId5" Type="http://schemas.openxmlformats.org/officeDocument/2006/relationships/hyperlink" Target="Tdoc/R5-211284.zip" TargetMode="External"/><Relationship Id="rId4" Type="http://schemas.openxmlformats.org/officeDocument/2006/relationships/hyperlink" Target="Tdoc/R5-210019.zip"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hyperlink" Target="mailto:3GPP_TSG_RAN_WG5_EMEET_RF@LIST.ETSI.ORG"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 Id="rId5" Type="http://schemas.openxmlformats.org/officeDocument/2006/relationships/hyperlink" Target="mailto:3GPP_TSG_RAN_WG5_FR2_MU@LIST.ETSI.ORG" TargetMode="External"/><Relationship Id="rId4" Type="http://schemas.openxmlformats.org/officeDocument/2006/relationships/hyperlink" Target="mailto:3GPP_TSG_RAN_WG5_EMEET@LIST.ETSI.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hyperlink" Target="http://www.3gpp.org/ftp/tsg_ran/WG5_Test_ex-T1/TSGR5_90_Electronic/Inbox/meeting_handling/" TargetMode="External"/><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hyperlink" Target="ftp://3gpp.org/tsg_ran/WG5_Test_ex-T1/TSGR5_90_Electronic/Inbox/meeting_handling/R5-21xxx_RF_Action_Points_Start-meeting.doc" TargetMode="External"/><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RAN5#90e RF Opening Session</a:t>
            </a:r>
            <a:br>
              <a:rPr lang="en-US" sz="5333"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br>
              <a:rPr lang="en-US" sz="3733" dirty="0">
                <a:effectLst>
                  <a:outerShdw blurRad="38100" dist="38100" dir="2700000" algn="tl">
                    <a:srgbClr val="C0C0C0"/>
                  </a:outerShdw>
                </a:effectLst>
              </a:rPr>
            </a:br>
            <a:endParaRPr lang="en-GB" sz="3733" dirty="0">
              <a:solidFill>
                <a:schemeClr val="tx1"/>
              </a:solidFill>
              <a:effectLst>
                <a:outerShdw blurRad="38100" dist="38100" dir="2700000" algn="tl">
                  <a:srgbClr val="C0C0C0"/>
                </a:outerShdw>
              </a:effectLst>
            </a:endParaRPr>
          </a:p>
        </p:txBody>
      </p:sp>
      <p:sp>
        <p:nvSpPr>
          <p:cNvPr id="5123" name="Subtitle 6">
            <a:extLst>
              <a:ext uri="{FF2B5EF4-FFF2-40B4-BE49-F238E27FC236}">
                <a16:creationId xmlns:a16="http://schemas.microsoft.com/office/drawing/2014/main" id="{0F20AC93-2F97-4B57-8E6C-FC63ABDCAB1E}"/>
              </a:ext>
            </a:extLst>
          </p:cNvPr>
          <p:cNvSpPr>
            <a:spLocks noGrp="1"/>
          </p:cNvSpPr>
          <p:nvPr>
            <p:ph type="subTitle" idx="1"/>
          </p:nvPr>
        </p:nvSpPr>
        <p:spPr>
          <a:xfrm>
            <a:off x="3613152" y="3520017"/>
            <a:ext cx="6405033" cy="1752600"/>
          </a:xfrm>
        </p:spPr>
        <p:txBody>
          <a:bodyPr/>
          <a:lstStyle/>
          <a:p>
            <a:pPr>
              <a:lnSpc>
                <a:spcPct val="80000"/>
              </a:lnSpc>
              <a:defRPr/>
            </a:pPr>
            <a:endParaRPr lang="en-US" altLang="en-US" sz="3200" dirty="0">
              <a:effectLst>
                <a:outerShdw blurRad="38100" dist="38100" dir="2700000" algn="tl">
                  <a:srgbClr val="000000">
                    <a:alpha val="43137"/>
                  </a:srgbClr>
                </a:outerShdw>
              </a:effectLst>
              <a:latin typeface="Arial" panose="020B0604020202020204" pitchFamily="34" charset="0"/>
            </a:endParaRPr>
          </a:p>
          <a:p>
            <a:pPr>
              <a:lnSpc>
                <a:spcPct val="80000"/>
              </a:lnSpc>
              <a:defRPr/>
            </a:pPr>
            <a:r>
              <a:rPr lang="en-US" sz="2400" dirty="0">
                <a:effectLst>
                  <a:outerShdw blurRad="38100" dist="38100" dir="2700000" algn="tl">
                    <a:srgbClr val="C0C0C0"/>
                  </a:outerShdw>
                </a:effectLst>
              </a:rPr>
              <a:t>Pradeep Gowda</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RAN5 Vice Chair </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RF/RRM Subgroup convenor</a:t>
            </a:r>
            <a:br>
              <a:rPr lang="en-US" sz="2400" dirty="0"/>
            </a:br>
            <a:endParaRPr lang="en-GB" altLang="en-US" sz="2400" dirty="0">
              <a:ea typeface="MS PGothic" panose="020B0600070205080204" pitchFamily="34" charset="-128"/>
            </a:endParaRPr>
          </a:p>
        </p:txBody>
      </p:sp>
    </p:spTree>
    <p:extLst>
      <p:ext uri="{BB962C8B-B14F-4D97-AF65-F5344CB8AC3E}">
        <p14:creationId xmlns:p14="http://schemas.microsoft.com/office/powerpoint/2010/main" val="115687795"/>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endParaRPr lang="en-US" sz="20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p:txBody>
      </p:sp>
      <p:sp>
        <p:nvSpPr>
          <p:cNvPr id="2" name="Titel 1"/>
          <p:cNvSpPr>
            <a:spLocks noGrp="1"/>
          </p:cNvSpPr>
          <p:nvPr>
            <p:ph type="title"/>
          </p:nvPr>
        </p:nvSpPr>
        <p:spPr>
          <a:xfrm>
            <a:off x="490009" y="125515"/>
            <a:ext cx="10972800" cy="415719"/>
          </a:xfrm>
        </p:spPr>
        <p:txBody>
          <a:bodyPr/>
          <a:lstStyle/>
          <a:p>
            <a:r>
              <a:rPr lang="en-US" sz="3600" dirty="0"/>
              <a:t>Incoming RF/RRM LS’s</a:t>
            </a:r>
            <a:endParaRPr lang="en-US" sz="3600" dirty="0">
              <a:cs typeface="ヒラギノ角ゴ Pro W3"/>
            </a:endParaRPr>
          </a:p>
        </p:txBody>
      </p:sp>
      <p:graphicFrame>
        <p:nvGraphicFramePr>
          <p:cNvPr id="4" name="Table 3">
            <a:extLst>
              <a:ext uri="{FF2B5EF4-FFF2-40B4-BE49-F238E27FC236}">
                <a16:creationId xmlns:a16="http://schemas.microsoft.com/office/drawing/2014/main" id="{8C3D5237-6113-4A80-A6DE-D0067B2198F4}"/>
              </a:ext>
            </a:extLst>
          </p:cNvPr>
          <p:cNvGraphicFramePr>
            <a:graphicFrameLocks noGrp="1"/>
          </p:cNvGraphicFramePr>
          <p:nvPr>
            <p:extLst>
              <p:ext uri="{D42A27DB-BD31-4B8C-83A1-F6EECF244321}">
                <p14:modId xmlns:p14="http://schemas.microsoft.com/office/powerpoint/2010/main" val="2197285864"/>
              </p:ext>
            </p:extLst>
          </p:nvPr>
        </p:nvGraphicFramePr>
        <p:xfrm>
          <a:off x="1417109" y="965413"/>
          <a:ext cx="6216873" cy="2675409"/>
        </p:xfrm>
        <a:graphic>
          <a:graphicData uri="http://schemas.openxmlformats.org/drawingml/2006/table">
            <a:tbl>
              <a:tblPr firstRow="1" firstCol="1" bandRow="1">
                <a:tableStyleId>{5C22544A-7EE6-4342-B048-85BDC9FD1C3A}</a:tableStyleId>
              </a:tblPr>
              <a:tblGrid>
                <a:gridCol w="1073666">
                  <a:extLst>
                    <a:ext uri="{9D8B030D-6E8A-4147-A177-3AD203B41FA5}">
                      <a16:colId xmlns:a16="http://schemas.microsoft.com/office/drawing/2014/main" val="1519126326"/>
                    </a:ext>
                  </a:extLst>
                </a:gridCol>
                <a:gridCol w="883177">
                  <a:extLst>
                    <a:ext uri="{9D8B030D-6E8A-4147-A177-3AD203B41FA5}">
                      <a16:colId xmlns:a16="http://schemas.microsoft.com/office/drawing/2014/main" val="4032540261"/>
                    </a:ext>
                  </a:extLst>
                </a:gridCol>
                <a:gridCol w="4260030">
                  <a:extLst>
                    <a:ext uri="{9D8B030D-6E8A-4147-A177-3AD203B41FA5}">
                      <a16:colId xmlns:a16="http://schemas.microsoft.com/office/drawing/2014/main" val="3102951224"/>
                    </a:ext>
                  </a:extLst>
                </a:gridCol>
              </a:tblGrid>
              <a:tr h="322567">
                <a:tc>
                  <a:txBody>
                    <a:bodyPr/>
                    <a:lstStyle/>
                    <a:p>
                      <a:pPr marL="0" marR="0">
                        <a:spcBef>
                          <a:spcPts val="0"/>
                        </a:spcBef>
                        <a:spcAft>
                          <a:spcPts val="0"/>
                        </a:spcAft>
                      </a:pPr>
                      <a:r>
                        <a:rPr lang="en-US" sz="1050" dirty="0">
                          <a:effectLst/>
                        </a:rPr>
                        <a:t> </a:t>
                      </a:r>
                      <a:endParaRPr lang="en-US" sz="16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050">
                          <a:effectLst/>
                        </a:rPr>
                        <a:t>3</a:t>
                      </a: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a:effectLst/>
                        </a:rPr>
                        <a:t>Incoming Liaison Statements</a:t>
                      </a:r>
                      <a:endParaRPr lang="en-US"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927613231"/>
                  </a:ext>
                </a:extLst>
              </a:tr>
              <a:tr h="569236">
                <a:tc>
                  <a:txBody>
                    <a:bodyPr/>
                    <a:lstStyle/>
                    <a:p>
                      <a:pPr marL="0" marR="0">
                        <a:spcBef>
                          <a:spcPts val="0"/>
                        </a:spcBef>
                        <a:spcAft>
                          <a:spcPts val="0"/>
                        </a:spcAft>
                      </a:pPr>
                      <a:r>
                        <a:rPr lang="en-US" sz="1050" kern="1200" dirty="0">
                          <a:solidFill>
                            <a:schemeClr val="dk1"/>
                          </a:solidFill>
                          <a:effectLst/>
                          <a:latin typeface="+mn-lt"/>
                          <a:ea typeface="+mn-ea"/>
                          <a:cs typeface="+mn-cs"/>
                          <a:hlinkClick r:id="rId3" action="ppaction://hlinkfile">
                            <a:extLst>
                              <a:ext uri="{A12FA001-AC4F-418D-AE19-62706E023703}">
                                <ahyp:hlinkClr xmlns:ahyp="http://schemas.microsoft.com/office/drawing/2018/hyperlinkcolor" val="tx"/>
                              </a:ext>
                            </a:extLst>
                          </a:hlinkClick>
                        </a:rPr>
                        <a:t>R5-210014</a:t>
                      </a:r>
                      <a:endParaRPr lang="en-US" sz="105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r>
                        <a:rPr lang="en-US" sz="1050" dirty="0">
                          <a:effectLst/>
                        </a:rPr>
                        <a:t>3</a:t>
                      </a:r>
                      <a:endParaRPr lang="en-US" sz="16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rPr>
                        <a:t>LS on nominal channel spacing calculation for two carriers at band n41 with 40MHz and 80MHz channel bandwidths</a:t>
                      </a: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382862244"/>
                  </a:ext>
                </a:extLst>
              </a:tr>
              <a:tr h="322567">
                <a:tc>
                  <a:txBody>
                    <a:bodyPr/>
                    <a:lstStyle/>
                    <a:p>
                      <a:pPr marL="0" marR="0">
                        <a:spcBef>
                          <a:spcPts val="0"/>
                        </a:spcBef>
                        <a:spcAft>
                          <a:spcPts val="0"/>
                        </a:spcAft>
                      </a:pPr>
                      <a:r>
                        <a:rPr lang="en-US" sz="1050" kern="1200" dirty="0">
                          <a:solidFill>
                            <a:schemeClr val="dk1"/>
                          </a:solidFill>
                          <a:effectLst/>
                          <a:latin typeface="+mn-lt"/>
                          <a:ea typeface="+mn-ea"/>
                          <a:cs typeface="+mn-cs"/>
                          <a:hlinkClick r:id="rId4" action="ppaction://hlinkfile">
                            <a:extLst>
                              <a:ext uri="{A12FA001-AC4F-418D-AE19-62706E023703}">
                                <ahyp:hlinkClr xmlns:ahyp="http://schemas.microsoft.com/office/drawing/2018/hyperlinkcolor" val="tx"/>
                              </a:ext>
                            </a:extLst>
                          </a:hlinkClick>
                        </a:rPr>
                        <a:t>R5-210019</a:t>
                      </a:r>
                      <a:endParaRPr lang="en-US" sz="105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r>
                        <a:rPr lang="en-US" sz="1050">
                          <a:effectLst/>
                        </a:rPr>
                        <a:t>3</a:t>
                      </a: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rPr>
                        <a:t>LS to 3GPP RAN5 on LTE frequency band grouping</a:t>
                      </a: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813610"/>
                  </a:ext>
                </a:extLst>
              </a:tr>
              <a:tr h="569236">
                <a:tc>
                  <a:txBody>
                    <a:bodyPr/>
                    <a:lstStyle/>
                    <a:p>
                      <a:pPr marL="0" marR="0">
                        <a:spcBef>
                          <a:spcPts val="0"/>
                        </a:spcBef>
                        <a:spcAft>
                          <a:spcPts val="0"/>
                        </a:spcAft>
                      </a:pPr>
                      <a:r>
                        <a:rPr lang="en-US" sz="1050" kern="1200" dirty="0">
                          <a:solidFill>
                            <a:schemeClr val="dk1"/>
                          </a:solidFill>
                          <a:effectLst/>
                          <a:latin typeface="+mn-lt"/>
                          <a:ea typeface="+mn-ea"/>
                          <a:cs typeface="+mn-cs"/>
                          <a:hlinkClick r:id="rId5" action="ppaction://hlinkfile">
                            <a:extLst>
                              <a:ext uri="{A12FA001-AC4F-418D-AE19-62706E023703}">
                                <ahyp:hlinkClr xmlns:ahyp="http://schemas.microsoft.com/office/drawing/2018/hyperlinkcolor" val="tx"/>
                              </a:ext>
                            </a:extLst>
                          </a:hlinkClick>
                        </a:rPr>
                        <a:t>R5-211284</a:t>
                      </a:r>
                      <a:endParaRPr lang="en-US" sz="105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r>
                        <a:rPr lang="en-US" sz="1050">
                          <a:effectLst/>
                        </a:rPr>
                        <a:t>3</a:t>
                      </a: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rPr>
                        <a:t>LS on change of methodology for new LTE-CA REL-17 combinations</a:t>
                      </a: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81816051"/>
                  </a:ext>
                </a:extLst>
              </a:tr>
              <a:tr h="322567">
                <a:tc>
                  <a:txBody>
                    <a:bodyPr/>
                    <a:lstStyle/>
                    <a:p>
                      <a:pPr marL="0" marR="0">
                        <a:spcBef>
                          <a:spcPts val="0"/>
                        </a:spcBef>
                        <a:spcAft>
                          <a:spcPts val="0"/>
                        </a:spcAft>
                      </a:pPr>
                      <a:r>
                        <a:rPr lang="en-US" sz="1050" kern="1200" dirty="0">
                          <a:solidFill>
                            <a:schemeClr val="dk1"/>
                          </a:solidFill>
                          <a:effectLst/>
                          <a:latin typeface="+mn-lt"/>
                          <a:ea typeface="+mn-ea"/>
                          <a:cs typeface="+mn-cs"/>
                          <a:hlinkClick r:id="rId6" action="ppaction://hlinkfile">
                            <a:extLst>
                              <a:ext uri="{A12FA001-AC4F-418D-AE19-62706E023703}">
                                <ahyp:hlinkClr xmlns:ahyp="http://schemas.microsoft.com/office/drawing/2018/hyperlinkcolor" val="tx"/>
                              </a:ext>
                            </a:extLst>
                          </a:hlinkClick>
                        </a:rPr>
                        <a:t>R5-211285</a:t>
                      </a:r>
                      <a:endParaRPr lang="en-US" sz="105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r>
                        <a:rPr lang="en-US" sz="1050">
                          <a:effectLst/>
                        </a:rPr>
                        <a:t>3</a:t>
                      </a: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rPr>
                        <a:t>LS on </a:t>
                      </a:r>
                      <a:r>
                        <a:rPr lang="en-US" sz="1050" dirty="0" err="1">
                          <a:effectLst/>
                        </a:rPr>
                        <a:t>Signalling</a:t>
                      </a:r>
                      <a:r>
                        <a:rPr lang="en-US" sz="1050" dirty="0">
                          <a:effectLst/>
                        </a:rPr>
                        <a:t> scheme of Transparent </a:t>
                      </a:r>
                      <a:r>
                        <a:rPr lang="en-US" sz="1050" dirty="0" err="1">
                          <a:effectLst/>
                        </a:rPr>
                        <a:t>TxD</a:t>
                      </a: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958592592"/>
                  </a:ext>
                </a:extLst>
              </a:tr>
              <a:tr h="569236">
                <a:tc>
                  <a:txBody>
                    <a:bodyPr/>
                    <a:lstStyle/>
                    <a:p>
                      <a:pPr marL="0" marR="0">
                        <a:spcBef>
                          <a:spcPts val="0"/>
                        </a:spcBef>
                        <a:spcAft>
                          <a:spcPts val="0"/>
                        </a:spcAft>
                      </a:pPr>
                      <a:r>
                        <a:rPr lang="en-US" sz="1050" kern="1200" dirty="0">
                          <a:solidFill>
                            <a:schemeClr val="dk1"/>
                          </a:solidFill>
                          <a:effectLst/>
                          <a:latin typeface="+mn-lt"/>
                          <a:ea typeface="+mn-ea"/>
                          <a:cs typeface="+mn-cs"/>
                          <a:hlinkClick r:id="rId7" action="ppaction://hlinkfile">
                            <a:extLst>
                              <a:ext uri="{A12FA001-AC4F-418D-AE19-62706E023703}">
                                <ahyp:hlinkClr xmlns:ahyp="http://schemas.microsoft.com/office/drawing/2018/hyperlinkcolor" val="tx"/>
                              </a:ext>
                            </a:extLst>
                          </a:hlinkClick>
                        </a:rPr>
                        <a:t>R5-211286</a:t>
                      </a:r>
                      <a:endParaRPr lang="en-US" sz="105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r>
                        <a:rPr lang="en-US" sz="1050">
                          <a:effectLst/>
                        </a:rPr>
                        <a:t>3</a:t>
                      </a: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rPr>
                        <a:t>LS on Test Methodology for UE URLLC Ultra Low BLER CQI requirements</a:t>
                      </a: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312952831"/>
                  </a:ext>
                </a:extLst>
              </a:tr>
            </a:tbl>
          </a:graphicData>
        </a:graphic>
      </p:graphicFrame>
    </p:spTree>
    <p:extLst>
      <p:ext uri="{BB962C8B-B14F-4D97-AF65-F5344CB8AC3E}">
        <p14:creationId xmlns:p14="http://schemas.microsoft.com/office/powerpoint/2010/main" val="354229735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r>
              <a:rPr lang="en-US" sz="2000" dirty="0"/>
              <a:t>R5-210822 </a:t>
            </a:r>
            <a:r>
              <a:rPr lang="en-GB" sz="2000" dirty="0"/>
              <a:t>Handover of Test Tolerance review process in RAN5</a:t>
            </a:r>
            <a:endParaRPr lang="en-US" sz="2000" dirty="0"/>
          </a:p>
          <a:p>
            <a:pPr lvl="1"/>
            <a:r>
              <a:rPr lang="en-US" sz="1467" dirty="0"/>
              <a:t>Current Status </a:t>
            </a:r>
          </a:p>
          <a:p>
            <a:pPr lvl="1"/>
            <a:r>
              <a:rPr lang="en-US" sz="1467" dirty="0"/>
              <a:t>Proposed way forward</a:t>
            </a:r>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p:txBody>
      </p:sp>
      <p:sp>
        <p:nvSpPr>
          <p:cNvPr id="2" name="Titel 1"/>
          <p:cNvSpPr>
            <a:spLocks noGrp="1"/>
          </p:cNvSpPr>
          <p:nvPr>
            <p:ph type="title"/>
          </p:nvPr>
        </p:nvSpPr>
        <p:spPr>
          <a:xfrm>
            <a:off x="490009" y="125515"/>
            <a:ext cx="10972800" cy="415719"/>
          </a:xfrm>
        </p:spPr>
        <p:txBody>
          <a:bodyPr/>
          <a:lstStyle/>
          <a:p>
            <a:r>
              <a:rPr lang="en-GB" sz="3600" dirty="0"/>
              <a:t>Handover of NR RRM Test Tolerance review process</a:t>
            </a:r>
            <a:endParaRPr lang="en-US" sz="3600" dirty="0"/>
          </a:p>
        </p:txBody>
      </p:sp>
    </p:spTree>
    <p:extLst>
      <p:ext uri="{BB962C8B-B14F-4D97-AF65-F5344CB8AC3E}">
        <p14:creationId xmlns:p14="http://schemas.microsoft.com/office/powerpoint/2010/main" val="369435599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Thank You !</a:t>
            </a: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Tree>
    <p:extLst>
      <p:ext uri="{BB962C8B-B14F-4D97-AF65-F5344CB8AC3E}">
        <p14:creationId xmlns:p14="http://schemas.microsoft.com/office/powerpoint/2010/main" val="305869943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1221264"/>
            <a:ext cx="10972800" cy="4526392"/>
          </a:xfrm>
        </p:spPr>
        <p:txBody>
          <a:bodyPr/>
          <a:lstStyle/>
          <a:p>
            <a:r>
              <a:rPr lang="en-US" sz="2400" dirty="0">
                <a:cs typeface="ヒラギノ角ゴ Pro W3"/>
              </a:rPr>
              <a:t>Conference calls summary</a:t>
            </a:r>
          </a:p>
          <a:p>
            <a:r>
              <a:rPr lang="en-US" sz="2400" dirty="0">
                <a:cs typeface="ヒラギノ角ゴ Pro W3"/>
              </a:rPr>
              <a:t>RAN5#90e RF Documents landscape</a:t>
            </a:r>
          </a:p>
          <a:p>
            <a:r>
              <a:rPr lang="en-US" sz="2400" dirty="0">
                <a:cs typeface="ヒラギノ角ゴ Pro W3"/>
              </a:rPr>
              <a:t>RAN5#90e RF Document handling plan</a:t>
            </a:r>
          </a:p>
          <a:p>
            <a:r>
              <a:rPr lang="en-US" sz="2400" dirty="0"/>
              <a:t>Prior meeting(s) RF Action point update</a:t>
            </a:r>
          </a:p>
          <a:p>
            <a:r>
              <a:rPr lang="en-US" sz="2400" dirty="0"/>
              <a:t>Incoming RF/RRM LS’s</a:t>
            </a:r>
            <a:endParaRPr lang="en-US" sz="2400" dirty="0">
              <a:cs typeface="ヒラギノ角ゴ Pro W3"/>
            </a:endParaRPr>
          </a:p>
          <a:p>
            <a:r>
              <a:rPr lang="en-GB" sz="2400" dirty="0"/>
              <a:t>Handover of Test Tolerance review process</a:t>
            </a:r>
            <a:endParaRPr lang="en-US" sz="2400" dirty="0">
              <a:cs typeface="ヒラギノ角ゴ Pro W3"/>
            </a:endParaRPr>
          </a:p>
        </p:txBody>
      </p:sp>
      <p:sp>
        <p:nvSpPr>
          <p:cNvPr id="2" name="Titel 1"/>
          <p:cNvSpPr>
            <a:spLocks noGrp="1"/>
          </p:cNvSpPr>
          <p:nvPr>
            <p:ph type="title"/>
          </p:nvPr>
        </p:nvSpPr>
        <p:spPr/>
        <p:txBody>
          <a:bodyPr/>
          <a:lstStyle/>
          <a:p>
            <a:r>
              <a:rPr lang="en-GB" dirty="0"/>
              <a:t>Agenda</a:t>
            </a:r>
            <a:endParaRPr lang="en-US" dirty="0"/>
          </a:p>
        </p:txBody>
      </p:sp>
    </p:spTree>
    <p:extLst>
      <p:ext uri="{BB962C8B-B14F-4D97-AF65-F5344CB8AC3E}">
        <p14:creationId xmlns:p14="http://schemas.microsoft.com/office/powerpoint/2010/main" val="1281173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Currently planned sessions </a:t>
            </a:r>
          </a:p>
          <a:p>
            <a:pPr marL="1066785" lvl="1" indent="-457200">
              <a:buFont typeface="+mj-lt"/>
              <a:buAutoNum type="arabicPeriod"/>
            </a:pPr>
            <a:r>
              <a:rPr lang="en-US" sz="1200" i="1" dirty="0"/>
              <a:t>Non-FR2 MU discussion papers and related CRs 23 Feb 14h – 15h UTC (6 – 7 PDT; 15 – 16 CET; 22 – 23 China; 23 – 24 Japan) (Pradeep) (</a:t>
            </a:r>
            <a:r>
              <a:rPr lang="en-US" sz="1200" i="1" dirty="0" err="1"/>
              <a:t>Tohru</a:t>
            </a:r>
            <a:r>
              <a:rPr lang="en-US" sz="1200" i="1" dirty="0"/>
              <a:t> meeting id: RAN5#90e RF 2)</a:t>
            </a:r>
          </a:p>
          <a:p>
            <a:pPr marL="1066785" lvl="1" indent="-457200">
              <a:buFont typeface="+mj-lt"/>
              <a:buAutoNum type="arabicPeriod"/>
            </a:pPr>
            <a:r>
              <a:rPr lang="en-US" sz="1200" i="1" dirty="0"/>
              <a:t>FR2 MU session discussions 24 Feb 13h – 15h UTC (5 – 7 PST; 14 – 16 CET; 21 – 23 China; 22 – 24 Japan) (Ron) (</a:t>
            </a:r>
            <a:r>
              <a:rPr lang="en-US" sz="1200" i="1" dirty="0" err="1"/>
              <a:t>Tohru</a:t>
            </a:r>
            <a:r>
              <a:rPr lang="en-US" sz="1200" i="1" dirty="0"/>
              <a:t> meeting id: RAN5#90e FR2 MU)</a:t>
            </a:r>
          </a:p>
          <a:p>
            <a:pPr marL="1066785" lvl="1" indent="-457200">
              <a:buFont typeface="+mj-lt"/>
              <a:buAutoNum type="arabicPeriod"/>
            </a:pPr>
            <a:r>
              <a:rPr lang="en-US" sz="1200" i="1" dirty="0"/>
              <a:t>RRM TT related discussions 25</a:t>
            </a:r>
            <a:r>
              <a:rPr lang="en-US" sz="1200" i="1" baseline="30000" dirty="0"/>
              <a:t>th</a:t>
            </a:r>
            <a:r>
              <a:rPr lang="en-US" sz="1200" i="1" dirty="0"/>
              <a:t> </a:t>
            </a:r>
            <a:r>
              <a:rPr lang="en-US" sz="1200" i="1" dirty="0">
                <a:solidFill>
                  <a:srgbClr val="FF0000"/>
                </a:solidFill>
                <a:highlight>
                  <a:srgbClr val="FFFF00"/>
                </a:highlight>
              </a:rPr>
              <a:t>Feb </a:t>
            </a:r>
            <a:r>
              <a:rPr lang="en-GB" sz="1200" i="1" dirty="0">
                <a:solidFill>
                  <a:srgbClr val="FF0000"/>
                </a:solidFill>
                <a:highlight>
                  <a:srgbClr val="FFFF00"/>
                </a:highlight>
              </a:rPr>
              <a:t>13h to 14h30 UTC</a:t>
            </a:r>
            <a:r>
              <a:rPr lang="en-GB" sz="1200" i="1" dirty="0"/>
              <a:t> (</a:t>
            </a:r>
            <a:r>
              <a:rPr lang="en-US" sz="1200" i="1" dirty="0"/>
              <a:t>5 – 6:30 PST; 14 – 15:30 CET; 21 – 22:30 China; 22 – 23:30 Japan) (Ian) </a:t>
            </a:r>
            <a:r>
              <a:rPr lang="en-US" sz="1200" i="1" dirty="0">
                <a:solidFill>
                  <a:srgbClr val="FF0000"/>
                </a:solidFill>
                <a:highlight>
                  <a:srgbClr val="FFFF00"/>
                </a:highlight>
              </a:rPr>
              <a:t>(</a:t>
            </a:r>
            <a:r>
              <a:rPr lang="en-US" sz="1200" i="1" dirty="0" err="1">
                <a:solidFill>
                  <a:srgbClr val="FF0000"/>
                </a:solidFill>
                <a:highlight>
                  <a:srgbClr val="FFFF00"/>
                </a:highlight>
              </a:rPr>
              <a:t>Tohru</a:t>
            </a:r>
            <a:r>
              <a:rPr lang="en-US" sz="1200" i="1" dirty="0">
                <a:solidFill>
                  <a:srgbClr val="FF0000"/>
                </a:solidFill>
                <a:highlight>
                  <a:srgbClr val="FFFF00"/>
                </a:highlight>
              </a:rPr>
              <a:t> meeting id: RAN5#90e RRM TT)</a:t>
            </a:r>
          </a:p>
          <a:p>
            <a:pPr marL="1066785" lvl="1" indent="-457200">
              <a:buFont typeface="+mj-lt"/>
              <a:buAutoNum type="arabicPeriod"/>
            </a:pPr>
            <a:r>
              <a:rPr lang="en-US" sz="1200" i="1" dirty="0"/>
              <a:t>FR2 MU session discussions 1 Mar 13h – 15h UTC (5 – 7 PST; 14 – 16 CET; 21 – 23 China; 22 – 24 Japan) (Ron) (</a:t>
            </a:r>
            <a:r>
              <a:rPr lang="en-US" sz="1200" i="1" dirty="0" err="1"/>
              <a:t>Tohru</a:t>
            </a:r>
            <a:r>
              <a:rPr lang="en-US" sz="1200" i="1" dirty="0"/>
              <a:t> meeting id: RAN5#90e FR2 MU)</a:t>
            </a:r>
          </a:p>
          <a:p>
            <a:pPr marL="1066785" lvl="1" indent="-457200">
              <a:buFont typeface="+mj-lt"/>
              <a:buAutoNum type="arabicPeriod"/>
            </a:pPr>
            <a:r>
              <a:rPr lang="en-US" sz="1200" i="1" dirty="0"/>
              <a:t>Concluding RF Discussion  3 Mar 14h – 15h UTC (6 – 7 PDT; 15 – 16 CET; 22 – 23 China; 23 – 24 Japan) (Pradeep) (</a:t>
            </a:r>
            <a:r>
              <a:rPr lang="en-US" sz="1200" i="1" dirty="0" err="1"/>
              <a:t>Tohru</a:t>
            </a:r>
            <a:r>
              <a:rPr lang="en-US" sz="1200" i="1" dirty="0"/>
              <a:t> meeting id: RAN5#90e RF Close)</a:t>
            </a:r>
          </a:p>
          <a:p>
            <a:r>
              <a:rPr lang="en-GB" altLang="en-US" sz="2000" dirty="0"/>
              <a:t>Additional conference calls to be set up on an absolute need basis for specific topics (Convenors to decide and announce with 24-hours notice period)</a:t>
            </a:r>
          </a:p>
          <a:p>
            <a:pPr lvl="1"/>
            <a:r>
              <a:rPr lang="en-GB" altLang="en-US" sz="1200" dirty="0"/>
              <a:t>Open only to known contributors (not for the whole group)</a:t>
            </a:r>
          </a:p>
          <a:p>
            <a:pPr lvl="1"/>
            <a:r>
              <a:rPr lang="en-GB" altLang="en-US" sz="1200" dirty="0"/>
              <a:t>Calls recommended to be scheduled 13h-15h UTC  (5-7am Pacific Standard time, 22h-24h Japan time)</a:t>
            </a:r>
          </a:p>
          <a:p>
            <a:pPr lvl="1"/>
            <a:r>
              <a:rPr lang="en-GB" altLang="en-US" sz="1200" dirty="0"/>
              <a:t>Recommended to be held during the first week of E-meeting</a:t>
            </a:r>
          </a:p>
          <a:p>
            <a:pPr lvl="1"/>
            <a:r>
              <a:rPr lang="en-GB" altLang="en-US" sz="1200" dirty="0"/>
              <a:t>MCC can be requested to set up GoToMeeting, if needed</a:t>
            </a:r>
          </a:p>
          <a:p>
            <a:endParaRPr lang="en-US" sz="1867"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70959" y="257175"/>
            <a:ext cx="10972800" cy="415719"/>
          </a:xfrm>
        </p:spPr>
        <p:txBody>
          <a:bodyPr/>
          <a:lstStyle/>
          <a:p>
            <a:r>
              <a:rPr lang="en-GB" sz="4000" dirty="0"/>
              <a:t>Conference calls</a:t>
            </a:r>
            <a:endParaRPr lang="en-US" sz="4000" dirty="0"/>
          </a:p>
        </p:txBody>
      </p:sp>
    </p:spTree>
    <p:extLst>
      <p:ext uri="{BB962C8B-B14F-4D97-AF65-F5344CB8AC3E}">
        <p14:creationId xmlns:p14="http://schemas.microsoft.com/office/powerpoint/2010/main" val="5356154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~709 AI5.x t-docs across different WIC</a:t>
            </a:r>
          </a:p>
          <a:p>
            <a:pPr lvl="1" fontAlgn="ctr"/>
            <a:r>
              <a:rPr lang="en-US" sz="1600" dirty="0"/>
              <a:t>~275 CR’s with 3GU Issues/Overlap</a:t>
            </a:r>
          </a:p>
          <a:p>
            <a:pPr fontAlgn="ctr"/>
            <a:r>
              <a:rPr lang="en-US" sz="2000" dirty="0"/>
              <a:t>Delegates to provide the following via email to convener/secretary by Feb23</a:t>
            </a:r>
            <a:r>
              <a:rPr lang="en-US" sz="2000" baseline="30000" dirty="0"/>
              <a:t>rd</a:t>
            </a:r>
            <a:r>
              <a:rPr lang="en-US" sz="2000" dirty="0"/>
              <a:t>16:00 UTC</a:t>
            </a:r>
          </a:p>
          <a:p>
            <a:pPr lvl="1" fontAlgn="ctr"/>
            <a:r>
              <a:rPr lang="en-US" sz="1467" dirty="0"/>
              <a:t> </a:t>
            </a:r>
            <a:r>
              <a:rPr lang="en-US" sz="1600" dirty="0"/>
              <a:t>list of editorial CR’s</a:t>
            </a:r>
          </a:p>
          <a:p>
            <a:pPr lvl="1" fontAlgn="ctr"/>
            <a:r>
              <a:rPr lang="en-US" sz="1600" b="1" i="1" dirty="0"/>
              <a:t>discussion paper t-doc# </a:t>
            </a:r>
            <a:r>
              <a:rPr lang="en-US" sz="1600" dirty="0"/>
              <a:t>associated with </a:t>
            </a:r>
            <a:r>
              <a:rPr lang="en-US" sz="1600" b="1" i="1" dirty="0"/>
              <a:t>CR t-doc#</a:t>
            </a:r>
            <a:r>
              <a:rPr lang="en-US" sz="1600" dirty="0"/>
              <a:t>, </a:t>
            </a:r>
          </a:p>
          <a:p>
            <a:pPr lvl="1" fontAlgn="ctr"/>
            <a:r>
              <a:rPr lang="en-US" sz="1600" b="1" i="1" dirty="0"/>
              <a:t>test point analysis t-doc# </a:t>
            </a:r>
            <a:r>
              <a:rPr lang="en-US" sz="1600" dirty="0"/>
              <a:t>associated with </a:t>
            </a:r>
            <a:r>
              <a:rPr lang="en-US" sz="1600" b="1" dirty="0"/>
              <a:t>test case CR t-doc#</a:t>
            </a:r>
            <a:endParaRPr lang="en-US" sz="934" dirty="0">
              <a:ea typeface="+mn-ea"/>
            </a:endParaRPr>
          </a:p>
        </p:txBody>
      </p:sp>
      <p:sp>
        <p:nvSpPr>
          <p:cNvPr id="2" name="Titel 1"/>
          <p:cNvSpPr>
            <a:spLocks noGrp="1"/>
          </p:cNvSpPr>
          <p:nvPr>
            <p:ph type="title"/>
          </p:nvPr>
        </p:nvSpPr>
        <p:spPr>
          <a:xfrm>
            <a:off x="470959" y="257175"/>
            <a:ext cx="10972800" cy="415719"/>
          </a:xfrm>
        </p:spPr>
        <p:txBody>
          <a:bodyPr/>
          <a:lstStyle/>
          <a:p>
            <a:r>
              <a:rPr lang="en-US" sz="3600" dirty="0">
                <a:cs typeface="ヒラギノ角ゴ Pro W3"/>
              </a:rPr>
              <a:t>RAN5#90e RF Documents landscape</a:t>
            </a:r>
            <a:endParaRPr lang="en-US" sz="3600" dirty="0"/>
          </a:p>
        </p:txBody>
      </p:sp>
    </p:spTree>
    <p:extLst>
      <p:ext uri="{BB962C8B-B14F-4D97-AF65-F5344CB8AC3E}">
        <p14:creationId xmlns:p14="http://schemas.microsoft.com/office/powerpoint/2010/main" val="8959057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r>
              <a:rPr lang="en-US" sz="2000" dirty="0">
                <a:cs typeface="ヒラギノ角ゴ Pro W3"/>
              </a:rPr>
              <a:t>Email exploders to be used for document discussions</a:t>
            </a:r>
          </a:p>
          <a:p>
            <a:pPr lvl="1"/>
            <a:r>
              <a:rPr lang="de-DE" sz="1600" dirty="0">
                <a:cs typeface="ヒラギノ角ゴ Pro W3"/>
              </a:rPr>
              <a:t>Use </a:t>
            </a:r>
            <a:r>
              <a:rPr lang="en-GB" sz="1600" dirty="0"/>
              <a:t>3GPP_TSG_RAN_WG5_EMEET_RF </a:t>
            </a:r>
            <a:r>
              <a:rPr lang="de-DE" sz="1600" dirty="0"/>
              <a:t> </a:t>
            </a:r>
            <a:r>
              <a:rPr lang="de-DE" sz="1600" dirty="0">
                <a:cs typeface="ヒラギノ角ゴ Pro W3"/>
                <a:hlinkClick r:id="rId3"/>
              </a:rPr>
              <a:t>3GPP_TSG_RAN_WG5_EMEET_RF@LIST.ETSI.ORG</a:t>
            </a:r>
            <a:r>
              <a:rPr lang="de-DE" sz="1600" dirty="0">
                <a:cs typeface="ヒラギノ角ゴ Pro W3"/>
              </a:rPr>
              <a:t> for all AI5.x related documents except the below</a:t>
            </a:r>
            <a:endParaRPr lang="en-US" sz="1600" dirty="0">
              <a:cs typeface="ヒラギノ角ゴ Pro W3"/>
            </a:endParaRPr>
          </a:p>
          <a:p>
            <a:pPr lvl="1"/>
            <a:r>
              <a:rPr lang="en-US" sz="1600" dirty="0">
                <a:cs typeface="ヒラギノ角ゴ Pro W3"/>
              </a:rPr>
              <a:t>Use </a:t>
            </a:r>
            <a:r>
              <a:rPr lang="en-GB" sz="1600" dirty="0"/>
              <a:t>3GPP_TSG_RAN_WG5_EMEET</a:t>
            </a:r>
            <a:r>
              <a:rPr lang="en-US" sz="1600" dirty="0"/>
              <a:t> </a:t>
            </a:r>
            <a:r>
              <a:rPr lang="en-US" sz="1600" dirty="0">
                <a:cs typeface="ヒラギノ角ゴ Pro W3"/>
                <a:hlinkClick r:id="rId4"/>
              </a:rPr>
              <a:t>3GPP_TSG_RAN_WG5_EMEET@LIST.ETSI.ORG</a:t>
            </a:r>
            <a:r>
              <a:rPr lang="en-US" sz="1600" dirty="0">
                <a:cs typeface="ヒラギノ角ゴ Pro W3"/>
              </a:rPr>
              <a:t> for</a:t>
            </a:r>
          </a:p>
          <a:p>
            <a:pPr lvl="3"/>
            <a:r>
              <a:rPr lang="en-GB" altLang="en-US" sz="1400" dirty="0"/>
              <a:t>joint AI documents</a:t>
            </a:r>
          </a:p>
          <a:p>
            <a:pPr lvl="3"/>
            <a:r>
              <a:rPr lang="da-DK" altLang="en-US" sz="1400" dirty="0"/>
              <a:t>for </a:t>
            </a:r>
            <a:r>
              <a:rPr lang="en-GB" altLang="en-US" sz="1400" dirty="0"/>
              <a:t>common topics (impact RF and SIG Group)</a:t>
            </a:r>
          </a:p>
          <a:p>
            <a:pPr lvl="3"/>
            <a:r>
              <a:rPr lang="en-US" altLang="en-US" sz="1400" dirty="0"/>
              <a:t>38.508-1 clauses 1 to 4, Annexes; 38.508-2; 38.509; 36.508, 36.509</a:t>
            </a:r>
            <a:endParaRPr lang="da-DK" altLang="en-US" sz="1400" dirty="0"/>
          </a:p>
          <a:p>
            <a:pPr lvl="1"/>
            <a:r>
              <a:rPr lang="en-US" altLang="en-US" sz="1600" dirty="0"/>
              <a:t>Use </a:t>
            </a:r>
            <a:r>
              <a:rPr lang="de-DE" altLang="en-US" sz="1600" dirty="0"/>
              <a:t>3GPP_TSG_RAN_WG5_FR2_MU </a:t>
            </a:r>
            <a:r>
              <a:rPr lang="de-DE" altLang="en-US" sz="1600" dirty="0">
                <a:hlinkClick r:id="rId5"/>
              </a:rPr>
              <a:t>3GPP_TSG_RAN_WG5_FR2_MU@LIST.ETSI.ORG</a:t>
            </a:r>
            <a:r>
              <a:rPr lang="de-DE" altLang="en-US" sz="1600" dirty="0"/>
              <a:t> for all FR2 MU (RF, RRM, DEMOD) related documents</a:t>
            </a:r>
            <a:endParaRPr lang="en-US" altLang="en-US" sz="1600" dirty="0"/>
          </a:p>
          <a:p>
            <a:pPr lvl="1"/>
            <a:r>
              <a:rPr lang="en-US" altLang="en-US" sz="1600" dirty="0"/>
              <a:t>Email discussion to be suspended over the weekend– refer Slide #5 </a:t>
            </a:r>
            <a:r>
              <a:rPr lang="en-US" sz="1600" dirty="0"/>
              <a:t>of R5-210001</a:t>
            </a:r>
            <a:endParaRPr lang="en-US" altLang="en-US" sz="1600" dirty="0"/>
          </a:p>
          <a:p>
            <a:pPr lvl="1"/>
            <a:r>
              <a:rPr lang="en-US" sz="1600" dirty="0">
                <a:cs typeface="ヒラギノ角ゴ Pro W3"/>
              </a:rPr>
              <a:t>Don’t use RAN5 exploders for RAN5#90e topics during meeting period.</a:t>
            </a:r>
          </a:p>
          <a:p>
            <a:pPr lvl="1"/>
            <a:endParaRPr lang="en-US" sz="1867" dirty="0"/>
          </a:p>
          <a:p>
            <a:endParaRPr lang="en-US" sz="2400" dirty="0">
              <a:cs typeface="ヒラギノ角ゴ Pro W3"/>
            </a:endParaRPr>
          </a:p>
          <a:p>
            <a:pPr lvl="2"/>
            <a:endParaRPr lang="en-US" sz="1334" dirty="0">
              <a:cs typeface="ヒラギノ角ゴ Pro W3"/>
            </a:endParaRPr>
          </a:p>
          <a:p>
            <a:pPr lvl="2"/>
            <a:endParaRPr lang="en-US" sz="1334"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RAN5#90e RF document handling plan</a:t>
            </a:r>
          </a:p>
        </p:txBody>
      </p:sp>
    </p:spTree>
    <p:extLst>
      <p:ext uri="{BB962C8B-B14F-4D97-AF65-F5344CB8AC3E}">
        <p14:creationId xmlns:p14="http://schemas.microsoft.com/office/powerpoint/2010/main" val="30327345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pPr fontAlgn="ctr"/>
            <a:r>
              <a:rPr lang="en-US" sz="2000" dirty="0"/>
              <a:t>RAN4 dependent RAN5 CR's plan for RAN5#90e</a:t>
            </a:r>
          </a:p>
          <a:p>
            <a:pPr lvl="1"/>
            <a:r>
              <a:rPr lang="en-US" sz="1600" dirty="0"/>
              <a:t>RAN4#98-e meeting ended on Feb5th. 57 CR’s across different WIC have been submitted based on RAN4 agreed CR’s, 1 CR is based on RAN4 CR which is pending email agreement verdict.</a:t>
            </a:r>
            <a:endParaRPr lang="en-US" sz="1600" strike="sngStrike" dirty="0">
              <a:cs typeface="ヒラギノ角ゴ Pro W3"/>
            </a:endParaRPr>
          </a:p>
          <a:p>
            <a:pPr lvl="1"/>
            <a:r>
              <a:rPr lang="en-US" sz="1600" dirty="0"/>
              <a:t>Discussions on RAN5 CR and revisions shall be handled via email on </a:t>
            </a:r>
            <a:r>
              <a:rPr lang="en-GB" sz="1600" dirty="0"/>
              <a:t>3GPP_TSG_RAN_WG5_EMEET_RF </a:t>
            </a:r>
            <a:r>
              <a:rPr lang="de-DE" sz="1600" dirty="0"/>
              <a:t> </a:t>
            </a:r>
            <a:r>
              <a:rPr lang="en-US" sz="1600" dirty="0"/>
              <a:t>reflector and shall follow meeting deadlines.</a:t>
            </a:r>
          </a:p>
          <a:p>
            <a:pPr fontAlgn="ctr"/>
            <a:r>
              <a:rPr lang="en-US" sz="2000" dirty="0"/>
              <a:t>Guidelines to handle of TEI16_Test NR RF/RRM spec CR’s aligned to RP guidance(in RP-200931).</a:t>
            </a:r>
          </a:p>
          <a:p>
            <a:pPr lvl="1"/>
            <a:r>
              <a:rPr lang="en-US" sz="1600" dirty="0"/>
              <a:t>All CR contributions to TS38521-3 under AI5.4.1 (WIC </a:t>
            </a:r>
            <a:r>
              <a:rPr lang="en-US" sz="1600" dirty="0" err="1"/>
              <a:t>TEIx_Test</a:t>
            </a:r>
            <a:r>
              <a:rPr lang="en-US" sz="1600" dirty="0"/>
              <a:t>) shall be towards the list of tests in the WP endorsed in R5-206840</a:t>
            </a:r>
          </a:p>
          <a:p>
            <a:pPr marL="1219170" lvl="2" indent="0">
              <a:buNone/>
            </a:pPr>
            <a:r>
              <a:rPr lang="en-US" sz="1400" dirty="0"/>
              <a:t>- Maintenance WIC (</a:t>
            </a:r>
            <a:r>
              <a:rPr lang="en-US" sz="1400" dirty="0" err="1"/>
              <a:t>TEIx_Test</a:t>
            </a:r>
            <a:r>
              <a:rPr lang="en-US" sz="1400" dirty="0"/>
              <a:t>) shall not be used for any other NR RF/RRM/DEMOD Spec (TS/TR 38 series) CR’s . </a:t>
            </a:r>
          </a:p>
          <a:p>
            <a:pPr lvl="1"/>
            <a:r>
              <a:rPr lang="en-US" sz="1600" dirty="0"/>
              <a:t>Until ‘5G system with NR and LTE - 5GS_NR_LTE-UEConTest’ WI is completed , if any other NR RF/RRM/DEMOD specs are deemed necessary to be added under 5G NR maintenance agenda (under AI5.4.x)  ,proponents shall bring a justification discussion paper (not CR’s) indicating which NR spec needs to be added under 5G NR maintenance agenda and the background for it to be considered for AI inclusion in the following meeting.</a:t>
            </a:r>
          </a:p>
          <a:p>
            <a:pPr lvl="1"/>
            <a:endParaRPr lang="en-US" sz="1800" dirty="0"/>
          </a:p>
          <a:p>
            <a:pPr lvl="1"/>
            <a:endParaRPr lang="en-US" sz="1800" dirty="0"/>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RAN5#90e RF document handling plan Cntd…</a:t>
            </a:r>
            <a:endParaRPr lang="en-US" sz="4000" dirty="0"/>
          </a:p>
        </p:txBody>
      </p:sp>
    </p:spTree>
    <p:extLst>
      <p:ext uri="{BB962C8B-B14F-4D97-AF65-F5344CB8AC3E}">
        <p14:creationId xmlns:p14="http://schemas.microsoft.com/office/powerpoint/2010/main" val="312871357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p:spPr>
        <p:txBody>
          <a:bodyPr/>
          <a:lstStyle/>
          <a:p>
            <a:r>
              <a:rPr lang="en-US" sz="2400" dirty="0"/>
              <a:t>T-doc discussions shall follow the guideline listed in Slide#7#8 of R5-210001</a:t>
            </a:r>
          </a:p>
          <a:p>
            <a:pPr lvl="1"/>
            <a:r>
              <a:rPr lang="en-US" sz="1800" dirty="0"/>
              <a:t>Any t-doc related discussions sent on reflector or over emails with convener/secretary copied will be marked as ‘DEFERRED’ in the MH.xls</a:t>
            </a:r>
          </a:p>
          <a:p>
            <a:pPr lvl="2">
              <a:buFont typeface="Wingdings" panose="05000000000000000000" pitchFamily="2" charset="2"/>
              <a:buChar char="ü"/>
            </a:pPr>
            <a:r>
              <a:rPr lang="en-US" sz="1400" dirty="0"/>
              <a:t>Periodically Convener/Secretary will ask for confirmation of DEFERRED CR’s to be P.AGREED allowing 24 hours for the verdict to be changed</a:t>
            </a:r>
          </a:p>
          <a:p>
            <a:pPr lvl="1"/>
            <a:r>
              <a:rPr lang="en-US" sz="1800" dirty="0"/>
              <a:t>Company/delegate can explicitly request Convener/Secretary to ‘flag’ a CR if after initial discussions with CR Author it is determined to be ‘flagged’ to handle the corrections. Such documents will be assigned ‘FLAGGED’ verdict in the MH.xls. </a:t>
            </a:r>
          </a:p>
          <a:p>
            <a:pPr lvl="2">
              <a:buFont typeface="Wingdings" panose="05000000000000000000" pitchFamily="2" charset="2"/>
              <a:buChar char="ü"/>
            </a:pPr>
            <a:r>
              <a:rPr lang="en-US" sz="1400" dirty="0"/>
              <a:t>Flag is cleared once a revision is uploaded by the author or author indicates company raising the flag agreed to clear FLAG without a revision.</a:t>
            </a:r>
          </a:p>
          <a:p>
            <a:r>
              <a:rPr lang="en-US" sz="2400" dirty="0"/>
              <a:t>FR2-MU/FR2-RRM TT/FR1 RRM TT tagged t-docs will be discussed/followed up by Ron/Ian and verdict summary will be provided to Convener/Secretary periodically during the 2 weeks.</a:t>
            </a:r>
          </a:p>
          <a:p>
            <a:endParaRPr lang="en-US" sz="24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RAN5#90e RF document handling plan Cntd…</a:t>
            </a:r>
            <a:endParaRPr lang="en-US" sz="3600" dirty="0"/>
          </a:p>
        </p:txBody>
      </p:sp>
    </p:spTree>
    <p:extLst>
      <p:ext uri="{BB962C8B-B14F-4D97-AF65-F5344CB8AC3E}">
        <p14:creationId xmlns:p14="http://schemas.microsoft.com/office/powerpoint/2010/main" val="36829852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r>
              <a:rPr lang="en-US" sz="2000" dirty="0"/>
              <a:t>Documents NOT Deferred/ NOT Flagged or NOT commented by end of first week of e-meeting will be set to ‘P.AGREED’ (for CR’s)/’Noted’ (for documents)/’endorsed’(for </a:t>
            </a:r>
            <a:r>
              <a:rPr lang="en-US" sz="2000" dirty="0" err="1"/>
              <a:t>draftCR’s</a:t>
            </a:r>
            <a:r>
              <a:rPr lang="en-US" sz="2000" dirty="0"/>
              <a:t>) status in the RF</a:t>
            </a:r>
            <a:r>
              <a:rPr lang="en-US" sz="2000" dirty="0">
                <a:solidFill>
                  <a:srgbClr val="00B0F0"/>
                </a:solidFill>
              </a:rPr>
              <a:t> </a:t>
            </a:r>
            <a:r>
              <a:rPr lang="en-US" sz="2000" dirty="0"/>
              <a:t>MH.xls sent on Feb 26</a:t>
            </a:r>
            <a:r>
              <a:rPr lang="en-US" sz="2000" baseline="30000" dirty="0"/>
              <a:t>th</a:t>
            </a:r>
          </a:p>
          <a:p>
            <a:pPr lvl="1"/>
            <a:r>
              <a:rPr lang="en-US" sz="1600" dirty="0"/>
              <a:t>P.AGREED/Noted/endorsed docs can be reopened for discussions during the 2nd week, by explicitly requesting the author (with convener/secretary in copy), providing clear justification for reopening the discussions. Such documents verdict will be set back to ‘DEFERRED’ for more discussions.</a:t>
            </a:r>
          </a:p>
          <a:p>
            <a:r>
              <a:rPr lang="en-US" sz="2000" dirty="0"/>
              <a:t>Post conclusion of discussions, revised t-docs will be assigned final t-docs in 2 batches</a:t>
            </a:r>
          </a:p>
          <a:p>
            <a:pPr lvl="1"/>
            <a:r>
              <a:rPr lang="en-US" sz="1800" dirty="0"/>
              <a:t>First batch by Mar 3</a:t>
            </a:r>
            <a:r>
              <a:rPr lang="en-US" sz="1800" baseline="30000" dirty="0"/>
              <a:t>rd</a:t>
            </a:r>
            <a:r>
              <a:rPr lang="en-US" sz="1800" dirty="0"/>
              <a:t> 12:00 UTC</a:t>
            </a:r>
          </a:p>
          <a:p>
            <a:pPr lvl="1"/>
            <a:r>
              <a:rPr lang="en-US" sz="1800" dirty="0"/>
              <a:t>Second batch by Mar 4</a:t>
            </a:r>
            <a:r>
              <a:rPr lang="en-US" sz="1800" baseline="30000" dirty="0"/>
              <a:t>th</a:t>
            </a:r>
            <a:r>
              <a:rPr lang="en-US" sz="1800" dirty="0"/>
              <a:t> 16:00 UTC</a:t>
            </a:r>
          </a:p>
          <a:p>
            <a:r>
              <a:rPr lang="en-US" sz="2000" dirty="0"/>
              <a:t>All “final” t-docs are to be uploaded “after” final verdict is indicated in the RF meeting handling </a:t>
            </a:r>
            <a:r>
              <a:rPr lang="en-US" sz="2000" dirty="0" err="1"/>
              <a:t>xls</a:t>
            </a:r>
            <a:r>
              <a:rPr lang="en-US" sz="2000" dirty="0"/>
              <a:t>.</a:t>
            </a:r>
          </a:p>
          <a:p>
            <a:r>
              <a:rPr lang="en-US" sz="2000" dirty="0"/>
              <a:t>RF meeting handling </a:t>
            </a:r>
            <a:r>
              <a:rPr lang="en-US" sz="2000" dirty="0" err="1"/>
              <a:t>xls</a:t>
            </a:r>
            <a:r>
              <a:rPr lang="en-US" sz="2000" dirty="0"/>
              <a:t> will be uploaded into </a:t>
            </a:r>
            <a:r>
              <a:rPr lang="en-GB" sz="2000" dirty="0">
                <a:hlinkClick r:id="rId3">
                  <a:extLst>
                    <a:ext uri="{A12FA001-AC4F-418D-AE19-62706E023703}">
                      <ahyp:hlinkClr xmlns:ahyp="http://schemas.microsoft.com/office/drawing/2018/hyperlinkcolor" val="tx"/>
                    </a:ext>
                  </a:extLst>
                </a:hlinkClick>
              </a:rPr>
              <a:t>http://www.3gpp.org/ftp/tsg_ran/WG5_Test_ex-T1/TSGR5_90_Electronic/Inbox/meeting_handling/</a:t>
            </a:r>
            <a:r>
              <a:rPr lang="en-GB" sz="2000" dirty="0"/>
              <a:t> </a:t>
            </a:r>
            <a:r>
              <a:rPr lang="en-US" sz="2000" dirty="0"/>
              <a:t>with the updated status on each day in PST time zone (except Saturday/Sunday)</a:t>
            </a:r>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RAN5#90e RF document handling plan Cntd…</a:t>
            </a:r>
            <a:endParaRPr lang="en-US" sz="3600" dirty="0"/>
          </a:p>
        </p:txBody>
      </p:sp>
    </p:spTree>
    <p:extLst>
      <p:ext uri="{BB962C8B-B14F-4D97-AF65-F5344CB8AC3E}">
        <p14:creationId xmlns:p14="http://schemas.microsoft.com/office/powerpoint/2010/main" val="158002486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endParaRPr lang="en-US" sz="2000" dirty="0"/>
          </a:p>
          <a:p>
            <a:r>
              <a:rPr lang="en-US" sz="2400" dirty="0">
                <a:hlinkClick r:id="rId3"/>
              </a:rPr>
              <a:t>ftp://3gpp.org/tsg_ran/WG5_Test_ex-T1/TSGR5_90_Electronic/Inbox/meeting_handling/R5-21xxx_RF_Action_</a:t>
            </a:r>
            <a:r>
              <a:rPr lang="en-US" sz="2400">
                <a:hlinkClick r:id="rId3"/>
              </a:rPr>
              <a:t>Points_Start-meeting</a:t>
            </a:r>
            <a:r>
              <a:rPr lang="en-US" sz="2400" dirty="0">
                <a:hlinkClick r:id="rId3"/>
              </a:rPr>
              <a:t>.doc</a:t>
            </a:r>
            <a:endParaRPr lang="en-US" sz="2400" dirty="0"/>
          </a:p>
          <a:p>
            <a:pPr marL="0" indent="0">
              <a:buNone/>
            </a:pPr>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p:txBody>
      </p:sp>
      <p:sp>
        <p:nvSpPr>
          <p:cNvPr id="2" name="Titel 1"/>
          <p:cNvSpPr>
            <a:spLocks noGrp="1"/>
          </p:cNvSpPr>
          <p:nvPr>
            <p:ph type="title"/>
          </p:nvPr>
        </p:nvSpPr>
        <p:spPr>
          <a:xfrm>
            <a:off x="490009" y="125515"/>
            <a:ext cx="10972800" cy="415719"/>
          </a:xfrm>
        </p:spPr>
        <p:txBody>
          <a:bodyPr/>
          <a:lstStyle/>
          <a:p>
            <a:r>
              <a:rPr lang="en-GB" sz="3600" dirty="0"/>
              <a:t>Prior meeting(s) RF Action point update</a:t>
            </a:r>
            <a:endParaRPr lang="en-US" sz="3600" dirty="0"/>
          </a:p>
        </p:txBody>
      </p:sp>
    </p:spTree>
    <p:extLst>
      <p:ext uri="{BB962C8B-B14F-4D97-AF65-F5344CB8AC3E}">
        <p14:creationId xmlns:p14="http://schemas.microsoft.com/office/powerpoint/2010/main" val="172853820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29728</TotalTime>
  <Words>1395</Words>
  <Application>Microsoft Office PowerPoint</Application>
  <PresentationFormat>Widescreen</PresentationFormat>
  <Paragraphs>112</Paragraphs>
  <Slides>12</Slides>
  <Notes>12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vt:lpstr>
      <vt:lpstr>Calibri</vt:lpstr>
      <vt:lpstr>Nokia Pure Headline Ultra Light</vt:lpstr>
      <vt:lpstr>Nokia Pure Text</vt:lpstr>
      <vt:lpstr>Nokia Pure Text Light</vt:lpstr>
      <vt:lpstr>Times New Roman</vt:lpstr>
      <vt:lpstr>Wingdings</vt:lpstr>
      <vt:lpstr>Nokia White Master with headline</vt:lpstr>
      <vt:lpstr>2_Office Theme</vt:lpstr>
      <vt:lpstr>   RAN5#90e RF Opening Session  </vt:lpstr>
      <vt:lpstr>Agenda</vt:lpstr>
      <vt:lpstr>Conference calls</vt:lpstr>
      <vt:lpstr>RAN5#90e RF Documents landscape</vt:lpstr>
      <vt:lpstr>RAN5#90e RF document handling plan</vt:lpstr>
      <vt:lpstr>RAN5#90e RF document handling plan Cntd…</vt:lpstr>
      <vt:lpstr>RAN5#90e RF document handling plan Cntd…</vt:lpstr>
      <vt:lpstr>RAN5#90e RF document handling plan Cntd…</vt:lpstr>
      <vt:lpstr>Prior meeting(s) RF Action point update</vt:lpstr>
      <vt:lpstr>Incoming RF/RRM LS’s</vt:lpstr>
      <vt:lpstr>Handover of NR RRM Test Tolerance review process</vt:lpstr>
      <vt:lpstr>   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Pradeep Gowda</cp:lastModifiedBy>
  <cp:revision>590</cp:revision>
  <dcterms:created xsi:type="dcterms:W3CDTF">2018-05-24T11:49:12Z</dcterms:created>
  <dcterms:modified xsi:type="dcterms:W3CDTF">2021-02-22T17:48:36Z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