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23" r:id="rId4"/>
    <p:sldId id="350" r:id="rId5"/>
    <p:sldId id="341" r:id="rId6"/>
    <p:sldId id="348" r:id="rId7"/>
    <p:sldId id="347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50"/>
            <p14:sldId id="341"/>
            <p14:sldId id="348"/>
            <p14:sldId id="34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2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9_Electronic/Docs/R5-20565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(November-20)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TSG-RAN5#89-e		     	     R5-205654</a:t>
            </a:r>
          </a:p>
          <a:p>
            <a:r>
              <a:rPr lang="en-US" sz="2000" kern="0" dirty="0"/>
              <a:t>Electronic Meeting, 9th – 20th November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1800" dirty="0"/>
              <a:t>Overview: Timeline - RAN5 5G NR deliveries versus RAN5 meeting</a:t>
            </a:r>
          </a:p>
          <a:p>
            <a:pPr lvl="1"/>
            <a:r>
              <a:rPr lang="en-US" sz="1400" dirty="0"/>
              <a:t>NSA Option 3 Phase 10 and SA Option 2 Phase 9 were completed at RAN5#89-e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7713D5-C466-41BE-9AC5-8110FD341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1" y="2212975"/>
            <a:ext cx="6115050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(R5-205533)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329E3F-87F4-463B-9B8C-BBA751AE6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63" y="1337021"/>
            <a:ext cx="7539102" cy="498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8" y="1247994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9 and NSA Option 3 Phase 10 were completed at RAN5#89-e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/>
              </a:rPr>
              <a:t>R5-205651</a:t>
            </a:r>
            <a:endParaRPr lang="en-GB" sz="1600" u="sng" dirty="0"/>
          </a:p>
          <a:p>
            <a:pPr lvl="1"/>
            <a:endParaRPr lang="en-GB" sz="1600" u="sng" dirty="0"/>
          </a:p>
          <a:p>
            <a:pPr lvl="1"/>
            <a:endParaRPr lang="en-US" sz="16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Completed test cases: 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marL="355600" lvl="1" indent="0">
              <a:buNone/>
            </a:pPr>
            <a:r>
              <a:rPr lang="en-US" sz="1400" dirty="0"/>
              <a:t>For details see attached document “5GS WP complete test cases v12.0” for details</a:t>
            </a:r>
          </a:p>
          <a:p>
            <a:pPr lvl="1"/>
            <a:endParaRPr lang="en-US" sz="1800" dirty="0"/>
          </a:p>
          <a:p>
            <a:pPr marL="355600" lvl="1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CF4788F8-8E82-4085-84C1-8852142D2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69" y="3932225"/>
            <a:ext cx="2939749" cy="1642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185EF2ED-30B8-459B-BCCC-15A951D9E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68" y="2191047"/>
            <a:ext cx="2939749" cy="1234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400" dirty="0"/>
              <a:t>NR CA &amp; NR-DC configurations</a:t>
            </a:r>
          </a:p>
          <a:p>
            <a:pPr lvl="1"/>
            <a:r>
              <a:rPr lang="en-US" sz="1200" dirty="0"/>
              <a:t>NR CA configurations for FR1 </a:t>
            </a:r>
            <a:r>
              <a:rPr lang="en-US" sz="1200" dirty="0" err="1"/>
              <a:t>xCC</a:t>
            </a:r>
            <a:r>
              <a:rPr lang="en-US" sz="1200" dirty="0"/>
              <a:t>, FR2 </a:t>
            </a:r>
            <a:r>
              <a:rPr lang="en-US" sz="1200" dirty="0" err="1"/>
              <a:t>yCC</a:t>
            </a:r>
            <a:r>
              <a:rPr lang="en-US" sz="1200" dirty="0"/>
              <a:t>, FR1 </a:t>
            </a:r>
            <a:r>
              <a:rPr lang="en-US" sz="1200" dirty="0" err="1"/>
              <a:t>xCC</a:t>
            </a:r>
            <a:r>
              <a:rPr lang="en-US" sz="1200" dirty="0"/>
              <a:t> + FR2 </a:t>
            </a:r>
            <a:r>
              <a:rPr lang="en-US" sz="1200" dirty="0" err="1"/>
              <a:t>yCC</a:t>
            </a:r>
            <a:r>
              <a:rPr lang="en-US" sz="1200" dirty="0"/>
              <a:t>, where x&lt;=2 for FR1, y&lt;=8 for FR2, x&lt;=2 and y&lt;=4 for FR1+FR2</a:t>
            </a:r>
          </a:p>
          <a:p>
            <a:pPr lvl="1"/>
            <a:r>
              <a:rPr lang="en-US" sz="1200" dirty="0"/>
              <a:t>NR DC configurations x</a:t>
            </a:r>
            <a:r>
              <a:rPr lang="en-US" sz="1200" baseline="-25000" dirty="0"/>
              <a:t>FR1</a:t>
            </a:r>
            <a:r>
              <a:rPr lang="en-US" sz="1200" dirty="0"/>
              <a:t>CC+x</a:t>
            </a:r>
            <a:r>
              <a:rPr lang="en-US" sz="1200" baseline="-25000" dirty="0"/>
              <a:t>FR2</a:t>
            </a:r>
            <a:r>
              <a:rPr lang="en-US" sz="1200" dirty="0"/>
              <a:t>FR2, where x</a:t>
            </a:r>
            <a:r>
              <a:rPr lang="en-US" sz="1200" baseline="-25000" dirty="0"/>
              <a:t>FR1</a:t>
            </a:r>
            <a:r>
              <a:rPr lang="en-US" sz="1200" dirty="0"/>
              <a:t> =1 and x</a:t>
            </a:r>
            <a:r>
              <a:rPr lang="en-US" sz="1200" baseline="-25000" dirty="0"/>
              <a:t>FR2</a:t>
            </a:r>
            <a:r>
              <a:rPr lang="en-US" sz="1200" dirty="0"/>
              <a:t> &lt;=8; or x</a:t>
            </a:r>
            <a:r>
              <a:rPr lang="en-US" sz="1200" baseline="-25000" dirty="0"/>
              <a:t>FR1</a:t>
            </a:r>
            <a:r>
              <a:rPr lang="en-US" sz="1200" dirty="0"/>
              <a:t> =2 and x</a:t>
            </a:r>
            <a:r>
              <a:rPr lang="en-US" sz="1200" baseline="-25000" dirty="0"/>
              <a:t>FR2</a:t>
            </a:r>
            <a:r>
              <a:rPr lang="en-US" sz="1200" dirty="0"/>
              <a:t> &lt;=5</a:t>
            </a:r>
          </a:p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2 out of 121 FR1 test cases (38.521-1, ).</a:t>
            </a:r>
          </a:p>
          <a:p>
            <a:pPr lvl="2">
              <a:defRPr/>
            </a:pPr>
            <a:r>
              <a:rPr lang="en-US" sz="1200" dirty="0"/>
              <a:t>RF performance: Complete remaining 1 out of 54 EN-DC FR1 test cases (38.521-4).</a:t>
            </a:r>
          </a:p>
          <a:p>
            <a:pPr lvl="2">
              <a:defRPr/>
            </a:pPr>
            <a:r>
              <a:rPr lang="en-US" sz="1200" dirty="0"/>
              <a:t>RRM: Complete remaining 1 out of 83 FR1 test cases (38.533).</a:t>
            </a:r>
            <a:endParaRPr lang="en-US" altLang="zh-CN" sz="1050" dirty="0">
              <a:highlight>
                <a:srgbClr val="FFFF00"/>
              </a:highlight>
            </a:endParaRPr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>
                <a:solidFill>
                  <a:srgbClr val="FF0000"/>
                </a:solidFill>
              </a:rPr>
              <a:t>All FR2 test cases will not be feasible to complete by RAN5#90-e. </a:t>
            </a:r>
            <a:endParaRPr lang="en-US" altLang="zh-CN" sz="1200" dirty="0"/>
          </a:p>
          <a:p>
            <a:pPr lvl="2">
              <a:defRPr/>
            </a:pPr>
            <a:r>
              <a:rPr lang="sv-SE" sz="1200" dirty="0"/>
              <a:t>RF: Progress remaining 206 out of 233 FR2 single carrier and CA test cases (38.521-1).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100" dirty="0"/>
              <a:t>RF performance: Progress remaining 5 out of 9 FR2 test cases (38.521-4).</a:t>
            </a:r>
          </a:p>
          <a:p>
            <a:pPr lvl="3"/>
            <a:r>
              <a:rPr lang="sv-SE" sz="1100" dirty="0"/>
              <a:t>Progress test tolerance analysis considering SNR testability issue pending for FR2 Demod and CSI test cases (38.521-4).</a:t>
            </a:r>
            <a:endParaRPr lang="en-US" sz="1100" dirty="0"/>
          </a:p>
          <a:p>
            <a:pPr lvl="2"/>
            <a:r>
              <a:rPr lang="en-US" sz="1100" dirty="0"/>
              <a:t>RRM: Progress remaining 63 FR2 and 7 FR1+FR2 test cases (38.533, no FR2 or FR1+FR2 test cases completed yet).</a:t>
            </a:r>
          </a:p>
          <a:p>
            <a:r>
              <a:rPr lang="en-US" sz="1500" dirty="0"/>
              <a:t>RAN Protocol test cases (38.523-1):</a:t>
            </a:r>
          </a:p>
          <a:p>
            <a:pPr lvl="1"/>
            <a:r>
              <a:rPr lang="en-US" sz="1200" dirty="0"/>
              <a:t>Layer 2: Complete remaining 1 out of 77 FR1, 1 out of 77 FR2 and 1 out of 77 FR1+FR2 test cases.</a:t>
            </a:r>
          </a:p>
          <a:p>
            <a:pPr lvl="1"/>
            <a:r>
              <a:rPr lang="en-US" sz="1200" dirty="0"/>
              <a:t>Idle mode: Complete remaining 35 out of 60 FR2 test cases.</a:t>
            </a:r>
          </a:p>
          <a:p>
            <a:pPr lvl="1"/>
            <a:r>
              <a:rPr lang="en-US" sz="1200" dirty="0"/>
              <a:t>RRC: Complete remaining 5 out of 81 FR1, 47 out of 81 FR2 and 15 out of 26 FR1+FR2 test cases.</a:t>
            </a:r>
            <a:br>
              <a:rPr lang="en-US" sz="1200" dirty="0"/>
            </a:br>
            <a:r>
              <a:rPr lang="en-US" sz="1200" dirty="0"/>
              <a:t>Multilayer/Services: Complete remaining 2 out of 27 FR1 and 6 out of 27 FR2 test cases. </a:t>
            </a:r>
          </a:p>
          <a:p>
            <a:r>
              <a:rPr lang="en-US" sz="1500" dirty="0"/>
              <a:t>IMS Protocol test cases (34.229-5):</a:t>
            </a:r>
          </a:p>
          <a:p>
            <a:pPr lvl="1"/>
            <a:r>
              <a:rPr lang="en-US" sz="1200" dirty="0"/>
              <a:t>Progress 96 out of 121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Planning for next deliveries: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Option 2 (SA NR) - Phase 10 - Target RAN5#90-e FEB-21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1059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11 content - Target RAN5#90-e FEB-21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en-US" sz="1800" dirty="0"/>
              <a:t>EN-DC configurations: LTE </a:t>
            </a:r>
            <a:r>
              <a:rPr lang="en-US" sz="1800" dirty="0" err="1"/>
              <a:t>xCC</a:t>
            </a:r>
            <a:r>
              <a:rPr lang="en-US" sz="1800" dirty="0"/>
              <a:t> + NR FR1/FR2 </a:t>
            </a:r>
            <a:r>
              <a:rPr lang="en-US" sz="1800" dirty="0" err="1"/>
              <a:t>yCC</a:t>
            </a:r>
            <a:r>
              <a:rPr lang="en-US" sz="1800" dirty="0"/>
              <a:t>, where x &lt;= 5, y &lt;=8 (</a:t>
            </a:r>
            <a:r>
              <a:rPr lang="en-US" sz="1800" dirty="0" err="1"/>
              <a:t>x+y</a:t>
            </a:r>
            <a:r>
              <a:rPr lang="en-US" sz="1800" dirty="0"/>
              <a:t>&lt;=10)</a:t>
            </a:r>
          </a:p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31 out of 127 FR1 (anchor-agnostic) test cases (38.521-3).</a:t>
            </a:r>
          </a:p>
          <a:p>
            <a:pPr lvl="2"/>
            <a:r>
              <a:rPr lang="en-US" sz="1400" dirty="0"/>
              <a:t>RF performance: Complete remaining 1 out of 54 FR1 test cases (38.521-4).</a:t>
            </a:r>
          </a:p>
          <a:p>
            <a:pPr lvl="2"/>
            <a:r>
              <a:rPr lang="en-US" sz="1400" dirty="0"/>
              <a:t>RRM: Complete remaining 1 out of 59 FR1 test cases (38.533).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sv-SE" sz="1400" dirty="0">
                <a:solidFill>
                  <a:srgbClr val="FF0000"/>
                </a:solidFill>
              </a:rPr>
              <a:t>All FR2 test cases will not be feasible to complete by RAN5#90-e. </a:t>
            </a:r>
            <a:endParaRPr lang="en-US" altLang="zh-CN" sz="1400" dirty="0"/>
          </a:p>
          <a:p>
            <a:pPr lvl="2"/>
            <a:r>
              <a:rPr lang="en-US" sz="1400" dirty="0"/>
              <a:t>RF: Progress remaining 58 out of 68 FR2 and 2 out of 6 FR1+FR2 test cases (38.521-3).</a:t>
            </a:r>
          </a:p>
          <a:p>
            <a:pPr lvl="2"/>
            <a:r>
              <a:rPr lang="en-US" sz="1400" dirty="0"/>
              <a:t>RF performance: Progress remaining 4 out of 8 FR2 test cases (38.521-4).</a:t>
            </a:r>
          </a:p>
          <a:p>
            <a:pPr lvl="3"/>
            <a:r>
              <a:rPr lang="sv-SE" sz="1400" dirty="0"/>
              <a:t>Progress test tolerance analysis considering SNR testability issue pending for FR2 Demod and CSI test cases (38.521-4).</a:t>
            </a:r>
            <a:endParaRPr lang="en-US" sz="1400" dirty="0"/>
          </a:p>
          <a:p>
            <a:pPr lvl="2"/>
            <a:r>
              <a:rPr lang="en-US" sz="1400" dirty="0"/>
              <a:t>RRM: Progress remaining 53 FR2 and 5 FR1+FR2 test cases (38.533, no FR2/FR1+FR2 test cases completed).</a:t>
            </a:r>
            <a:endParaRPr lang="en-US" sz="1400" dirty="0">
              <a:highlight>
                <a:srgbClr val="FFFF00"/>
              </a:highlight>
            </a:endParaRPr>
          </a:p>
          <a:p>
            <a:r>
              <a:rPr lang="en-US" sz="1800" dirty="0"/>
              <a:t>RAN Protocol test cases (38.523-1):</a:t>
            </a:r>
          </a:p>
          <a:p>
            <a:pPr lvl="1"/>
            <a:r>
              <a:rPr lang="en-US" sz="1400" dirty="0"/>
              <a:t>RRC: Complete remaining 3 out of 49 FR1, 12 out of 49 FR2 and 4 out of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84130</TotalTime>
  <Words>821</Words>
  <Application>Microsoft Office PowerPoint</Application>
  <PresentationFormat>On-screen Show (4:3)</PresentationFormat>
  <Paragraphs>98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Ericsson Capital TT</vt:lpstr>
      <vt:lpstr>PresentationTemplate2011</vt:lpstr>
      <vt:lpstr>RAN5 5G NR STATUS,  DELIVERY phases and targets (November-20)   </vt:lpstr>
      <vt:lpstr>Introduction &amp; CONTENT</vt:lpstr>
      <vt:lpstr>Definitions of RAN5 5GS delivery phases  and target dates </vt:lpstr>
      <vt:lpstr>PowerPoint Presentation</vt:lpstr>
      <vt:lpstr>Progress - Completed deliveries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2218</cp:revision>
  <cp:lastPrinted>2019-05-21T13:30:52Z</cp:lastPrinted>
  <dcterms:created xsi:type="dcterms:W3CDTF">2016-08-26T13:27:01Z</dcterms:created>
  <dcterms:modified xsi:type="dcterms:W3CDTF">2020-12-03T15:53:57Z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