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9"/>
  </p:notesMasterIdLst>
  <p:sldIdLst>
    <p:sldId id="275" r:id="rId3"/>
    <p:sldId id="422" r:id="rId4"/>
    <p:sldId id="423" r:id="rId5"/>
    <p:sldId id="427" r:id="rId6"/>
    <p:sldId id="425" r:id="rId7"/>
    <p:sldId id="276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11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83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26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37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4384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7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3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4" y="717054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5878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146896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RAN5#88e RF Closing Session</a:t>
            </a:r>
            <a:br>
              <a:rPr lang="en-US" sz="5333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13152" y="3520017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b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Pradeep Gowda</a:t>
            </a:r>
            <a:b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RAN5 Vice Chair </a:t>
            </a:r>
            <a:b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RF/RRM Subgroup convenor</a:t>
            </a:r>
            <a:endParaRPr lang="en-GB" altLang="en-US" sz="2400" dirty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1221264"/>
            <a:ext cx="10972800" cy="4526392"/>
          </a:xfrm>
        </p:spPr>
        <p:txBody>
          <a:bodyPr/>
          <a:lstStyle/>
          <a:p>
            <a:r>
              <a:rPr lang="en-US" sz="2400" dirty="0">
                <a:cs typeface="ヒラギノ角ゴ Pro W3"/>
              </a:rPr>
              <a:t>RAN5#88e RF document status</a:t>
            </a:r>
          </a:p>
          <a:p>
            <a:pPr fontAlgn="ctr"/>
            <a:r>
              <a:rPr lang="en-US" sz="2400" dirty="0"/>
              <a:t>Outgoing LS and RF Action point update</a:t>
            </a:r>
          </a:p>
          <a:p>
            <a:pPr fontAlgn="ctr"/>
            <a:r>
              <a:rPr lang="en-US" sz="2400" dirty="0">
                <a:cs typeface="ヒラギノ角ゴ Pro W3"/>
              </a:rPr>
              <a:t>RAN5#88e Pending discussion topics</a:t>
            </a:r>
            <a:endParaRPr lang="en-US" sz="2400" dirty="0"/>
          </a:p>
          <a:p>
            <a:endParaRPr lang="en-US" sz="2400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17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22482"/>
            <a:ext cx="10972800" cy="5762624"/>
          </a:xfrm>
        </p:spPr>
        <p:txBody>
          <a:bodyPr/>
          <a:lstStyle/>
          <a:p>
            <a:pPr lvl="0"/>
            <a:r>
              <a:rPr lang="en-US" sz="1600" dirty="0"/>
              <a:t>Summary</a:t>
            </a:r>
          </a:p>
          <a:p>
            <a:pPr lvl="1">
              <a:spcBef>
                <a:spcPts val="0"/>
              </a:spcBef>
            </a:pPr>
            <a:r>
              <a:rPr lang="en-US" sz="1200" dirty="0"/>
              <a:t>FR2 MU documents verdicts were based on FR2 MU web CC calls handled by Ron.</a:t>
            </a:r>
          </a:p>
          <a:p>
            <a:pPr lvl="1">
              <a:spcBef>
                <a:spcPts val="0"/>
              </a:spcBef>
            </a:pPr>
            <a:r>
              <a:rPr lang="en-US" sz="1200" dirty="0"/>
              <a:t>FR1 RRM TT documents verdicts were based on review feedback by Ian and TT analysis companies</a:t>
            </a:r>
          </a:p>
          <a:p>
            <a:pPr lvl="1">
              <a:spcBef>
                <a:spcPts val="0"/>
              </a:spcBef>
            </a:pPr>
            <a:r>
              <a:rPr lang="en-US" sz="1200" dirty="0"/>
              <a:t>268 CR’s ‘P.AGREED’, 24 documents ‘NOTED’ and proposals endorsed as applicable, 265 t-docs ‘DEFERRED’</a:t>
            </a:r>
          </a:p>
          <a:p>
            <a:pPr lvl="1">
              <a:spcBef>
                <a:spcPts val="0"/>
              </a:spcBef>
            </a:pPr>
            <a:r>
              <a:rPr lang="en-US" sz="1200" dirty="0"/>
              <a:t>54 CR’s are dependent on RAN4#96e CR’s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100" dirty="0"/>
              <a:t>R5-204105 (R&amp;S) w/drawn since RAN4 dependent CR NOT PURSUED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100" dirty="0"/>
              <a:t>R5-203971r1 (Huawei) is pending verdict, RAN4 dependent </a:t>
            </a:r>
            <a:r>
              <a:rPr lang="en-US" sz="1100"/>
              <a:t>CR NOT </a:t>
            </a:r>
            <a:r>
              <a:rPr lang="en-US" sz="1100" dirty="0"/>
              <a:t>PURSUED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100" dirty="0"/>
              <a:t>15 CR’s are P.AGREED (RAN4 dependent CR agreed)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100" dirty="0"/>
              <a:t>7 CR’s could be P.AGREED ( RAN4 dependent CR agreed)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100" dirty="0"/>
              <a:t>30 CR’s are still pending RAN4 verdict</a:t>
            </a:r>
          </a:p>
          <a:p>
            <a:pPr lvl="3">
              <a:spcBef>
                <a:spcPts val="0"/>
              </a:spcBef>
            </a:pPr>
            <a:r>
              <a:rPr lang="en-US" sz="1050" dirty="0"/>
              <a:t>If RAN4 verdict is issued by </a:t>
            </a:r>
            <a:r>
              <a:rPr lang="en-US" sz="1050" dirty="0">
                <a:solidFill>
                  <a:srgbClr val="FF0000"/>
                </a:solidFill>
              </a:rPr>
              <a:t>26</a:t>
            </a:r>
            <a:r>
              <a:rPr lang="en-US" sz="1050" baseline="30000" dirty="0">
                <a:solidFill>
                  <a:srgbClr val="FF0000"/>
                </a:solidFill>
              </a:rPr>
              <a:t>th</a:t>
            </a:r>
            <a:r>
              <a:rPr lang="en-US" sz="1050" dirty="0">
                <a:solidFill>
                  <a:srgbClr val="FF0000"/>
                </a:solidFill>
              </a:rPr>
              <a:t> Aug 15:00 UTC</a:t>
            </a:r>
            <a:r>
              <a:rPr lang="en-US" sz="1050" dirty="0"/>
              <a:t>, applicable revisions of RAN5 CR , shall be uploaded by t-doc revision deadline </a:t>
            </a:r>
            <a:r>
              <a:rPr lang="en-US" sz="1050" dirty="0">
                <a:solidFill>
                  <a:srgbClr val="FF0000"/>
                </a:solidFill>
              </a:rPr>
              <a:t>27</a:t>
            </a:r>
            <a:r>
              <a:rPr lang="en-US" sz="1050" baseline="30000" dirty="0">
                <a:solidFill>
                  <a:srgbClr val="FF0000"/>
                </a:solidFill>
              </a:rPr>
              <a:t>th</a:t>
            </a:r>
            <a:r>
              <a:rPr lang="en-US" sz="1050" dirty="0">
                <a:solidFill>
                  <a:srgbClr val="FF0000"/>
                </a:solidFill>
              </a:rPr>
              <a:t> Aug 15:00 UTC</a:t>
            </a:r>
            <a:r>
              <a:rPr lang="en-US" sz="1050" dirty="0"/>
              <a:t>, to be considered for RAN5 CR verdict by </a:t>
            </a:r>
            <a:r>
              <a:rPr lang="en-US" sz="1050" dirty="0">
                <a:solidFill>
                  <a:srgbClr val="FF0000"/>
                </a:solidFill>
              </a:rPr>
              <a:t>28</a:t>
            </a:r>
            <a:r>
              <a:rPr lang="en-US" sz="1050" baseline="30000" dirty="0">
                <a:solidFill>
                  <a:srgbClr val="FF0000"/>
                </a:solidFill>
              </a:rPr>
              <a:t>th</a:t>
            </a:r>
            <a:r>
              <a:rPr lang="en-US" sz="1050" dirty="0"/>
              <a:t> </a:t>
            </a:r>
            <a:r>
              <a:rPr lang="en-US" sz="1050" dirty="0">
                <a:solidFill>
                  <a:srgbClr val="FF0000"/>
                </a:solidFill>
              </a:rPr>
              <a:t>Aug</a:t>
            </a:r>
            <a:r>
              <a:rPr lang="en-US" sz="1050" dirty="0"/>
              <a:t> .</a:t>
            </a:r>
          </a:p>
          <a:p>
            <a:pPr lvl="3">
              <a:spcBef>
                <a:spcPts val="0"/>
              </a:spcBef>
            </a:pPr>
            <a:r>
              <a:rPr lang="en-US" sz="1050" dirty="0"/>
              <a:t>If RAN4 CR verdict is issued on Friday (Aug28th), allowing time for revisions and discussions to be handled post RAN4 CR verdict ,the corresponding RAN5 CR verdict will be issued by </a:t>
            </a:r>
            <a:r>
              <a:rPr lang="en-US" sz="1050" dirty="0">
                <a:solidFill>
                  <a:srgbClr val="FF0000"/>
                </a:solidFill>
              </a:rPr>
              <a:t>1</a:t>
            </a:r>
            <a:r>
              <a:rPr lang="en-US" sz="1050" baseline="30000" dirty="0">
                <a:solidFill>
                  <a:srgbClr val="FF0000"/>
                </a:solidFill>
              </a:rPr>
              <a:t>st</a:t>
            </a:r>
            <a:r>
              <a:rPr lang="en-US" sz="1050" dirty="0">
                <a:solidFill>
                  <a:srgbClr val="FF0000"/>
                </a:solidFill>
              </a:rPr>
              <a:t> Sept 20:00 UTC</a:t>
            </a:r>
            <a:r>
              <a:rPr lang="en-US" sz="1050" dirty="0"/>
              <a:t>.</a:t>
            </a:r>
          </a:p>
          <a:p>
            <a:pPr lvl="4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050" dirty="0"/>
              <a:t>Deadline to upload final t-doc </a:t>
            </a:r>
            <a:r>
              <a:rPr lang="en-US" sz="1050" dirty="0">
                <a:solidFill>
                  <a:srgbClr val="FF0000"/>
                </a:solidFill>
              </a:rPr>
              <a:t>2</a:t>
            </a:r>
            <a:r>
              <a:rPr lang="en-US" sz="1050" baseline="30000" dirty="0">
                <a:solidFill>
                  <a:srgbClr val="FF0000"/>
                </a:solidFill>
              </a:rPr>
              <a:t>nd</a:t>
            </a:r>
            <a:r>
              <a:rPr lang="en-US" sz="1050" dirty="0">
                <a:solidFill>
                  <a:srgbClr val="FF0000"/>
                </a:solidFill>
              </a:rPr>
              <a:t> Sept 20:00 UTC</a:t>
            </a:r>
            <a:r>
              <a:rPr lang="en-US" sz="1050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</a:p>
          <a:p>
            <a:pPr lvl="1">
              <a:spcBef>
                <a:spcPts val="0"/>
              </a:spcBef>
            </a:pPr>
            <a:r>
              <a:rPr lang="en-US" sz="1200" dirty="0"/>
              <a:t>30 CR’s still have 3GU issues and/or overlaps! These need to be revised by Aug27th 15:00 UTC to address the 3GU issues and confirmed that the overlaps don’t have an impact to spec implementation, to be considered for agreement.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Timelines for pending documents</a:t>
            </a:r>
          </a:p>
          <a:p>
            <a:pPr lvl="1">
              <a:spcBef>
                <a:spcPts val="0"/>
              </a:spcBef>
            </a:pPr>
            <a:r>
              <a:rPr lang="en-US" altLang="en-US" sz="1200" dirty="0"/>
              <a:t>Last revision upload: </a:t>
            </a:r>
            <a:r>
              <a:rPr lang="en-US" altLang="en-US" sz="1200" dirty="0">
                <a:solidFill>
                  <a:srgbClr val="FF0000"/>
                </a:solidFill>
              </a:rPr>
              <a:t>Thu 27 Aug 15:00 UTC (17:00 CEST)</a:t>
            </a:r>
          </a:p>
          <a:p>
            <a:pPr lvl="1">
              <a:spcBef>
                <a:spcPts val="0"/>
              </a:spcBef>
            </a:pPr>
            <a:r>
              <a:rPr lang="en-US" altLang="en-US" sz="1200" dirty="0"/>
              <a:t>Last comments: </a:t>
            </a:r>
            <a:r>
              <a:rPr lang="en-US" altLang="en-US" sz="1200" dirty="0">
                <a:solidFill>
                  <a:srgbClr val="FF0000"/>
                </a:solidFill>
              </a:rPr>
              <a:t>Fri 28 Aug 15:00 UTC (17:00 CEST)</a:t>
            </a:r>
          </a:p>
          <a:p>
            <a:pPr lvl="1">
              <a:spcBef>
                <a:spcPts val="0"/>
              </a:spcBef>
            </a:pPr>
            <a:r>
              <a:rPr lang="en-US" altLang="en-US" sz="1200" dirty="0"/>
              <a:t>End of E-meeting </a:t>
            </a:r>
            <a:r>
              <a:rPr lang="en-US" altLang="en-US" sz="1200" dirty="0">
                <a:solidFill>
                  <a:srgbClr val="FF0000"/>
                </a:solidFill>
              </a:rPr>
              <a:t>Fri 28 Aug 20:00 UTC (22:00 CEST) </a:t>
            </a:r>
          </a:p>
          <a:p>
            <a:pPr lvl="2">
              <a:spcBef>
                <a:spcPts val="0"/>
              </a:spcBef>
            </a:pPr>
            <a:r>
              <a:rPr lang="en-US" altLang="en-US" sz="1200" dirty="0"/>
              <a:t>Deadline to submit final t-doc</a:t>
            </a:r>
          </a:p>
          <a:p>
            <a:endParaRPr lang="en-US" sz="2333" dirty="0"/>
          </a:p>
          <a:p>
            <a:pPr lvl="1"/>
            <a:endParaRPr lang="en-US" sz="1800" dirty="0"/>
          </a:p>
          <a:p>
            <a:pPr lvl="1">
              <a:buFont typeface="Wingdings" panose="05000000000000000000" pitchFamily="2" charset="2"/>
              <a:buChar char="ü"/>
            </a:pPr>
            <a:endParaRPr lang="en-US" sz="1933" dirty="0"/>
          </a:p>
          <a:p>
            <a:pPr lvl="2">
              <a:buFont typeface="Wingdings" panose="05000000000000000000" pitchFamily="2" charset="2"/>
              <a:buChar char="ü"/>
            </a:pPr>
            <a:endParaRPr lang="en-US" sz="1400" dirty="0"/>
          </a:p>
          <a:p>
            <a:pPr marL="0" indent="0">
              <a:buNone/>
            </a:pPr>
            <a:endParaRPr lang="en-US" sz="1867" dirty="0">
              <a:cs typeface="ヒラギノ角ゴ Pro W3"/>
            </a:endParaRPr>
          </a:p>
          <a:p>
            <a:pPr lvl="1"/>
            <a:endParaRPr lang="en-US" sz="1867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570" y="6763"/>
            <a:ext cx="10972800" cy="415719"/>
          </a:xfrm>
        </p:spPr>
        <p:txBody>
          <a:bodyPr/>
          <a:lstStyle/>
          <a:p>
            <a:r>
              <a:rPr lang="en-US" sz="3000" dirty="0">
                <a:cs typeface="ヒラギノ角ゴ Pro W3"/>
              </a:rPr>
              <a:t>RAN5#88e RF document status</a:t>
            </a:r>
          </a:p>
        </p:txBody>
      </p:sp>
    </p:spTree>
    <p:extLst>
      <p:ext uri="{BB962C8B-B14F-4D97-AF65-F5344CB8AC3E}">
        <p14:creationId xmlns:p14="http://schemas.microsoft.com/office/powerpoint/2010/main" val="53561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762624"/>
          </a:xfrm>
        </p:spPr>
        <p:txBody>
          <a:bodyPr/>
          <a:lstStyle/>
          <a:p>
            <a:r>
              <a:rPr lang="en-US" sz="2400" dirty="0"/>
              <a:t>Pending outgoing LS’s-- None</a:t>
            </a:r>
            <a:endParaRPr lang="pt-BR" sz="1400" dirty="0"/>
          </a:p>
          <a:p>
            <a:r>
              <a:rPr lang="en-US" sz="2400" dirty="0"/>
              <a:t>Review New AP’s and update to prior meeting RF Action points</a:t>
            </a:r>
          </a:p>
          <a:p>
            <a:pPr fontAlgn="ctr">
              <a:buFont typeface="Wingdings" panose="05000000000000000000" pitchFamily="2" charset="2"/>
              <a:buChar char="ü"/>
            </a:pPr>
            <a:endParaRPr lang="pt-BR" sz="2466" dirty="0"/>
          </a:p>
          <a:p>
            <a:pPr lvl="2" fontAlgn="ctr">
              <a:buFont typeface="Wingdings" panose="05000000000000000000" pitchFamily="2" charset="2"/>
              <a:buChar char="ü"/>
            </a:pPr>
            <a:endParaRPr lang="pt-BR" sz="1400" dirty="0"/>
          </a:p>
          <a:p>
            <a:pPr lvl="2" fontAlgn="ctr">
              <a:buFont typeface="Wingdings" panose="05000000000000000000" pitchFamily="2" charset="2"/>
              <a:buChar char="ü"/>
            </a:pPr>
            <a:endParaRPr lang="pt-BR" sz="1467" dirty="0"/>
          </a:p>
          <a:p>
            <a:pPr marL="0" indent="0" fontAlgn="ctr">
              <a:buNone/>
            </a:pPr>
            <a:endParaRPr lang="en-US" sz="2400" dirty="0">
              <a:ea typeface="+mn-ea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pPr fontAlgn="ctr"/>
            <a:r>
              <a:rPr lang="en-US" sz="3600" dirty="0"/>
              <a:t>Outgoing LS and RF action point update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9590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800099"/>
            <a:ext cx="10972800" cy="5724525"/>
          </a:xfrm>
        </p:spPr>
        <p:txBody>
          <a:bodyPr/>
          <a:lstStyle/>
          <a:p>
            <a:pPr lvl="0"/>
            <a:r>
              <a:rPr lang="en-US" sz="2200" dirty="0"/>
              <a:t>‘EN-DC </a:t>
            </a:r>
            <a:r>
              <a:rPr lang="en-US" sz="2200" dirty="0" err="1"/>
              <a:t>RefSens</a:t>
            </a:r>
            <a:r>
              <a:rPr lang="en-US" sz="2200" dirty="0"/>
              <a:t>’[Ericsson]– 13 CR’s , 2 Discussion paper</a:t>
            </a:r>
          </a:p>
          <a:p>
            <a:pPr lvl="0"/>
            <a:r>
              <a:rPr lang="en-US" sz="2200" dirty="0"/>
              <a:t>‘MBR’ [Qualcomm]– 1 discussion paper</a:t>
            </a:r>
          </a:p>
          <a:p>
            <a:r>
              <a:rPr lang="it-IT" sz="2200" dirty="0"/>
              <a:t>‘SA Tx diversity &amp; NSA PC2’[Huawei]– 3CR’s, 1 Discussion paper</a:t>
            </a:r>
          </a:p>
          <a:p>
            <a:r>
              <a:rPr lang="en-US" sz="2200" dirty="0"/>
              <a:t>R5-204213</a:t>
            </a:r>
            <a:r>
              <a:rPr lang="it-IT" sz="2200" dirty="0"/>
              <a:t> [Ericsson]– Proposal 1</a:t>
            </a:r>
          </a:p>
          <a:p>
            <a:r>
              <a:rPr lang="en-US" sz="2200" dirty="0"/>
              <a:t>‘Default CBW’[CAICT]– 4 CR’s</a:t>
            </a:r>
          </a:p>
          <a:p>
            <a:endParaRPr lang="en-US" sz="14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0009" y="125515"/>
            <a:ext cx="10972800" cy="415719"/>
          </a:xfrm>
        </p:spPr>
        <p:txBody>
          <a:bodyPr/>
          <a:lstStyle/>
          <a:p>
            <a:pPr fontAlgn="ctr"/>
            <a:r>
              <a:rPr lang="en-US" sz="3600" dirty="0">
                <a:cs typeface="ヒラギノ角ゴ Pro W3"/>
              </a:rPr>
              <a:t>RAN5#88e Pending discussion topics</a:t>
            </a:r>
          </a:p>
        </p:txBody>
      </p:sp>
    </p:spTree>
    <p:extLst>
      <p:ext uri="{BB962C8B-B14F-4D97-AF65-F5344CB8AC3E}">
        <p14:creationId xmlns:p14="http://schemas.microsoft.com/office/powerpoint/2010/main" val="3128713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146896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 You !</a:t>
            </a: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8699436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28899</TotalTime>
  <Words>430</Words>
  <Application>Microsoft Office PowerPoint</Application>
  <PresentationFormat>Widescreen</PresentationFormat>
  <Paragraphs>49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RAN5#88e RF Closing Session </vt:lpstr>
      <vt:lpstr>Agenda</vt:lpstr>
      <vt:lpstr>RAN5#88e RF document status</vt:lpstr>
      <vt:lpstr>Outgoing LS and RF action point update</vt:lpstr>
      <vt:lpstr>RAN5#88e Pending discussion topics</vt:lpstr>
      <vt:lpstr>   Thank You 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Pradeep Gowda</cp:lastModifiedBy>
  <cp:revision>542</cp:revision>
  <dcterms:created xsi:type="dcterms:W3CDTF">2018-05-24T11:49:12Z</dcterms:created>
  <dcterms:modified xsi:type="dcterms:W3CDTF">2020-08-26T04:53:48Z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