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2"/>
  </p:notesMasterIdLst>
  <p:sldIdLst>
    <p:sldId id="275" r:id="rId3"/>
    <p:sldId id="422" r:id="rId4"/>
    <p:sldId id="423" r:id="rId5"/>
    <p:sldId id="427" r:id="rId6"/>
    <p:sldId id="424" r:id="rId7"/>
    <p:sldId id="425" r:id="rId8"/>
    <p:sldId id="426" r:id="rId9"/>
    <p:sldId id="428" r:id="rId10"/>
    <p:sldId id="276" r:id="rId1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B9B"/>
    <a:srgbClr val="1E9657"/>
    <a:srgbClr val="FF5D5D"/>
    <a:srgbClr val="124191"/>
    <a:srgbClr val="C800BE"/>
    <a:srgbClr val="92D050"/>
    <a:srgbClr val="164F0D"/>
    <a:srgbClr val="FF5B5B"/>
    <a:srgbClr val="23195D"/>
    <a:srgbClr val="FF7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14" autoAdjust="0"/>
    <p:restoredTop sz="94660"/>
  </p:normalViewPr>
  <p:slideViewPr>
    <p:cSldViewPr snapToGrid="0">
      <p:cViewPr varScale="1">
        <p:scale>
          <a:sx n="114" d="100"/>
          <a:sy n="114" d="100"/>
        </p:scale>
        <p:origin x="111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948FFD-DDE0-4E13-8CF4-6D833C916B90}" type="datetimeFigureOut">
              <a:rPr lang="en-US" smtClean="0"/>
              <a:t>5/17/2020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06839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2</a:t>
            </a:fld>
            <a:endParaRPr lang="en-US"/>
          </a:p>
        </p:txBody>
      </p:sp>
    </p:spTree>
    <p:extLst>
      <p:ext uri="{BB962C8B-B14F-4D97-AF65-F5344CB8AC3E}">
        <p14:creationId xmlns:p14="http://schemas.microsoft.com/office/powerpoint/2010/main" val="3962383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3</a:t>
            </a:fld>
            <a:endParaRPr lang="en-US"/>
          </a:p>
        </p:txBody>
      </p:sp>
    </p:spTree>
    <p:extLst>
      <p:ext uri="{BB962C8B-B14F-4D97-AF65-F5344CB8AC3E}">
        <p14:creationId xmlns:p14="http://schemas.microsoft.com/office/powerpoint/2010/main" val="401102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4</a:t>
            </a:fld>
            <a:endParaRPr lang="en-US"/>
          </a:p>
        </p:txBody>
      </p:sp>
    </p:spTree>
    <p:extLst>
      <p:ext uri="{BB962C8B-B14F-4D97-AF65-F5344CB8AC3E}">
        <p14:creationId xmlns:p14="http://schemas.microsoft.com/office/powerpoint/2010/main" val="3321537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5</a:t>
            </a:fld>
            <a:endParaRPr lang="en-US"/>
          </a:p>
        </p:txBody>
      </p:sp>
    </p:spTree>
    <p:extLst>
      <p:ext uri="{BB962C8B-B14F-4D97-AF65-F5344CB8AC3E}">
        <p14:creationId xmlns:p14="http://schemas.microsoft.com/office/powerpoint/2010/main" val="2190787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6</a:t>
            </a:fld>
            <a:endParaRPr lang="en-US"/>
          </a:p>
        </p:txBody>
      </p:sp>
    </p:spTree>
    <p:extLst>
      <p:ext uri="{BB962C8B-B14F-4D97-AF65-F5344CB8AC3E}">
        <p14:creationId xmlns:p14="http://schemas.microsoft.com/office/powerpoint/2010/main" val="2318438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7</a:t>
            </a:fld>
            <a:endParaRPr lang="en-US"/>
          </a:p>
        </p:txBody>
      </p:sp>
    </p:spTree>
    <p:extLst>
      <p:ext uri="{BB962C8B-B14F-4D97-AF65-F5344CB8AC3E}">
        <p14:creationId xmlns:p14="http://schemas.microsoft.com/office/powerpoint/2010/main" val="2745949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8</a:t>
            </a:fld>
            <a:endParaRPr lang="en-US"/>
          </a:p>
        </p:txBody>
      </p:sp>
    </p:spTree>
    <p:extLst>
      <p:ext uri="{BB962C8B-B14F-4D97-AF65-F5344CB8AC3E}">
        <p14:creationId xmlns:p14="http://schemas.microsoft.com/office/powerpoint/2010/main" val="5711388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9</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357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0" y="374400"/>
            <a:ext cx="11078400" cy="846355"/>
          </a:xfrm>
          <a:prstGeom prst="rect">
            <a:avLst/>
          </a:prstGeom>
        </p:spPr>
        <p:txBody>
          <a:bodyPr lIns="0" tIns="0" rIns="0" bIns="0"/>
          <a:lstStyle>
            <a:lvl1pPr marL="0" indent="0">
              <a:buNone/>
              <a:defRPr sz="5867"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0" y="1440000"/>
            <a:ext cx="11078400" cy="4747200"/>
          </a:xfrm>
          <a:prstGeom prst="rect">
            <a:avLst/>
          </a:prstGeom>
        </p:spPr>
        <p:txBody>
          <a:bodyPr lIns="0" tIns="0" rIns="0" bIns="0">
            <a:normAutofit/>
          </a:bodyPr>
          <a:lstStyle>
            <a:lvl1pPr marL="306910" indent="-306910">
              <a:spcBef>
                <a:spcPts val="0"/>
              </a:spcBef>
              <a:spcAft>
                <a:spcPts val="800"/>
              </a:spcAft>
              <a:buFont typeface="Nokia Pure Text Light" panose="020B0304040602060303" pitchFamily="34" charset="0"/>
              <a:buChar char="‑"/>
              <a:defRPr sz="2133" b="0">
                <a:solidFill>
                  <a:schemeClr val="bg1"/>
                </a:solidFill>
                <a:latin typeface="Nokia Pure Text Light" panose="020B0403020202020204" pitchFamily="34" charset="0"/>
                <a:ea typeface="Nokia Pure Text Light" panose="020B0403020202020204" pitchFamily="34" charset="0"/>
              </a:defRPr>
            </a:lvl1pPr>
            <a:lvl2pPr marL="609585" indent="-302676">
              <a:spcBef>
                <a:spcPts val="0"/>
              </a:spcBef>
              <a:spcAft>
                <a:spcPts val="800"/>
              </a:spcAft>
              <a:buFont typeface="Nokia Pure Text Light" panose="020B0304040602060303" pitchFamily="34" charset="0"/>
              <a:buChar char="‑"/>
              <a:defRPr sz="1867">
                <a:solidFill>
                  <a:schemeClr val="bg1"/>
                </a:solidFill>
                <a:latin typeface="Nokia Pure Text Light" panose="020B0403020202020204" pitchFamily="34" charset="0"/>
                <a:ea typeface="Nokia Pure Text Light" panose="020B0403020202020204" pitchFamily="34" charset="0"/>
              </a:defRPr>
            </a:lvl2pPr>
            <a:lvl3pPr marL="845379" indent="-228594">
              <a:spcBef>
                <a:spcPts val="0"/>
              </a:spcBef>
              <a:spcAft>
                <a:spcPts val="800"/>
              </a:spcAft>
              <a:buSzPct val="66000"/>
              <a:buFont typeface="Wingdings" panose="05000000000000000000" pitchFamily="2" charset="2"/>
              <a:buChar char="§"/>
              <a:defRPr sz="1600">
                <a:solidFill>
                  <a:schemeClr val="bg1"/>
                </a:solidFill>
                <a:latin typeface="Nokia Pure Text Light" panose="020B0403020202020204" pitchFamily="34" charset="0"/>
                <a:ea typeface="Nokia Pure Text Light" panose="020B0403020202020204" pitchFamily="34" charset="0"/>
              </a:defRPr>
            </a:lvl3pPr>
            <a:lvl4pPr marL="1068891" indent="0">
              <a:spcBef>
                <a:spcPts val="0"/>
              </a:spcBef>
              <a:spcAft>
                <a:spcPts val="800"/>
              </a:spcAft>
              <a:buNone/>
              <a:defRPr sz="1333">
                <a:solidFill>
                  <a:schemeClr val="bg1"/>
                </a:solidFill>
                <a:latin typeface="Nokia Pure Text Light" panose="020B0403020202020204" pitchFamily="34" charset="0"/>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bg1"/>
                </a:solidFill>
                <a:latin typeface="Nokia Pure Text Light" panose="020B0403020202020204" pitchFamily="34" charset="0"/>
                <a:ea typeface="Nokia Pure Text Light" panose="020B0403020202020204" pitchFamily="34" charset="0"/>
              </a:defRPr>
            </a:lvl5pPr>
            <a:lvl6pPr marL="1538362" indent="0">
              <a:spcBef>
                <a:spcPts val="0"/>
              </a:spcBef>
              <a:spcAft>
                <a:spcPts val="800"/>
              </a:spcAft>
              <a:buFont typeface="Nokia Pure Text" panose="020B0503020202020204" pitchFamily="34" charset="0"/>
              <a:buNone/>
              <a:defRPr sz="1067" baseline="0">
                <a:solidFill>
                  <a:schemeClr val="bg1"/>
                </a:solidFill>
                <a:latin typeface="Nokia Pure Text Light" panose="020B0403020202020204" pitchFamily="34" charset="0"/>
                <a:ea typeface="Nokia Pure Text Light" panose="020B0403020202020204" pitchFamily="34" charset="0"/>
              </a:defRPr>
            </a:lvl6pPr>
            <a:lvl7pPr marL="1845554" indent="0">
              <a:spcBef>
                <a:spcPts val="0"/>
              </a:spcBef>
              <a:spcAft>
                <a:spcPts val="800"/>
              </a:spcAft>
              <a:buNone/>
              <a:defRPr sz="933">
                <a:solidFill>
                  <a:schemeClr val="bg1"/>
                </a:solidFill>
                <a:latin typeface="Nokia Pure Text Light" panose="020B0403020202020204" pitchFamily="34" charset="0"/>
                <a:ea typeface="Nokia Pure Text Light" panose="020B0403020202020204" pitchFamily="34" charset="0"/>
              </a:defRPr>
            </a:lvl7pPr>
            <a:lvl8pPr marL="2152746" indent="0">
              <a:spcBef>
                <a:spcPts val="0"/>
              </a:spcBef>
              <a:spcAft>
                <a:spcPts val="800"/>
              </a:spcAft>
              <a:buNone/>
              <a:defRPr sz="80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6" cy="566400"/>
          </a:xfrm>
          <a:prstGeom prst="rect">
            <a:avLst/>
          </a:prstGeom>
        </p:spPr>
      </p:pic>
      <p:sp>
        <p:nvSpPr>
          <p:cNvPr id="10"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r>
              <a:rPr lang="en-GB"/>
              <a:t>Nokia – Customer Confidential</a:t>
            </a:r>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3" y="372335"/>
            <a:ext cx="10972800"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497" y="717056"/>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77" y="6319707"/>
            <a:ext cx="2046915"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00" tIns="96000" rIns="96000" bIns="96000" numCol="1" spcCol="0" rtlCol="0" fromWordArt="0" anchor="t" anchorCtr="0" forceAA="0" compatLnSpc="1">
            <a:prstTxWarp prst="textNoShape">
              <a:avLst/>
            </a:prstTxWarp>
            <a:noAutofit/>
          </a:bodyPr>
          <a:lstStyle/>
          <a:p>
            <a:pPr algn="l"/>
            <a:endParaRPr lang="fi-FI" sz="16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0" y="6422400"/>
            <a:ext cx="6048000" cy="163200"/>
          </a:xfrm>
          <a:prstGeom prst="rect">
            <a:avLst/>
          </a:prstGeom>
        </p:spPr>
        <p:txBody>
          <a:bodyPr/>
          <a:lstStyle/>
          <a:p>
            <a:r>
              <a:rPr lang="en-GB" dirty="0"/>
              <a:t>&lt;Document ID: change ID in footer or remove&gt;</a:t>
            </a:r>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a:extLst>
              <a:ext uri="{FF2B5EF4-FFF2-40B4-BE49-F238E27FC236}">
                <a16:creationId xmlns:a16="http://schemas.microsoft.com/office/drawing/2014/main" id="{D0966A94-46E8-4615-9FF8-22A688218677}"/>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051" y="1"/>
            <a:ext cx="2328333" cy="155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LTE-AdvancedPro_largerTM_cropped">
            <a:extLst>
              <a:ext uri="{FF2B5EF4-FFF2-40B4-BE49-F238E27FC236}">
                <a16:creationId xmlns:a16="http://schemas.microsoft.com/office/drawing/2014/main" id="{6966CB38-B2C8-4784-9965-4EE6E5448F45}"/>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40434" y="52918"/>
            <a:ext cx="1581151" cy="126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457189" indent="-457189">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557493" y="372333"/>
            <a:ext cx="10972800" cy="415719"/>
          </a:xfrm>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557494" y="717054"/>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Tree>
    <p:extLst>
      <p:ext uri="{BB962C8B-B14F-4D97-AF65-F5344CB8AC3E}">
        <p14:creationId xmlns:p14="http://schemas.microsoft.com/office/powerpoint/2010/main" val="1015878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n-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0" y="1440000"/>
            <a:ext cx="110784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ea typeface="Nokia Pure Text Light" panose="020B0403020202020204" pitchFamily="34" charset="0"/>
              </a:defRPr>
            </a:lvl1pPr>
            <a:lvl2pPr marL="307192" indent="0">
              <a:spcBef>
                <a:spcPts val="0"/>
              </a:spcBef>
              <a:spcAft>
                <a:spcPts val="800"/>
              </a:spcAft>
              <a:buNone/>
              <a:defRPr sz="1867">
                <a:solidFill>
                  <a:schemeClr val="tx2"/>
                </a:solidFill>
                <a:latin typeface="+mn-lt"/>
                <a:ea typeface="Nokia Pure Text Light" panose="020B0403020202020204" pitchFamily="34" charset="0"/>
              </a:defRPr>
            </a:lvl2pPr>
            <a:lvl3pPr marL="616785" indent="0">
              <a:spcBef>
                <a:spcPts val="0"/>
              </a:spcBef>
              <a:spcAft>
                <a:spcPts val="800"/>
              </a:spcAft>
              <a:buNone/>
              <a:defRPr sz="1600">
                <a:solidFill>
                  <a:schemeClr val="tx2"/>
                </a:solidFill>
                <a:latin typeface="+mn-lt"/>
                <a:ea typeface="Nokia Pure Text Light" panose="020B0403020202020204" pitchFamily="34" charset="0"/>
              </a:defRPr>
            </a:lvl3pPr>
            <a:lvl4pPr marL="923977" indent="0">
              <a:spcBef>
                <a:spcPts val="0"/>
              </a:spcBef>
              <a:spcAft>
                <a:spcPts val="800"/>
              </a:spcAft>
              <a:buNone/>
              <a:defRPr sz="1333">
                <a:solidFill>
                  <a:schemeClr val="tx2"/>
                </a:solidFill>
                <a:latin typeface="+mn-lt"/>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mn-lt"/>
                <a:ea typeface="Nokia Pure Text Light" panose="020B0403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latin typeface="Nokia Pure Text Light" panose="020B0403020202020204" pitchFamily="34" charset="0"/>
                <a:ea typeface="Nokia Pure Text Light" panose="020B0403020202020204" pitchFamily="34" charset="0"/>
              </a:defRPr>
            </a:lvl6pPr>
            <a:lvl7pPr marL="2150346">
              <a:spcBef>
                <a:spcPts val="0"/>
              </a:spcBef>
              <a:spcAft>
                <a:spcPts val="800"/>
              </a:spcAft>
              <a:defRPr sz="933">
                <a:solidFill>
                  <a:schemeClr val="tx2"/>
                </a:solidFill>
                <a:latin typeface="Nokia Pure Text Light" panose="020B0403020202020204" pitchFamily="34" charset="0"/>
                <a:ea typeface="Nokia Pure Text Light" panose="020B0403020202020204" pitchFamily="34" charset="0"/>
              </a:defRPr>
            </a:lvl7pPr>
            <a:lvl8pPr marL="2457539">
              <a:spcBef>
                <a:spcPts val="0"/>
              </a:spcBef>
              <a:spcAft>
                <a:spcPts val="800"/>
              </a:spcAft>
              <a:defRPr sz="80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mn-lt"/>
                <a:ea typeface="Nokia Pure Text Light" panose="020B0304040602060303" pitchFamily="34" charset="0"/>
                <a:cs typeface="Arial" panose="020B0604020202020204" pitchFamily="34" charset="0"/>
              </a:defRPr>
            </a:lvl1pPr>
          </a:lstStyle>
          <a:p>
            <a:r>
              <a:rPr lang="en-GB"/>
              <a:t>Nokia – Customer Confidential</a:t>
            </a:r>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0" y="1435200"/>
            <a:ext cx="11078400" cy="4752000"/>
          </a:xfrm>
          <a:prstGeom prst="rect">
            <a:avLst/>
          </a:prstGeom>
        </p:spPr>
        <p:txBody>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0" y="1435200"/>
            <a:ext cx="11078400" cy="4752000"/>
          </a:xfrm>
          <a:prstGeom prst="rect">
            <a:avLst/>
          </a:prstGeom>
        </p:spPr>
        <p:txBody>
          <a:bodyPr/>
          <a:lstStyle>
            <a:lvl1pPr marL="0" indent="0">
              <a:buNone/>
              <a:defRPr sz="1333">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0" y="1440000"/>
            <a:ext cx="53472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8"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6"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4"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2"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0"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3" y="6421388"/>
            <a:ext cx="336000" cy="164212"/>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1067"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333">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sldNum="0" hdr="0" dt="0"/>
  <p:txStyles>
    <p:titleStyle>
      <a:lvl1pPr algn="l" defTabSz="1219170" rtl="0" eaLnBrk="1" latinLnBrk="0" hangingPunct="1">
        <a:spcBef>
          <a:spcPct val="0"/>
        </a:spcBef>
        <a:buNone/>
        <a:defRPr sz="2667" kern="1200" baseline="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5"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0"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0" y="3304118"/>
            <a:ext cx="1237968" cy="297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sp>
        <p:nvSpPr>
          <p:cNvPr id="12" name="Oval 11">
            <a:extLst>
              <a:ext uri="{FF2B5EF4-FFF2-40B4-BE49-F238E27FC236}">
                <a16:creationId xmlns:a16="http://schemas.microsoft.com/office/drawing/2014/main" id="{1147D7EE-9852-423A-9887-AD89CBDABB1F}"/>
              </a:ext>
            </a:extLst>
          </p:cNvPr>
          <p:cNvSpPr/>
          <p:nvPr userDrawn="1"/>
        </p:nvSpPr>
        <p:spPr bwMode="auto">
          <a:xfrm>
            <a:off x="11078633" y="636481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65BFE5F-28FD-4FF4-BBE3-68D6A3872C47}" type="slidenum">
              <a:rPr lang="en-GB" altLang="en-US" sz="1333" b="1" smtClean="0"/>
              <a:pPr algn="ctr">
                <a:defRPr/>
              </a:pPr>
              <a:t>‹#›</a:t>
            </a:fld>
            <a:endParaRPr lang="en-GB" altLang="en-US" sz="1333" b="1" dirty="0"/>
          </a:p>
          <a:p>
            <a:pPr>
              <a:defRPr/>
            </a:pPr>
            <a:endParaRPr lang="en-GB" altLang="en-US" sz="1333"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Lst>
  <p:transition spd="slow"/>
  <p:hf hdr="0" ftr="0" dt="0"/>
  <p:txStyles>
    <p:titleStyle>
      <a:lvl1pPr algn="ctr" rtl="0" eaLnBrk="0" fontAlgn="base" hangingPunct="0">
        <a:spcBef>
          <a:spcPct val="0"/>
        </a:spcBef>
        <a:spcAft>
          <a:spcPct val="0"/>
        </a:spcAft>
        <a:defRPr sz="4267">
          <a:solidFill>
            <a:srgbClr val="FF0000"/>
          </a:solidFill>
          <a:latin typeface="+mj-lt"/>
          <a:ea typeface="+mj-ea"/>
          <a:cs typeface="+mj-cs"/>
        </a:defRPr>
      </a:lvl1pPr>
      <a:lvl2pPr algn="ctr" rtl="0" eaLnBrk="0" fontAlgn="base" hangingPunct="0">
        <a:spcBef>
          <a:spcPct val="0"/>
        </a:spcBef>
        <a:spcAft>
          <a:spcPct val="0"/>
        </a:spcAft>
        <a:defRPr sz="4267">
          <a:solidFill>
            <a:srgbClr val="FF0000"/>
          </a:solidFill>
          <a:latin typeface="Calibri" pitchFamily="34" charset="0"/>
        </a:defRPr>
      </a:lvl2pPr>
      <a:lvl3pPr algn="ctr" rtl="0" eaLnBrk="0" fontAlgn="base" hangingPunct="0">
        <a:spcBef>
          <a:spcPct val="0"/>
        </a:spcBef>
        <a:spcAft>
          <a:spcPct val="0"/>
        </a:spcAft>
        <a:defRPr sz="4267">
          <a:solidFill>
            <a:srgbClr val="FF0000"/>
          </a:solidFill>
          <a:latin typeface="Calibri" pitchFamily="34" charset="0"/>
        </a:defRPr>
      </a:lvl3pPr>
      <a:lvl4pPr algn="ctr" rtl="0" eaLnBrk="0" fontAlgn="base" hangingPunct="0">
        <a:spcBef>
          <a:spcPct val="0"/>
        </a:spcBef>
        <a:spcAft>
          <a:spcPct val="0"/>
        </a:spcAft>
        <a:defRPr sz="4267">
          <a:solidFill>
            <a:srgbClr val="FF0000"/>
          </a:solidFill>
          <a:latin typeface="Calibri" pitchFamily="34" charset="0"/>
        </a:defRPr>
      </a:lvl4pPr>
      <a:lvl5pPr algn="ctr" rtl="0" eaLnBrk="0" fontAlgn="base" hangingPunct="0">
        <a:spcBef>
          <a:spcPct val="0"/>
        </a:spcBef>
        <a:spcAft>
          <a:spcPct val="0"/>
        </a:spcAft>
        <a:defRPr sz="4267">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6"/>
        </a:buBlip>
        <a:defRPr sz="3733">
          <a:solidFill>
            <a:schemeClr val="tx1"/>
          </a:solidFill>
          <a:latin typeface="+mn-lt"/>
          <a:ea typeface="+mn-ea"/>
          <a:cs typeface="+mn-cs"/>
        </a:defRPr>
      </a:lvl1pPr>
      <a:lvl2pPr marL="990575" indent="-380990" algn="l" rtl="0" eaLnBrk="0" fontAlgn="base" hangingPunct="0">
        <a:spcBef>
          <a:spcPct val="20000"/>
        </a:spcBef>
        <a:spcAft>
          <a:spcPct val="0"/>
        </a:spcAft>
        <a:buClr>
          <a:srgbClr val="C00000"/>
        </a:buClr>
        <a:buFont typeface="Arial" panose="020B0604020202020204" pitchFamily="34" charset="0"/>
        <a:buChar char="•"/>
        <a:defRPr sz="3200">
          <a:solidFill>
            <a:schemeClr val="tx1"/>
          </a:solidFill>
          <a:latin typeface="+mn-lt"/>
        </a:defRPr>
      </a:lvl2pPr>
      <a:lvl3pPr marL="1523962"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3pPr>
      <a:lvl4pPr marL="2133547"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4pPr>
      <a:lvl5pPr marL="2743131" indent="-304792" algn="l" rtl="0" eaLnBrk="0" fontAlgn="base" hangingPunct="0">
        <a:spcBef>
          <a:spcPct val="20000"/>
        </a:spcBef>
        <a:spcAft>
          <a:spcPct val="0"/>
        </a:spcAft>
        <a:buFont typeface="Arial" panose="020B0604020202020204" pitchFamily="34" charset="0"/>
        <a:buChar char="»"/>
        <a:defRPr sz="2133">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hyperlink" Target="mailto:3GPP_TSG_RAN_WG5_87E_RF@LIST.ETSI.ORG" TargetMode="External"/><Relationship Id="rId2" Type="http://schemas.openxmlformats.org/officeDocument/2006/relationships/notesSlide" Target="../notesSlides/notesSlide5.xml"/><Relationship Id="rId1" Type="http://schemas.openxmlformats.org/officeDocument/2006/relationships/slideLayout" Target="../slideLayouts/slideLayout16.xml"/><Relationship Id="rId4" Type="http://schemas.openxmlformats.org/officeDocument/2006/relationships/hyperlink" Target="mailto:3GPP_TSG_RAN_WG5_87E@LIST.ETSI.ORG"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hyperlink" Target="http://www.3gpp.org/ftp/tsg_ran/WG5_Test_ex-T1/TSGR5_87_Electronic/Inbox/meeting_handling/" TargetMode="External"/><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RAN5#87e RF Opening Session</a:t>
            </a:r>
            <a:br>
              <a:rPr lang="en-US" sz="5333"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br>
            <a:br>
              <a:rPr lang="en-US" sz="3733" dirty="0">
                <a:effectLst>
                  <a:outerShdw blurRad="38100" dist="38100" dir="2700000" algn="tl">
                    <a:srgbClr val="C0C0C0"/>
                  </a:outerShdw>
                </a:effectLst>
              </a:rPr>
            </a:br>
            <a:endParaRPr lang="en-GB" sz="3733" dirty="0">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0F20AC93-2F97-4B57-8E6C-FC63ABDCAB1E}"/>
              </a:ext>
            </a:extLst>
          </p:cNvPr>
          <p:cNvSpPr>
            <a:spLocks noGrp="1"/>
          </p:cNvSpPr>
          <p:nvPr>
            <p:ph type="subTitle" idx="1"/>
          </p:nvPr>
        </p:nvSpPr>
        <p:spPr>
          <a:xfrm>
            <a:off x="3613152" y="3520017"/>
            <a:ext cx="6405033" cy="1752600"/>
          </a:xfrm>
        </p:spPr>
        <p:txBody>
          <a:bodyPr/>
          <a:lstStyle/>
          <a:p>
            <a:pPr>
              <a:lnSpc>
                <a:spcPct val="80000"/>
              </a:lnSpc>
              <a:defRPr/>
            </a:pPr>
            <a:endParaRPr lang="en-US" altLang="en-US" sz="3200" dirty="0">
              <a:effectLst>
                <a:outerShdw blurRad="38100" dist="38100" dir="2700000" algn="tl">
                  <a:srgbClr val="000000">
                    <a:alpha val="43137"/>
                  </a:srgbClr>
                </a:outerShdw>
              </a:effectLst>
              <a:latin typeface="Arial" panose="020B0604020202020204" pitchFamily="34" charset="0"/>
            </a:endParaRPr>
          </a:p>
          <a:p>
            <a:pPr>
              <a:lnSpc>
                <a:spcPct val="80000"/>
              </a:lnSpc>
              <a:defRPr/>
            </a:pPr>
            <a:endParaRPr lang="en-GB" altLang="en-US" sz="2400" dirty="0">
              <a:ea typeface="MS PGothic" panose="020B0600070205080204" pitchFamily="34" charset="-128"/>
            </a:endParaRPr>
          </a:p>
        </p:txBody>
      </p:sp>
    </p:spTree>
    <p:extLst>
      <p:ext uri="{BB962C8B-B14F-4D97-AF65-F5344CB8AC3E}">
        <p14:creationId xmlns:p14="http://schemas.microsoft.com/office/powerpoint/2010/main" val="115687795"/>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1221264"/>
            <a:ext cx="10972800" cy="4526392"/>
          </a:xfrm>
        </p:spPr>
        <p:txBody>
          <a:bodyPr/>
          <a:lstStyle/>
          <a:p>
            <a:r>
              <a:rPr lang="en-US" sz="2400" dirty="0">
                <a:cs typeface="ヒラギノ角ゴ Pro W3"/>
              </a:rPr>
              <a:t>Conference calls summary</a:t>
            </a:r>
          </a:p>
          <a:p>
            <a:r>
              <a:rPr lang="en-US" sz="2400" dirty="0">
                <a:cs typeface="ヒラギノ角ゴ Pro W3"/>
              </a:rPr>
              <a:t>RAN5#87e RF Documents landscape</a:t>
            </a:r>
          </a:p>
          <a:p>
            <a:r>
              <a:rPr lang="en-US" sz="2400" dirty="0">
                <a:cs typeface="ヒラギノ角ゴ Pro W3"/>
              </a:rPr>
              <a:t>RAN5#87e RF Document handling plan</a:t>
            </a:r>
          </a:p>
        </p:txBody>
      </p:sp>
      <p:sp>
        <p:nvSpPr>
          <p:cNvPr id="2" name="Titel 1"/>
          <p:cNvSpPr>
            <a:spLocks noGrp="1"/>
          </p:cNvSpPr>
          <p:nvPr>
            <p:ph type="title"/>
          </p:nvPr>
        </p:nvSpPr>
        <p:spPr/>
        <p:txBody>
          <a:bodyPr/>
          <a:lstStyle/>
          <a:p>
            <a:r>
              <a:rPr lang="en-GB" dirty="0"/>
              <a:t>Agenda</a:t>
            </a:r>
            <a:endParaRPr lang="en-US" dirty="0"/>
          </a:p>
        </p:txBody>
      </p:sp>
    </p:spTree>
    <p:extLst>
      <p:ext uri="{BB962C8B-B14F-4D97-AF65-F5344CB8AC3E}">
        <p14:creationId xmlns:p14="http://schemas.microsoft.com/office/powerpoint/2010/main" val="12811737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000" dirty="0">
                <a:cs typeface="ヒラギノ角ゴ Pro W3"/>
              </a:rPr>
              <a:t>Currently planned sessions (some of them tentative)</a:t>
            </a:r>
          </a:p>
          <a:p>
            <a:pPr lvl="1">
              <a:buFont typeface="+mj-lt"/>
              <a:buAutoNum type="arabicPeriod"/>
            </a:pPr>
            <a:r>
              <a:rPr lang="en-US" sz="1200" dirty="0"/>
              <a:t>Midweek 22 May </a:t>
            </a:r>
            <a:r>
              <a:rPr lang="en-US" sz="1200" dirty="0">
                <a:cs typeface="ヒラギノ角ゴ Pro W3"/>
              </a:rPr>
              <a:t>13h – 14h UTC (6 – 7 PDT; 15 – 16 CEST; 21 – 22 China; 22 – 23 Japan) (Jacob) (if needed) – invitation will be sent on RAN5#87e main exploder by Ingo min. 24-hour notice</a:t>
            </a:r>
          </a:p>
          <a:p>
            <a:pPr lvl="1">
              <a:buFont typeface="+mj-lt"/>
              <a:buAutoNum type="arabicPeriod"/>
            </a:pPr>
            <a:r>
              <a:rPr lang="en-US" sz="1200" dirty="0"/>
              <a:t>Non-FR2 MU discussion papers and related CRs  19 May 13h – 15h UTC (6 – 8 PDT; 15 – 17 CEST; 21 – 23 China; 22 – 24 Japan) (Pradeep) </a:t>
            </a:r>
            <a:r>
              <a:rPr lang="en-US" sz="1200" dirty="0">
                <a:cs typeface="ヒラギノ角ゴ Pro W3"/>
              </a:rPr>
              <a:t>– invitation sent by Ingo to RAN5#87e RF exploder</a:t>
            </a:r>
            <a:endParaRPr lang="en-US" sz="1200" dirty="0"/>
          </a:p>
          <a:p>
            <a:pPr lvl="1">
              <a:buFont typeface="+mj-lt"/>
              <a:buAutoNum type="arabicPeriod"/>
            </a:pPr>
            <a:r>
              <a:rPr lang="en-US" sz="1200" dirty="0"/>
              <a:t>FR2 MU session discussions 20 May 13h – 15h UTC (6 – 8 PDT; 15 – 17 CEST; 21 – 23 China; 22 – 24 Japan) (Ron)- invitation sent by Ron to FR2 MU crew </a:t>
            </a:r>
          </a:p>
          <a:p>
            <a:pPr lvl="1">
              <a:buFont typeface="+mj-lt"/>
              <a:buAutoNum type="arabicPeriod"/>
            </a:pPr>
            <a:r>
              <a:rPr lang="en-US" sz="1200" dirty="0"/>
              <a:t>FR2 MU session discussions 25 May 13h – 15h UTC (6 – 8 PDT; 15 – 17 CEST; 21 – 23 China; 22 – 24 Japan) (Ron)- invitation will be sent by Ron to FR2 MU Crew</a:t>
            </a:r>
          </a:p>
          <a:p>
            <a:pPr lvl="1">
              <a:buFont typeface="+mj-lt"/>
              <a:buAutoNum type="arabicPeriod"/>
            </a:pPr>
            <a:r>
              <a:rPr lang="nn-NO" sz="1200" dirty="0"/>
              <a:t>NR CA TP analysis (RAN5 AP#85.21) </a:t>
            </a:r>
            <a:r>
              <a:rPr lang="en-CA" sz="1200" dirty="0"/>
              <a:t>26th May 13-15 UTC </a:t>
            </a:r>
            <a:r>
              <a:rPr lang="en-US" sz="1200" dirty="0"/>
              <a:t>(6 – 8 PDT; 15 – 17 CEST; 21 – 23 China; 22 – 24 Japan) (Mikael) – invitation sent by Mikael to AP owners</a:t>
            </a:r>
          </a:p>
          <a:p>
            <a:pPr lvl="1">
              <a:buFont typeface="+mj-lt"/>
              <a:buAutoNum type="arabicPeriod"/>
            </a:pPr>
            <a:r>
              <a:rPr lang="en-US" sz="1200" dirty="0"/>
              <a:t>Concluding RF Discussion  28 May 13h – 14h UTC (6 – 7 PDT; 15 – 16 CEST; 21 – 22 China; 22 – 23 Japan) (Pradeep) (if needed)- </a:t>
            </a:r>
            <a:r>
              <a:rPr lang="en-US" sz="1200" dirty="0">
                <a:cs typeface="ヒラギノ角ゴ Pro W3"/>
              </a:rPr>
              <a:t>invitation will be sent on RAN5#87e main exploder by Ingo min. 24-hour notice</a:t>
            </a:r>
            <a:endParaRPr lang="en-US" sz="1200" dirty="0"/>
          </a:p>
          <a:p>
            <a:pPr lvl="1">
              <a:buFont typeface="+mj-lt"/>
              <a:buAutoNum type="arabicPeriod"/>
            </a:pPr>
            <a:r>
              <a:rPr lang="en-US" sz="1200" dirty="0">
                <a:cs typeface="ヒラギノ角ゴ Pro W3"/>
              </a:rPr>
              <a:t>Concluding Joint Discussion 28 </a:t>
            </a:r>
            <a:r>
              <a:rPr lang="en-US" sz="1200" dirty="0"/>
              <a:t>May 14:15h – 15:15h UTC (7:15 – 8:15 PDT; 16:15 – 17:15 CEST; 22:15 – 23:15 China; 23:15 – 00:15 Japan- ) (Jacob) - I</a:t>
            </a:r>
            <a:r>
              <a:rPr lang="en-US" sz="1200" dirty="0">
                <a:cs typeface="ヒラギノ角ゴ Pro W3"/>
              </a:rPr>
              <a:t>nvitation will be sent on RAN5#87e main exploder by Ingo min. 24-hour notice</a:t>
            </a:r>
          </a:p>
          <a:p>
            <a:r>
              <a:rPr lang="en-GB" altLang="en-US" sz="2000" dirty="0"/>
              <a:t>Additional conference calls to be set up on an absolute need basis for specific topics (Convenors to decide and announce with 24-hours notice period)</a:t>
            </a:r>
          </a:p>
          <a:p>
            <a:pPr lvl="1"/>
            <a:r>
              <a:rPr lang="en-GB" altLang="en-US" sz="1200" dirty="0"/>
              <a:t>Open only to known contributors (not for the whole group)</a:t>
            </a:r>
          </a:p>
          <a:p>
            <a:pPr lvl="1"/>
            <a:r>
              <a:rPr lang="en-GB" altLang="en-US" sz="1200" dirty="0"/>
              <a:t>Calls recommended to be scheduled 13h-15h UTC  (6-8am Pacific Summertime, 22h-24h Japan time)</a:t>
            </a:r>
          </a:p>
          <a:p>
            <a:pPr lvl="1"/>
            <a:r>
              <a:rPr lang="en-GB" altLang="en-US" sz="1200" dirty="0"/>
              <a:t>Recommended to be held during the first week of E-meeting</a:t>
            </a:r>
          </a:p>
          <a:p>
            <a:pPr lvl="1"/>
            <a:r>
              <a:rPr lang="en-GB" altLang="en-US" sz="1200" dirty="0"/>
              <a:t>MCC can be requested to set up GoToMeeting, if needed</a:t>
            </a:r>
          </a:p>
          <a:p>
            <a:endParaRPr lang="en-US" sz="1867"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70959" y="257175"/>
            <a:ext cx="10972800" cy="415719"/>
          </a:xfrm>
        </p:spPr>
        <p:txBody>
          <a:bodyPr/>
          <a:lstStyle/>
          <a:p>
            <a:r>
              <a:rPr lang="en-GB" sz="4000" dirty="0"/>
              <a:t>Conference calls</a:t>
            </a:r>
            <a:endParaRPr lang="en-US" sz="4000" dirty="0"/>
          </a:p>
        </p:txBody>
      </p:sp>
    </p:spTree>
    <p:extLst>
      <p:ext uri="{BB962C8B-B14F-4D97-AF65-F5344CB8AC3E}">
        <p14:creationId xmlns:p14="http://schemas.microsoft.com/office/powerpoint/2010/main" val="53561546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000" dirty="0">
                <a:cs typeface="ヒラギノ角ゴ Pro W3"/>
              </a:rPr>
              <a:t>~635 t-doc across different WIC</a:t>
            </a:r>
          </a:p>
          <a:p>
            <a:pPr lvl="1" fontAlgn="ctr"/>
            <a:r>
              <a:rPr lang="en-US" sz="1467" dirty="0"/>
              <a:t>229 CR’s with 3GU Issues/Overlap</a:t>
            </a:r>
          </a:p>
          <a:p>
            <a:pPr fontAlgn="ctr"/>
            <a:r>
              <a:rPr lang="en-US" sz="2000" dirty="0"/>
              <a:t>Delegates to provide the following via email to convener/secretary by May19th 20:00 UTC</a:t>
            </a:r>
          </a:p>
          <a:p>
            <a:pPr lvl="1" fontAlgn="ctr"/>
            <a:r>
              <a:rPr lang="en-US" sz="1467" dirty="0"/>
              <a:t> </a:t>
            </a:r>
            <a:r>
              <a:rPr lang="en-US" sz="1600" dirty="0"/>
              <a:t>list of editorial CR’s</a:t>
            </a:r>
          </a:p>
          <a:p>
            <a:pPr lvl="1" fontAlgn="ctr"/>
            <a:r>
              <a:rPr lang="en-US" sz="1600" b="1" i="1" dirty="0"/>
              <a:t>discussion paper t-doc# </a:t>
            </a:r>
            <a:r>
              <a:rPr lang="en-US" sz="1600" dirty="0"/>
              <a:t>associated with </a:t>
            </a:r>
            <a:r>
              <a:rPr lang="en-US" sz="1600" b="1" i="1" dirty="0"/>
              <a:t>CR t-doc#</a:t>
            </a:r>
            <a:r>
              <a:rPr lang="en-US" sz="1600" dirty="0"/>
              <a:t>, </a:t>
            </a:r>
          </a:p>
          <a:p>
            <a:pPr lvl="1" fontAlgn="ctr"/>
            <a:r>
              <a:rPr lang="en-US" sz="1600" b="1" i="1" dirty="0"/>
              <a:t>test point analysis t-doc# </a:t>
            </a:r>
            <a:r>
              <a:rPr lang="en-US" sz="1600" dirty="0"/>
              <a:t>associated with </a:t>
            </a:r>
            <a:r>
              <a:rPr lang="en-US" sz="1600" b="1" dirty="0"/>
              <a:t>test case CR t-doc#</a:t>
            </a:r>
            <a:endParaRPr lang="en-US" sz="1600" dirty="0"/>
          </a:p>
          <a:p>
            <a:pPr fontAlgn="ctr"/>
            <a:r>
              <a:rPr lang="en-US" sz="2000" dirty="0"/>
              <a:t>Late t-docs not allowed </a:t>
            </a:r>
          </a:p>
          <a:p>
            <a:pPr fontAlgn="ctr"/>
            <a:r>
              <a:rPr lang="en-US" sz="2000" dirty="0">
                <a:ea typeface="+mn-ea"/>
              </a:rPr>
              <a:t>Incoming LS </a:t>
            </a:r>
            <a:r>
              <a:rPr lang="en-US" sz="2000" dirty="0"/>
              <a:t>to be handled in RF session</a:t>
            </a:r>
            <a:endParaRPr lang="en-US" sz="1467" dirty="0">
              <a:ea typeface="+mn-ea"/>
            </a:endParaRPr>
          </a:p>
          <a:p>
            <a:pPr fontAlgn="ctr"/>
            <a:r>
              <a:rPr lang="en-US" sz="2000" dirty="0"/>
              <a:t>Prior meeting(s) RF Action point update</a:t>
            </a:r>
            <a:endParaRPr lang="en-US" dirty="0"/>
          </a:p>
          <a:p>
            <a:pPr fontAlgn="ctr"/>
            <a:endParaRPr lang="en-US" sz="2400" dirty="0">
              <a:ea typeface="+mn-ea"/>
            </a:endParaRPr>
          </a:p>
        </p:txBody>
      </p:sp>
      <p:sp>
        <p:nvSpPr>
          <p:cNvPr id="2" name="Titel 1"/>
          <p:cNvSpPr>
            <a:spLocks noGrp="1"/>
          </p:cNvSpPr>
          <p:nvPr>
            <p:ph type="title"/>
          </p:nvPr>
        </p:nvSpPr>
        <p:spPr>
          <a:xfrm>
            <a:off x="470959" y="257175"/>
            <a:ext cx="10972800" cy="415719"/>
          </a:xfrm>
        </p:spPr>
        <p:txBody>
          <a:bodyPr/>
          <a:lstStyle/>
          <a:p>
            <a:r>
              <a:rPr lang="en-US" sz="3600" dirty="0">
                <a:cs typeface="ヒラギノ角ゴ Pro W3"/>
              </a:rPr>
              <a:t>RAN5#87e RF Documents landscape</a:t>
            </a:r>
            <a:endParaRPr lang="en-US" sz="3600" dirty="0"/>
          </a:p>
        </p:txBody>
      </p:sp>
    </p:spTree>
    <p:extLst>
      <p:ext uri="{BB962C8B-B14F-4D97-AF65-F5344CB8AC3E}">
        <p14:creationId xmlns:p14="http://schemas.microsoft.com/office/powerpoint/2010/main" val="8959057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800099"/>
            <a:ext cx="10972800" cy="5724525"/>
          </a:xfrm>
        </p:spPr>
        <p:txBody>
          <a:bodyPr/>
          <a:lstStyle/>
          <a:p>
            <a:r>
              <a:rPr lang="en-US" sz="2400" dirty="0">
                <a:cs typeface="ヒラギノ角ゴ Pro W3"/>
              </a:rPr>
              <a:t>Email exploders to be used for document discussions</a:t>
            </a:r>
          </a:p>
          <a:p>
            <a:pPr lvl="1"/>
            <a:r>
              <a:rPr lang="de-DE" sz="1867" dirty="0">
                <a:cs typeface="ヒラギノ角ゴ Pro W3"/>
              </a:rPr>
              <a:t>Use 3GPP_TSG_RAN_WG5_87e_RF </a:t>
            </a:r>
            <a:r>
              <a:rPr lang="de-DE" sz="1867" dirty="0">
                <a:cs typeface="ヒラギノ角ゴ Pro W3"/>
                <a:hlinkClick r:id="rId3"/>
              </a:rPr>
              <a:t>3GPP_TSG_RAN_WG5_87E_RF@LIST.ETSI.ORG</a:t>
            </a:r>
            <a:r>
              <a:rPr lang="de-DE" sz="1867" dirty="0">
                <a:cs typeface="ヒラギノ角ゴ Pro W3"/>
              </a:rPr>
              <a:t> for all AI5.x related documents except the below</a:t>
            </a:r>
            <a:endParaRPr lang="en-US" sz="1867" dirty="0">
              <a:cs typeface="ヒラギノ角ゴ Pro W3"/>
            </a:endParaRPr>
          </a:p>
          <a:p>
            <a:pPr lvl="1"/>
            <a:r>
              <a:rPr lang="en-US" sz="1867" dirty="0">
                <a:cs typeface="ヒラギノ角ゴ Pro W3"/>
              </a:rPr>
              <a:t>Use 3GPP_TSG_RAN_WG5_87e </a:t>
            </a:r>
            <a:r>
              <a:rPr lang="en-US" sz="1867" dirty="0">
                <a:cs typeface="ヒラギノ角ゴ Pro W3"/>
                <a:hlinkClick r:id="rId4"/>
              </a:rPr>
              <a:t>3GPP_TSG_RAN_WG5_87E@LIST.ETSI.ORG</a:t>
            </a:r>
            <a:r>
              <a:rPr lang="en-US" sz="1867" dirty="0">
                <a:cs typeface="ヒラギノ角ゴ Pro W3"/>
              </a:rPr>
              <a:t> for</a:t>
            </a:r>
          </a:p>
          <a:p>
            <a:pPr lvl="3"/>
            <a:r>
              <a:rPr lang="en-GB" altLang="en-US" sz="2000" dirty="0"/>
              <a:t>joint AI documents</a:t>
            </a:r>
          </a:p>
          <a:p>
            <a:pPr lvl="3"/>
            <a:r>
              <a:rPr lang="da-DK" altLang="en-US" sz="2000" dirty="0"/>
              <a:t>for </a:t>
            </a:r>
            <a:r>
              <a:rPr lang="en-GB" altLang="en-US" sz="2000" dirty="0"/>
              <a:t>common topics (impact RF and SIG Group)</a:t>
            </a:r>
          </a:p>
          <a:p>
            <a:pPr lvl="3"/>
            <a:r>
              <a:rPr lang="en-US" altLang="en-US" sz="2000" dirty="0"/>
              <a:t>38.508-1 clauses 1 to 4, Annexes; 38.508-2; 38.509; 36.508, 36.509</a:t>
            </a:r>
            <a:endParaRPr lang="da-DK" altLang="en-US" sz="2000" dirty="0"/>
          </a:p>
          <a:p>
            <a:pPr lvl="1"/>
            <a:r>
              <a:rPr lang="en-US" altLang="en-US" sz="2000" dirty="0"/>
              <a:t>Email discussion to be suspended over the weekend– refer Slide #5 </a:t>
            </a:r>
            <a:r>
              <a:rPr lang="en-US" sz="2000" dirty="0"/>
              <a:t>of R5-202512</a:t>
            </a:r>
            <a:endParaRPr lang="en-US" altLang="en-US" sz="2000" dirty="0"/>
          </a:p>
          <a:p>
            <a:pPr lvl="1"/>
            <a:r>
              <a:rPr lang="en-US" sz="1867" dirty="0">
                <a:cs typeface="ヒラギノ角ゴ Pro W3"/>
              </a:rPr>
              <a:t>Don’t use RAN5 exploders for RAN5#87e topics during meeting period</a:t>
            </a:r>
          </a:p>
          <a:p>
            <a:pPr lvl="1"/>
            <a:r>
              <a:rPr lang="en-US" sz="1867" dirty="0">
                <a:cs typeface="ヒラギノ角ゴ Pro W3"/>
              </a:rPr>
              <a:t>RAN5#87e exploders will be kept open till </a:t>
            </a:r>
            <a:r>
              <a:rPr lang="en-US" sz="1867" dirty="0"/>
              <a:t>10th June</a:t>
            </a:r>
            <a:endParaRPr lang="en-US" sz="1334" dirty="0">
              <a:cs typeface="ヒラギノ角ゴ Pro W3"/>
            </a:endParaRPr>
          </a:p>
          <a:p>
            <a:pPr lvl="1"/>
            <a:endParaRPr lang="en-US" sz="1867" dirty="0">
              <a:cs typeface="ヒラギノ角ゴ Pro W3"/>
            </a:endParaRPr>
          </a:p>
          <a:p>
            <a:pPr lvl="1"/>
            <a:endParaRPr lang="en-US" sz="1867" dirty="0"/>
          </a:p>
          <a:p>
            <a:endParaRPr lang="en-US" sz="2400" dirty="0">
              <a:cs typeface="ヒラギノ角ゴ Pro W3"/>
            </a:endParaRPr>
          </a:p>
          <a:p>
            <a:pPr lvl="2"/>
            <a:endParaRPr lang="en-US" sz="1334" dirty="0">
              <a:cs typeface="ヒラギノ角ゴ Pro W3"/>
            </a:endParaRPr>
          </a:p>
          <a:p>
            <a:pPr lvl="2"/>
            <a:endParaRPr lang="en-US" sz="1334"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RAN5#87e RF document handling plan</a:t>
            </a:r>
          </a:p>
        </p:txBody>
      </p:sp>
    </p:spTree>
    <p:extLst>
      <p:ext uri="{BB962C8B-B14F-4D97-AF65-F5344CB8AC3E}">
        <p14:creationId xmlns:p14="http://schemas.microsoft.com/office/powerpoint/2010/main" val="303273453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800099"/>
            <a:ext cx="10972800" cy="5724525"/>
          </a:xfrm>
        </p:spPr>
        <p:txBody>
          <a:bodyPr/>
          <a:lstStyle/>
          <a:p>
            <a:r>
              <a:rPr lang="en-US" sz="2400" dirty="0"/>
              <a:t>RAN4 dependent RAN5 CR's plan for RAN5#87e</a:t>
            </a:r>
          </a:p>
          <a:p>
            <a:pPr lvl="1"/>
            <a:r>
              <a:rPr lang="en-US" sz="1800" dirty="0"/>
              <a:t>RAN5 CR that has Ran4 dependency, CR author shall provide dependent Ran4 CR t-doc number(s) to the Convener /Secretary by  May-20</a:t>
            </a:r>
            <a:r>
              <a:rPr lang="en-US" sz="1800" baseline="30000" dirty="0"/>
              <a:t>th</a:t>
            </a:r>
            <a:r>
              <a:rPr lang="en-US" sz="1800" dirty="0"/>
              <a:t> 16:00 UTC. </a:t>
            </a:r>
          </a:p>
          <a:p>
            <a:pPr lvl="1"/>
            <a:r>
              <a:rPr lang="en-US" sz="1800" dirty="0"/>
              <a:t>All RAN5 CR revisions shall be uploaded by t-doc deadline May-28th 15:00 UTC</a:t>
            </a:r>
          </a:p>
          <a:p>
            <a:pPr lvl="2">
              <a:buFont typeface="Wingdings" panose="05000000000000000000" pitchFamily="2" charset="2"/>
              <a:buChar char="ü"/>
            </a:pPr>
            <a:r>
              <a:rPr lang="en-US" sz="1400" dirty="0"/>
              <a:t>CR verdict will be kept open until RAN4 CR conclusion. Author to provide convener /secretary the RAN4 CR verdict as soon as it is available.</a:t>
            </a:r>
          </a:p>
          <a:p>
            <a:pPr lvl="2">
              <a:buFont typeface="Wingdings" panose="05000000000000000000" pitchFamily="2" charset="2"/>
              <a:buChar char="ü"/>
            </a:pPr>
            <a:r>
              <a:rPr lang="en-US" sz="1400" dirty="0"/>
              <a:t>Verdict to the RAN5 CR will be assigned 24 hours after the corresponding RAN4 CR verdict is issued, allowing time for final changes and handle comments. During this time discussions on CR and revisions shall be handled via email on RAN5#87-e RF reflector.</a:t>
            </a:r>
          </a:p>
          <a:p>
            <a:pPr lvl="2">
              <a:buFont typeface="Wingdings" panose="05000000000000000000" pitchFamily="2" charset="2"/>
              <a:buChar char="ü"/>
            </a:pPr>
            <a:r>
              <a:rPr lang="en-US" sz="1400" dirty="0"/>
              <a:t>If Ran4 CR verdict is issued on Friday (May29th or June5th) 20:00 UTC  , the corresponding RAN5 CR verdict will be issued by Tuesday(June2nd or June9th) 20:00 UTC, respectively . </a:t>
            </a: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RAN5#87e RF document handling plan Cntd…</a:t>
            </a:r>
            <a:endParaRPr lang="en-US" sz="4000" dirty="0"/>
          </a:p>
        </p:txBody>
      </p:sp>
    </p:spTree>
    <p:extLst>
      <p:ext uri="{BB962C8B-B14F-4D97-AF65-F5344CB8AC3E}">
        <p14:creationId xmlns:p14="http://schemas.microsoft.com/office/powerpoint/2010/main" val="312871357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p:spPr>
        <p:txBody>
          <a:bodyPr/>
          <a:lstStyle/>
          <a:p>
            <a:r>
              <a:rPr lang="en-US" sz="2400" dirty="0"/>
              <a:t>T-doc discussions shall follow the guideline listed in Slide#7#8 of R5-202512</a:t>
            </a:r>
          </a:p>
          <a:p>
            <a:pPr lvl="1"/>
            <a:r>
              <a:rPr lang="en-US" sz="1800" dirty="0"/>
              <a:t>Any t-doc related discussions sent on reflector or over emails with convener/secretary copied will be marked as ‘DEFERRED’ in the MH.xls</a:t>
            </a:r>
          </a:p>
          <a:p>
            <a:pPr lvl="2">
              <a:buFont typeface="Wingdings" panose="05000000000000000000" pitchFamily="2" charset="2"/>
              <a:buChar char="ü"/>
            </a:pPr>
            <a:r>
              <a:rPr lang="en-US" sz="1400" dirty="0"/>
              <a:t>Periodically Convener/Secretary will ask for confirmation of DEFERRED CR’s to be P.AGREED allowing 24 hours for the verdict to be changed</a:t>
            </a:r>
          </a:p>
          <a:p>
            <a:pPr lvl="1"/>
            <a:r>
              <a:rPr lang="en-US" sz="1800" dirty="0"/>
              <a:t>Company/delegate can explicitly request Convener/Secretary to ‘flag’ a CR if after initial discussions with CR Author it is determined to be ‘flagged’ to handle the corrections. Such documents will be assigned ‘FLAGGED’ verdict in the MH.xls. </a:t>
            </a:r>
          </a:p>
          <a:p>
            <a:pPr lvl="2">
              <a:buFont typeface="Wingdings" panose="05000000000000000000" pitchFamily="2" charset="2"/>
              <a:buChar char="ü"/>
            </a:pPr>
            <a:r>
              <a:rPr lang="en-US" sz="1400" dirty="0"/>
              <a:t>Flag is cleared once a revision is uploaded by the author or author indicates company raising the flag agreed to clear FLAG without a revision.</a:t>
            </a:r>
          </a:p>
          <a:p>
            <a:r>
              <a:rPr lang="en-US" sz="2400" dirty="0"/>
              <a:t>FR2-MU/FR2-RRM TT/FR1 RRM TT tagged t-docs will be discussed/followed up by Ron/Ian and verdict summary will be provided to Convener/Secretary periodically during the 2 weeks.</a:t>
            </a:r>
          </a:p>
          <a:p>
            <a:endParaRPr lang="en-US" sz="2400" dirty="0"/>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334"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RAN5#87e RF document handling plan Cntd…</a:t>
            </a:r>
            <a:endParaRPr lang="en-US" sz="3600" dirty="0"/>
          </a:p>
        </p:txBody>
      </p:sp>
    </p:spTree>
    <p:extLst>
      <p:ext uri="{BB962C8B-B14F-4D97-AF65-F5344CB8AC3E}">
        <p14:creationId xmlns:p14="http://schemas.microsoft.com/office/powerpoint/2010/main" val="36829852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p:spPr>
        <p:txBody>
          <a:bodyPr/>
          <a:lstStyle/>
          <a:p>
            <a:r>
              <a:rPr lang="en-US" sz="2400" dirty="0"/>
              <a:t>Documents NOT Deferred/ NOT Flagged or NOT commented by end of first week of e-meeting will be set to ‘P.AGREED’ (for CR’s)/’Noted’ (for documents) status in the MH.xls sent on May22nd</a:t>
            </a:r>
          </a:p>
          <a:p>
            <a:pPr lvl="1"/>
            <a:r>
              <a:rPr lang="en-US" sz="1800" dirty="0"/>
              <a:t>P.AGREED/Noted docs can be reopened for discussions during the 2nd week, by explicitly requesting the author (with convener/secretary in copy), providing clear justification for reopening the discussions. Such documents verdict will be set back to ‘DEFERRED’ for more discussions.</a:t>
            </a:r>
          </a:p>
          <a:p>
            <a:r>
              <a:rPr lang="en-US" sz="2400" dirty="0"/>
              <a:t>P.AGREED documents without concerns/issues will be given ‘AGREED’ verdict by the end of meeting (May29th) </a:t>
            </a:r>
          </a:p>
          <a:p>
            <a:r>
              <a:rPr lang="en-US" sz="2400" dirty="0"/>
              <a:t>RF meeting handling </a:t>
            </a:r>
            <a:r>
              <a:rPr lang="en-US" sz="2400" dirty="0" err="1"/>
              <a:t>xls</a:t>
            </a:r>
            <a:r>
              <a:rPr lang="en-US" sz="2400" dirty="0"/>
              <a:t> will be uploaded into </a:t>
            </a:r>
            <a:r>
              <a:rPr lang="en-GB" sz="2400" dirty="0">
                <a:hlinkClick r:id="rId3">
                  <a:extLst>
                    <a:ext uri="{A12FA001-AC4F-418D-AE19-62706E023703}">
                      <ahyp:hlinkClr xmlns:ahyp="http://schemas.microsoft.com/office/drawing/2018/hyperlinkcolor" val="tx"/>
                    </a:ext>
                  </a:extLst>
                </a:hlinkClick>
              </a:rPr>
              <a:t>http://www.3gpp.org/ftp/tsg_ran/WG5_Test_ex-T1/TSGR5_87_Electronic/Inbox/meeting_handling/</a:t>
            </a:r>
            <a:r>
              <a:rPr lang="en-GB" sz="2400" dirty="0"/>
              <a:t> </a:t>
            </a:r>
            <a:r>
              <a:rPr lang="en-US" sz="2400" dirty="0"/>
              <a:t>with the updated status on each day  in PDT time zone (except Saturday/</a:t>
            </a:r>
            <a:r>
              <a:rPr lang="en-US" sz="2400"/>
              <a:t>Sunday)</a:t>
            </a:r>
            <a:endParaRPr lang="en-US" sz="2000" dirty="0"/>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334"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RAN5#87e RF document handling plan Cntd…</a:t>
            </a:r>
            <a:endParaRPr lang="en-US" sz="3600" dirty="0"/>
          </a:p>
        </p:txBody>
      </p:sp>
    </p:spTree>
    <p:extLst>
      <p:ext uri="{BB962C8B-B14F-4D97-AF65-F5344CB8AC3E}">
        <p14:creationId xmlns:p14="http://schemas.microsoft.com/office/powerpoint/2010/main" val="158002486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Thank You !</a:t>
            </a:r>
            <a:br>
              <a:rPr lang="en-US" sz="3733" dirty="0">
                <a:effectLst>
                  <a:outerShdw blurRad="38100" dist="38100" dir="2700000" algn="tl">
                    <a:srgbClr val="C0C0C0"/>
                  </a:outerShdw>
                </a:effectLst>
              </a:rPr>
            </a:br>
            <a:endParaRPr lang="en-GB" sz="3733" dirty="0">
              <a:effectLst>
                <a:outerShdw blurRad="38100" dist="38100" dir="2700000" algn="tl">
                  <a:srgbClr val="C0C0C0"/>
                </a:outerShdw>
              </a:effectLst>
            </a:endParaRPr>
          </a:p>
        </p:txBody>
      </p:sp>
    </p:spTree>
    <p:extLst>
      <p:ext uri="{BB962C8B-B14F-4D97-AF65-F5344CB8AC3E}">
        <p14:creationId xmlns:p14="http://schemas.microsoft.com/office/powerpoint/2010/main" val="3058699436"/>
      </p:ext>
    </p:extLst>
  </p:cSld>
  <p:clrMapOvr>
    <a:masterClrMapping/>
  </p:clrMapOvr>
  <p:transition spd="slow">
    <p:fade/>
  </p:transition>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25111</TotalTime>
  <Words>1191</Words>
  <Application>Microsoft Office PowerPoint</Application>
  <PresentationFormat>Widescreen</PresentationFormat>
  <Paragraphs>77</Paragraphs>
  <Slides>9</Slides>
  <Notes>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9</vt:i4>
      </vt:variant>
    </vt:vector>
  </HeadingPairs>
  <TitlesOfParts>
    <vt:vector size="18" baseType="lpstr">
      <vt:lpstr>Arial</vt:lpstr>
      <vt:lpstr>Calibri</vt:lpstr>
      <vt:lpstr>Nokia Pure Headline Ultra Light</vt:lpstr>
      <vt:lpstr>Nokia Pure Text</vt:lpstr>
      <vt:lpstr>Nokia Pure Text Light</vt:lpstr>
      <vt:lpstr>Times New Roman</vt:lpstr>
      <vt:lpstr>Wingdings</vt:lpstr>
      <vt:lpstr>Nokia White Master with headline</vt:lpstr>
      <vt:lpstr>2_Office Theme</vt:lpstr>
      <vt:lpstr>   RAN5#87e RF Opening Session  </vt:lpstr>
      <vt:lpstr>Agenda</vt:lpstr>
      <vt:lpstr>Conference calls</vt:lpstr>
      <vt:lpstr>RAN5#87e RF Documents landscape</vt:lpstr>
      <vt:lpstr>RAN5#87e RF document handling plan</vt:lpstr>
      <vt:lpstr>RAN5#87e RF document handling plan Cntd…</vt:lpstr>
      <vt:lpstr>RAN5#87e RF document handling plan Cntd…</vt:lpstr>
      <vt:lpstr>RAN5#87e RF document handling plan Cntd…</vt:lpstr>
      <vt:lpstr>   Thank You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Pradeep Gowda</cp:lastModifiedBy>
  <cp:revision>491</cp:revision>
  <dcterms:created xsi:type="dcterms:W3CDTF">2018-05-24T11:49:12Z</dcterms:created>
  <dcterms:modified xsi:type="dcterms:W3CDTF">2020-05-17T14:36:27Z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