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5">
  <p:sldMasterIdLst>
    <p:sldMasterId id="2147483676" r:id="rId1"/>
  </p:sldMasterIdLst>
  <p:notesMasterIdLst>
    <p:notesMasterId r:id="rId6"/>
  </p:notesMasterIdLst>
  <p:handoutMasterIdLst>
    <p:handoutMasterId r:id="rId7"/>
  </p:handoutMasterIdLst>
  <p:sldIdLst>
    <p:sldId id="259" r:id="rId2"/>
    <p:sldId id="326" r:id="rId3"/>
    <p:sldId id="327" r:id="rId4"/>
    <p:sldId id="328" r:id="rId5"/>
  </p:sldIdLst>
  <p:sldSz cx="9144000" cy="6858000" type="screen4x3"/>
  <p:notesSz cx="6797675" cy="9926638"/>
  <p:embeddedFontLst>
    <p:embeddedFont>
      <p:font typeface="Ericsson Capital TT" panose="02000503000000020004" pitchFamily="2" charset="0"/>
      <p:regular r:id="rId8"/>
    </p:embeddedFont>
  </p:embeddedFontLst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59"/>
            <p14:sldId id="326"/>
            <p14:sldId id="327"/>
            <p14:sldId id="32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6">
          <p15:clr>
            <a:srgbClr val="A4A3A4"/>
          </p15:clr>
        </p15:guide>
        <p15:guide id="2" orient="horz" pos="4110">
          <p15:clr>
            <a:srgbClr val="A4A3A4"/>
          </p15:clr>
        </p15:guide>
        <p15:guide id="3" orient="horz" pos="151">
          <p15:clr>
            <a:srgbClr val="A4A3A4"/>
          </p15:clr>
        </p15:guide>
        <p15:guide id="4" orient="horz" pos="2449">
          <p15:clr>
            <a:srgbClr val="A4A3A4"/>
          </p15:clr>
        </p15:guide>
        <p15:guide id="5" orient="horz" pos="3566">
          <p15:clr>
            <a:srgbClr val="A4A3A4"/>
          </p15:clr>
        </p15:guide>
        <p15:guide id="6" orient="horz" pos="2545">
          <p15:clr>
            <a:srgbClr val="A4A3A4"/>
          </p15:clr>
        </p15:guide>
        <p15:guide id="7" orient="horz" pos="3845">
          <p15:clr>
            <a:srgbClr val="A4A3A4"/>
          </p15:clr>
        </p15:guide>
        <p15:guide id="8" pos="4969">
          <p15:clr>
            <a:srgbClr val="A4A3A4"/>
          </p15:clr>
        </p15:guide>
        <p15:guide id="9" pos="1941">
          <p15:clr>
            <a:srgbClr val="A4A3A4"/>
          </p15:clr>
        </p15:guide>
        <p15:guide id="10" pos="3818">
          <p15:clr>
            <a:srgbClr val="A4A3A4"/>
          </p15:clr>
        </p15:guide>
        <p15:guide id="11" pos="3727">
          <p15:clr>
            <a:srgbClr val="A4A3A4"/>
          </p15:clr>
        </p15:guide>
        <p15:guide id="12" pos="2834">
          <p15:clr>
            <a:srgbClr val="A4A3A4"/>
          </p15:clr>
        </p15:guide>
        <p15:guide id="13" pos="2926">
          <p15:clr>
            <a:srgbClr val="A4A3A4"/>
          </p15:clr>
        </p15:guide>
        <p15:guide id="14" pos="248">
          <p15:clr>
            <a:srgbClr val="A4A3A4"/>
          </p15:clr>
        </p15:guide>
        <p15:guide id="15" pos="2034">
          <p15:clr>
            <a:srgbClr val="A4A3A4"/>
          </p15:clr>
        </p15:guide>
        <p15:guide id="16" pos="2879">
          <p15:clr>
            <a:srgbClr val="A4A3A4"/>
          </p15:clr>
        </p15:guide>
        <p15:guide id="17" pos="2676">
          <p15:clr>
            <a:srgbClr val="A4A3A4"/>
          </p15:clr>
        </p15:guide>
        <p15:guide id="18" pos="3084">
          <p15:clr>
            <a:srgbClr val="A4A3A4"/>
          </p15:clr>
        </p15:guide>
        <p15:guide id="19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7D3"/>
    <a:srgbClr val="8BC5FF"/>
    <a:srgbClr val="99CCFF"/>
    <a:srgbClr val="6A8FBF"/>
    <a:srgbClr val="00A9D4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6817" autoAdjust="0"/>
  </p:normalViewPr>
  <p:slideViewPr>
    <p:cSldViewPr snapToGrid="0" snapToObjects="1">
      <p:cViewPr varScale="1">
        <p:scale>
          <a:sx n="126" d="100"/>
          <a:sy n="126" d="100"/>
        </p:scale>
        <p:origin x="1284" y="120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4969"/>
        <p:guide pos="1941"/>
        <p:guide pos="3818"/>
        <p:guide pos="3727"/>
        <p:guide pos="2834"/>
        <p:guide pos="2926"/>
        <p:guide pos="248"/>
        <p:guide pos="2034"/>
        <p:guide pos="2879"/>
        <p:guide pos="2676"/>
        <p:guide pos="3084"/>
        <p:guide pos="55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744" y="7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5" tIns="47777" rIns="95555" bIns="47777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R5-17xxxx</a:t>
            </a:r>
            <a:endParaRPr lang="en-US" sz="1200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4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5" tIns="47777" rIns="95555" bIns="4777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r>
              <a:rPr lang="sv-SE" sz="1200"/>
              <a:t>2017-02-10</a:t>
            </a:r>
            <a:endParaRPr lang="en-US" sz="1200" dirty="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5" tIns="47777" rIns="95555" bIns="4777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© Ericsson AB 2017 </a:t>
            </a:r>
            <a:endParaRPr lang="en-US" sz="1200" dirty="0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4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5" tIns="47777" rIns="95555" bIns="4777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851023" y="0"/>
            <a:ext cx="2945084" cy="497040"/>
          </a:xfrm>
          <a:prstGeom prst="rect">
            <a:avLst/>
          </a:prstGeom>
        </p:spPr>
        <p:txBody>
          <a:bodyPr vert="horz" lIns="90462" tIns="45231" rIns="90462" bIns="45231" rtlCol="0"/>
          <a:lstStyle>
            <a:lvl1pPr algn="r">
              <a:defRPr sz="1200"/>
            </a:lvl1pPr>
          </a:lstStyle>
          <a:p>
            <a:r>
              <a:rPr lang="sv-SE"/>
              <a:t>2017-02-10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851023" y="9428025"/>
            <a:ext cx="2945084" cy="497040"/>
          </a:xfrm>
          <a:prstGeom prst="rect">
            <a:avLst/>
          </a:prstGeom>
        </p:spPr>
        <p:txBody>
          <a:bodyPr vert="horz" lIns="90462" tIns="45231" rIns="90462" bIns="45231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85" cy="497040"/>
          </a:xfrm>
          <a:prstGeom prst="rect">
            <a:avLst/>
          </a:prstGeom>
        </p:spPr>
        <p:txBody>
          <a:bodyPr vert="horz" lIns="90462" tIns="45231" rIns="90462" bIns="45231" rtlCol="0"/>
          <a:lstStyle>
            <a:lvl1pPr algn="l">
              <a:defRPr sz="1200"/>
            </a:lvl1pPr>
          </a:lstStyle>
          <a:p>
            <a:r>
              <a:rPr lang="en-US"/>
              <a:t>R5-17xxxx</a:t>
            </a:r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62" tIns="45231" rIns="90462" bIns="45231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025"/>
            <a:ext cx="2945085" cy="497040"/>
          </a:xfrm>
          <a:prstGeom prst="rect">
            <a:avLst/>
          </a:prstGeom>
        </p:spPr>
        <p:txBody>
          <a:bodyPr vert="horz" lIns="90462" tIns="45231" rIns="90462" bIns="45231" rtlCol="0" anchor="b"/>
          <a:lstStyle>
            <a:lvl1pPr algn="l">
              <a:defRPr sz="1200"/>
            </a:lvl1pPr>
          </a:lstStyle>
          <a:p>
            <a:r>
              <a:rPr lang="en-US"/>
              <a:t>© Ericsson AB 2017 </a:t>
            </a:r>
            <a:endParaRPr lang="en-US" dirty="0"/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0238" y="4715585"/>
            <a:ext cx="5437200" cy="4467066"/>
          </a:xfrm>
          <a:prstGeom prst="rect">
            <a:avLst/>
          </a:prstGeom>
        </p:spPr>
        <p:txBody>
          <a:bodyPr vert="horz" lIns="90462" tIns="45231" rIns="90462" bIns="452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627C-0739-44DE-8176-5F2A25BD1222}" type="slidenum">
              <a:rPr lang="en-US" smtClean="0"/>
              <a:t>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© Ericsson AB 2017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476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1514475" y="2828876"/>
            <a:ext cx="14763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9FB7D3"/>
                </a:solidFill>
              </a:rPr>
              <a:t>CAPITALS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subtitle 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93699" y="5137200"/>
            <a:ext cx="8355014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+mn-lt"/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795463"/>
            <a:ext cx="8355012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4645025" y="4010025"/>
            <a:ext cx="4103688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4105275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8351838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645025" y="1795463"/>
            <a:ext cx="4103688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4102100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4013200"/>
            <a:ext cx="410051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5025" y="1795463"/>
            <a:ext cx="410051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4648200" y="1795463"/>
            <a:ext cx="410051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396875" y="4013200"/>
            <a:ext cx="4098925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795463"/>
            <a:ext cx="4098925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4648200" y="4022725"/>
            <a:ext cx="410051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396875" y="4022725"/>
            <a:ext cx="4098925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8200" y="1804988"/>
            <a:ext cx="410051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804988"/>
            <a:ext cx="4098925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96875" y="1800000"/>
            <a:ext cx="8351839" cy="385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0CAF45-5958-4493-A2BE-539F11659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D4B2F6-AC69-45D8-9458-10379884DE81}"/>
              </a:ext>
            </a:extLst>
          </p:cNvPr>
          <p:cNvSpPr/>
          <p:nvPr userDrawn="1"/>
        </p:nvSpPr>
        <p:spPr bwMode="auto">
          <a:xfrm>
            <a:off x="396875" y="6539789"/>
            <a:ext cx="693090" cy="212141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1795464"/>
            <a:ext cx="410051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061075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228975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7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800225"/>
            <a:ext cx="385445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3854449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5025" y="239713"/>
            <a:ext cx="3243263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3545840"/>
            <a:ext cx="4105275" cy="2978785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3438" y="1797524"/>
            <a:ext cx="4105275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1886857" y="438151"/>
            <a:ext cx="176429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 dirty="0">
                <a:solidFill>
                  <a:srgbClr val="9FB7D3"/>
                </a:solidFill>
                <a:latin typeface="+mn-lt"/>
              </a:rPr>
            </a:br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 dirty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Do not add objects or text in the footer area</a:t>
            </a:r>
          </a:p>
        </p:txBody>
      </p:sp>
      <p:sp>
        <p:nvSpPr>
          <p:cNvPr id="21523" name="txtfooterCopy"/>
          <p:cNvSpPr txBox="1">
            <a:spLocks noChangeArrowheads="1"/>
          </p:cNvSpPr>
          <p:nvPr userDrawn="1"/>
        </p:nvSpPr>
        <p:spPr bwMode="auto">
          <a:xfrm>
            <a:off x="395288" y="6524625"/>
            <a:ext cx="7399338" cy="215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72000" rIns="72000"/>
          <a:lstStyle/>
          <a:p>
            <a:pPr algn="l"/>
            <a:r>
              <a:rPr lang="en-US" sz="800" b="0" i="0" u="none" dirty="0">
                <a:solidFill>
                  <a:srgbClr val="87888A"/>
                </a:solidFill>
              </a:rPr>
              <a:t>				Page </a:t>
            </a:r>
            <a:fld id="{EA997CF1-55C1-43E9-86F5-77F6994D5868}" type="slidenum">
              <a:rPr lang="en-US" sz="800" b="0" i="0" u="none" smtClean="0">
                <a:solidFill>
                  <a:srgbClr val="87888A"/>
                </a:solidFill>
              </a:rPr>
              <a:t>‹#›</a:t>
            </a:fld>
            <a:endParaRPr lang="en-US" sz="800" b="0" i="0" u="none" dirty="0">
              <a:solidFill>
                <a:srgbClr val="87888A"/>
              </a:solidFill>
            </a:endParaRPr>
          </a:p>
        </p:txBody>
      </p:sp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800000"/>
            <a:ext cx="8351839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393701" y="239713"/>
            <a:ext cx="7494588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Add Header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p:hf sldNum="0" hdr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Ericsson Capital T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72980" y="1856476"/>
            <a:ext cx="8372560" cy="2839491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RAN5 5G NR WAY FORWARD SA option 5 and NSA options 4 and 7</a:t>
            </a:r>
            <a:br>
              <a:rPr lang="en-US" sz="3200" dirty="0"/>
            </a:br>
            <a:br>
              <a:rPr lang="en-US" sz="3200" dirty="0"/>
            </a:br>
            <a:r>
              <a:rPr lang="en-US" sz="2000" dirty="0"/>
              <a:t>Source: </a:t>
            </a:r>
            <a:r>
              <a:rPr lang="en-US" sz="2000" dirty="0">
                <a:highlight>
                  <a:srgbClr val="FFFF00"/>
                </a:highlight>
              </a:rPr>
              <a:t>[RAN5 5GS WI leadership]</a:t>
            </a:r>
            <a:br>
              <a:rPr lang="en-US" sz="32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</a:rPr>
            </a:br>
            <a:endParaRPr lang="en-US" sz="2800" dirty="0">
              <a:solidFill>
                <a:srgbClr val="FF0000"/>
              </a:solidFill>
              <a:highlight>
                <a:srgbClr val="00FFFF"/>
              </a:highlight>
            </a:endParaRP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F36CE8FF-8F71-47A5-86EB-1F44D70B2B0C}"/>
              </a:ext>
            </a:extLst>
          </p:cNvPr>
          <p:cNvSpPr txBox="1">
            <a:spLocks/>
          </p:cNvSpPr>
          <p:nvPr/>
        </p:nvSpPr>
        <p:spPr bwMode="auto">
          <a:xfrm>
            <a:off x="277368" y="36611"/>
            <a:ext cx="8355014" cy="82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75000"/>
              </a:lnSpc>
              <a:spcBef>
                <a:spcPts val="0"/>
              </a:spcBef>
              <a:spcAft>
                <a:spcPct val="0"/>
              </a:spcAft>
              <a:buClr>
                <a:srgbClr val="00A9D4"/>
              </a:buClr>
              <a:buFont typeface="Arial" charset="0"/>
              <a:buNone/>
              <a:defRPr sz="3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92175" indent="-1793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3pPr>
            <a:lvl4pPr marL="125253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44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kern="0" dirty="0"/>
              <a:t>3GPP TSG-RAN5#87-e		     	               R5-20</a:t>
            </a:r>
            <a:r>
              <a:rPr lang="en-US" sz="2400" kern="0" dirty="0">
                <a:highlight>
                  <a:srgbClr val="FFFF00"/>
                </a:highlight>
              </a:rPr>
              <a:t>xxxx</a:t>
            </a:r>
          </a:p>
          <a:p>
            <a:r>
              <a:rPr lang="en-US" sz="2000" kern="0" dirty="0"/>
              <a:t>Electronic Meeting, 18th – 29th May 2020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585128-85B0-46EB-9259-398954EAA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21692"/>
            <a:ext cx="8351839" cy="3852000"/>
          </a:xfrm>
        </p:spPr>
        <p:txBody>
          <a:bodyPr/>
          <a:lstStyle/>
          <a:p>
            <a:r>
              <a:rPr lang="en-GB" sz="1400" dirty="0"/>
              <a:t>An anonymous poll to Mobile Network Operators (MNOs) on deployment interest of SA option 5 (E-UTRA/5GC) and NSA options 4 (NE-DC) and 7 (NGEN-DC) was conducted and presented at RAN5#84.</a:t>
            </a:r>
          </a:p>
          <a:p>
            <a:r>
              <a:rPr lang="en-GB" sz="1400" dirty="0"/>
              <a:t>An second poll was conducted early 2020 to provide latest status to RAN5.</a:t>
            </a:r>
          </a:p>
          <a:p>
            <a:r>
              <a:rPr lang="en-GB" sz="1400" dirty="0"/>
              <a:t>The result from the second poll is provided in the RAN5#87-e paper “Feature priority inputs for the RAN5 5GS work plan” in R5-201569.</a:t>
            </a:r>
          </a:p>
          <a:p>
            <a:pPr lvl="1"/>
            <a:r>
              <a:rPr lang="en-GB" sz="1200" dirty="0"/>
              <a:t>The outcome of the poll is that operators still have deployment interest of SA Option 5 and NSA Option 4 and 7, but that due to network infra-structure dependency the deployment plans may be delayed. Still a few operators wants RAN5 work towards the earlier requested target completion by end of 2020.</a:t>
            </a:r>
          </a:p>
          <a:p>
            <a:r>
              <a:rPr lang="en-GB" sz="1400" dirty="0"/>
              <a:t>The outcome of the poll was also reflected in the RAN5 chair report to RAN#87 plenary in March-20 (RP-200011):</a:t>
            </a:r>
          </a:p>
          <a:p>
            <a:pPr lvl="1"/>
            <a:r>
              <a:rPr lang="en-US" sz="1100" b="1" i="1" dirty="0"/>
              <a:t>SA Option 5 &amp; NSA Options 4 and 7</a:t>
            </a:r>
            <a:endParaRPr lang="en-GB" sz="1100" i="1" dirty="0"/>
          </a:p>
          <a:p>
            <a:pPr lvl="2"/>
            <a:r>
              <a:rPr lang="en-US" sz="1200" i="1" dirty="0"/>
              <a:t>Anonymous re-polling of MNOs conducted on deployment interest and timelines</a:t>
            </a:r>
            <a:endParaRPr lang="en-GB" sz="1200" i="1" dirty="0"/>
          </a:p>
          <a:p>
            <a:pPr lvl="3"/>
            <a:r>
              <a:rPr lang="en-US" sz="1200" i="1" dirty="0"/>
              <a:t>MNOs confirmed deployment interests and RAN5 conformance tests need date of end of 2020</a:t>
            </a:r>
            <a:endParaRPr lang="en-GB" sz="1200" i="1" dirty="0"/>
          </a:p>
          <a:p>
            <a:pPr lvl="3"/>
            <a:r>
              <a:rPr lang="en-US" sz="1200" i="1" dirty="0"/>
              <a:t>Network infrastructure dependency could delay deployment timelines</a:t>
            </a:r>
            <a:endParaRPr lang="en-GB" sz="1200" i="1" dirty="0"/>
          </a:p>
          <a:p>
            <a:pPr lvl="2"/>
            <a:r>
              <a:rPr lang="en-US" sz="1200" i="1" dirty="0"/>
              <a:t>RAN5 test definition phase planning postponed to RAN5#87 (May) meeting</a:t>
            </a:r>
            <a:endParaRPr lang="en-GB" sz="1200" i="1" dirty="0"/>
          </a:p>
          <a:p>
            <a:pPr lvl="2"/>
            <a:r>
              <a:rPr lang="en-US" sz="1200" i="1" dirty="0"/>
              <a:t>RAN5 cannot spend reserved TTCN budget until network infrastructure support is confirmed</a:t>
            </a:r>
          </a:p>
          <a:p>
            <a:endParaRPr lang="en-US" sz="1600" dirty="0"/>
          </a:p>
          <a:p>
            <a:r>
              <a:rPr lang="en-US" sz="1600" dirty="0"/>
              <a:t>The purpose of this document is to propose the way forward for SA Option 5 and NSA Option 4 and 7 in RAN5.</a:t>
            </a:r>
            <a:endParaRPr lang="en-GB" sz="16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712787" lvl="2" indent="0">
              <a:buNone/>
            </a:pPr>
            <a:endParaRPr lang="en-US" sz="1100" dirty="0"/>
          </a:p>
          <a:p>
            <a:pPr lvl="1"/>
            <a:endParaRPr lang="en-US" sz="1100" dirty="0"/>
          </a:p>
          <a:p>
            <a:pPr lvl="1"/>
            <a:endParaRPr lang="en-US" sz="1100" dirty="0"/>
          </a:p>
          <a:p>
            <a:endParaRPr lang="en-US" sz="11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34CFBA34-CF7A-4D1F-9F1D-D3786F1B2D6D}"/>
              </a:ext>
            </a:extLst>
          </p:cNvPr>
          <p:cNvSpPr txBox="1">
            <a:spLocks/>
          </p:cNvSpPr>
          <p:nvPr/>
        </p:nvSpPr>
        <p:spPr bwMode="auto">
          <a:xfrm>
            <a:off x="211302" y="223934"/>
            <a:ext cx="8232902" cy="746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Ericsson Capital T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9pPr>
          </a:lstStyle>
          <a:p>
            <a:pPr marL="0" indent="0">
              <a:buNone/>
            </a:pPr>
            <a:r>
              <a:rPr lang="sv-SE" sz="3200" b="1" dirty="0"/>
              <a:t>Introduction</a:t>
            </a:r>
            <a:endParaRPr lang="en-US" sz="3200" dirty="0"/>
          </a:p>
          <a:p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434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585128-85B0-46EB-9259-398954EAA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21692"/>
            <a:ext cx="8351839" cy="3852000"/>
          </a:xfrm>
        </p:spPr>
        <p:txBody>
          <a:bodyPr/>
          <a:lstStyle/>
          <a:p>
            <a:pPr marL="0" indent="0">
              <a:buNone/>
            </a:pPr>
            <a:r>
              <a:rPr lang="en-GB" sz="1400" dirty="0"/>
              <a:t>Considering that </a:t>
            </a:r>
          </a:p>
          <a:p>
            <a:r>
              <a:rPr lang="en-GB" sz="1400" dirty="0"/>
              <a:t>3GPP is contribution driven</a:t>
            </a:r>
            <a:endParaRPr lang="en-US" sz="1400" dirty="0"/>
          </a:p>
          <a:p>
            <a:r>
              <a:rPr lang="en-US" sz="1400" dirty="0"/>
              <a:t>RAN5 resources and TTCN funding are limited</a:t>
            </a:r>
            <a:endParaRPr lang="en-GB" sz="1400" dirty="0"/>
          </a:p>
          <a:p>
            <a:r>
              <a:rPr lang="en-GB" sz="1400" dirty="0"/>
              <a:t>SA Option 2 and NSA Option 3 already are deployed in networks and part of UE certification schemes</a:t>
            </a:r>
          </a:p>
          <a:p>
            <a:pPr marL="0" indent="0">
              <a:buNone/>
            </a:pPr>
            <a:r>
              <a:rPr lang="en-GB" sz="1400" dirty="0"/>
              <a:t>….. the following way forward is proposed: </a:t>
            </a:r>
            <a:br>
              <a:rPr lang="en-GB" sz="1400" dirty="0"/>
            </a:br>
            <a:endParaRPr lang="en-GB" sz="1400" dirty="0"/>
          </a:p>
          <a:p>
            <a:pPr marL="342900" lvl="0" indent="-342900">
              <a:buFont typeface="+mj-lt"/>
              <a:buAutoNum type="arabicPeriod"/>
            </a:pPr>
            <a:r>
              <a:rPr lang="en-GB" sz="1400" dirty="0"/>
              <a:t>Work plans &amp; contributions</a:t>
            </a:r>
          </a:p>
          <a:p>
            <a:pPr lvl="1"/>
            <a:r>
              <a:rPr lang="en-GB" sz="1200" dirty="0"/>
              <a:t>Volunteers interested in option 4, 5 and 7 need to support current work plan owners to drive update of impacted work plans for option 4, 5 and 7.</a:t>
            </a:r>
          </a:p>
          <a:p>
            <a:pPr lvl="1"/>
            <a:r>
              <a:rPr lang="en-GB" sz="1200" dirty="0"/>
              <a:t>Execution of work plans for option 4, 5 and 7 follows RAN5 business a usual, i.e. contribution driven by interested companies.</a:t>
            </a:r>
            <a:br>
              <a:rPr lang="en-GB" sz="1200" dirty="0"/>
            </a:br>
            <a:endParaRPr lang="en-GB" sz="1200" dirty="0"/>
          </a:p>
          <a:p>
            <a:pPr marL="342900" lvl="0" indent="-342900">
              <a:buFont typeface="+mj-lt"/>
              <a:buAutoNum type="arabicPeriod"/>
            </a:pPr>
            <a:r>
              <a:rPr lang="en-GB" sz="1400" dirty="0"/>
              <a:t>Meeting priorities</a:t>
            </a:r>
          </a:p>
          <a:p>
            <a:pPr lvl="1"/>
            <a:r>
              <a:rPr lang="en-GB" sz="1200" dirty="0"/>
              <a:t>SA Option 2 and NSA Option 3 have higher priority @RAN5 meetings than option 4,5 and 7</a:t>
            </a:r>
            <a:br>
              <a:rPr lang="en-GB" sz="1200" dirty="0"/>
            </a:br>
            <a:endParaRPr lang="en-GB" sz="1200" dirty="0"/>
          </a:p>
          <a:p>
            <a:pPr marL="342900" lvl="0" indent="-342900">
              <a:buFont typeface="+mj-lt"/>
              <a:buAutoNum type="arabicPeriod"/>
            </a:pPr>
            <a:r>
              <a:rPr lang="en-GB" sz="1400" dirty="0"/>
              <a:t>Impact on completion of 5GS Rel-15 WI</a:t>
            </a:r>
          </a:p>
          <a:p>
            <a:pPr lvl="1"/>
            <a:r>
              <a:rPr lang="en-GB" sz="1200" dirty="0"/>
              <a:t>In case options 4,5 and 7 are not completed when NR SA and EN-DC are considered completed, and the activity level is low for options 4,5 and 7, RAN5 may decide to close the Rel-15 5GS work item and leave remaining parts for options 4,5, and 7 for TEI.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pPr marL="712787" lvl="2" indent="0">
              <a:buNone/>
            </a:pPr>
            <a:endParaRPr lang="en-US" sz="800" dirty="0"/>
          </a:p>
          <a:p>
            <a:pPr lvl="1"/>
            <a:endParaRPr lang="en-US" sz="800" dirty="0"/>
          </a:p>
          <a:p>
            <a:pPr lvl="1"/>
            <a:endParaRPr lang="en-US" sz="800" dirty="0"/>
          </a:p>
          <a:p>
            <a:endParaRPr lang="en-US" sz="8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34CFBA34-CF7A-4D1F-9F1D-D3786F1B2D6D}"/>
              </a:ext>
            </a:extLst>
          </p:cNvPr>
          <p:cNvSpPr txBox="1">
            <a:spLocks/>
          </p:cNvSpPr>
          <p:nvPr/>
        </p:nvSpPr>
        <p:spPr bwMode="auto">
          <a:xfrm>
            <a:off x="211302" y="223934"/>
            <a:ext cx="8232902" cy="746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Ericsson Capital T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9pPr>
          </a:lstStyle>
          <a:p>
            <a:pPr marL="0" indent="0">
              <a:buNone/>
            </a:pPr>
            <a:r>
              <a:rPr lang="sv-SE" sz="2400" b="1" dirty="0"/>
              <a:t>Way FORWARD </a:t>
            </a:r>
            <a:r>
              <a:rPr lang="en-US" sz="2400" dirty="0"/>
              <a:t>SA Option 5 and NSA Option 4 and 7 in RAN5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540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585128-85B0-46EB-9259-398954EAA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21692"/>
            <a:ext cx="8351839" cy="499488"/>
          </a:xfrm>
        </p:spPr>
        <p:txBody>
          <a:bodyPr/>
          <a:lstStyle/>
          <a:p>
            <a:r>
              <a:rPr lang="en-GB" sz="1400" dirty="0"/>
              <a:t>The table below shows the 5GS Rel-15 work plans where there is, as a first step, a need for volunteers to support current work plan owners.</a:t>
            </a:r>
          </a:p>
          <a:p>
            <a:r>
              <a:rPr lang="en-GB" sz="1400" dirty="0"/>
              <a:t>The level of support for each work plan need to be discussed between the WP owner and the volunteering company</a:t>
            </a:r>
          </a:p>
          <a:p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pPr marL="712787" lvl="2" indent="0">
              <a:buNone/>
            </a:pPr>
            <a:endParaRPr lang="en-US" sz="800" dirty="0"/>
          </a:p>
          <a:p>
            <a:pPr lvl="1"/>
            <a:endParaRPr lang="en-US" sz="800" dirty="0"/>
          </a:p>
          <a:p>
            <a:pPr lvl="1"/>
            <a:endParaRPr lang="en-US" sz="800" dirty="0"/>
          </a:p>
          <a:p>
            <a:endParaRPr lang="en-US" sz="8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34CFBA34-CF7A-4D1F-9F1D-D3786F1B2D6D}"/>
              </a:ext>
            </a:extLst>
          </p:cNvPr>
          <p:cNvSpPr txBox="1">
            <a:spLocks/>
          </p:cNvSpPr>
          <p:nvPr/>
        </p:nvSpPr>
        <p:spPr bwMode="auto">
          <a:xfrm>
            <a:off x="211302" y="223934"/>
            <a:ext cx="8232902" cy="746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Ericsson Capital T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9pPr>
          </a:lstStyle>
          <a:p>
            <a:pPr marL="0" indent="0">
              <a:buNone/>
            </a:pPr>
            <a:r>
              <a:rPr lang="sv-SE" sz="2400" b="1" dirty="0"/>
              <a:t>Work plans impact by </a:t>
            </a:r>
            <a:r>
              <a:rPr lang="en-US" sz="2400" dirty="0"/>
              <a:t>SA Option 5 and NSA Option 4 and 7 in RAN5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8AF36F-D2FC-485B-B026-1283CA69A5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" y="2717482"/>
            <a:ext cx="8553450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2677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TitlePage"/>
</p:tagLst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1.potx" id="{2930A252-12C2-4F52-B133-87F8BF51D5BC}" vid="{C0EA779E-0600-4F57-BDCE-BA710E7DC25F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PresentationTemplate2011</Template>
  <TotalTime>81517</TotalTime>
  <Words>385</Words>
  <Application>Microsoft Office PowerPoint</Application>
  <PresentationFormat>On-screen Show (4:3)</PresentationFormat>
  <Paragraphs>53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Ericsson Capital TT</vt:lpstr>
      <vt:lpstr>PresentationTemplate2011</vt:lpstr>
      <vt:lpstr>RAN5 5G NR WAY FORWARD SA option 5 and NSA options 4 and 7  Source: [RAN5 5GS WI leadership]  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Motivation for 3GPP 5G-NR WID</dc:title>
  <dc:creator>Leif Mattisson</dc:creator>
  <cp:keywords/>
  <dc:description/>
  <cp:lastModifiedBy>Ericsson user</cp:lastModifiedBy>
  <cp:revision>2041</cp:revision>
  <cp:lastPrinted>2019-05-21T13:30:52Z</cp:lastPrinted>
  <dcterms:created xsi:type="dcterms:W3CDTF">2016-08-26T13:27:01Z</dcterms:created>
  <dcterms:modified xsi:type="dcterms:W3CDTF">2020-05-22T09:54:13Z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true</vt:bool>
  </property>
  <property fmtid="{D5CDD505-2E9C-101B-9397-08002B2CF9AE}" pid="6" name="PackageNo">
    <vt:lpwstr>LXA 119 603</vt:lpwstr>
  </property>
  <property fmtid="{D5CDD505-2E9C-101B-9397-08002B2CF9AE}" pid="7" name="PackageVersion">
    <vt:lpwstr>R5C</vt:lpwstr>
  </property>
  <property fmtid="{D5CDD505-2E9C-101B-9397-08002B2CF9AE}" pid="8" name="FooterType">
    <vt:lpwstr>PresTemp</vt:lpwstr>
  </property>
  <property fmtid="{D5CDD505-2E9C-101B-9397-08002B2CF9AE}" pid="9" name="UsedFont">
    <vt:lpwstr>Ericsson Capital TT</vt:lpwstr>
  </property>
  <property fmtid="{D5CDD505-2E9C-101B-9397-08002B2CF9AE}" pid="10" name="x">
    <vt:lpwstr>1</vt:lpwstr>
  </property>
  <property fmtid="{D5CDD505-2E9C-101B-9397-08002B2CF9AE}" pid="11" name="White">
    <vt:bool>true</vt:bool>
  </property>
  <property fmtid="{D5CDD505-2E9C-101B-9397-08002B2CF9AE}" pid="12" name="chkMetaData">
    <vt:bool>false</vt:bool>
  </property>
  <property fmtid="{D5CDD505-2E9C-101B-9397-08002B2CF9AE}" pid="13" name="chkTaglines">
    <vt:bool>false</vt:bool>
  </property>
  <property fmtid="{D5CDD505-2E9C-101B-9397-08002B2CF9AE}" pid="14" name="SecurityClass">
    <vt:lpwstr>Ericsson Internal</vt:lpwstr>
  </property>
  <property fmtid="{D5CDD505-2E9C-101B-9397-08002B2CF9AE}" pid="15" name="txtConfLabel">
    <vt:lpwstr>Ericsson Internal</vt:lpwstr>
  </property>
  <property fmtid="{D5CDD505-2E9C-101B-9397-08002B2CF9AE}" pid="16" name="optUseConfClass">
    <vt:bool>true</vt:bool>
  </property>
  <property fmtid="{D5CDD505-2E9C-101B-9397-08002B2CF9AE}" pid="17" name="optUseConfLabel">
    <vt:bool>false</vt:bool>
  </property>
  <property fmtid="{D5CDD505-2E9C-101B-9397-08002B2CF9AE}" pid="18" name="optFooterCVLDocNo">
    <vt:bool>false</vt:bool>
  </property>
  <property fmtid="{D5CDD505-2E9C-101B-9397-08002B2CF9AE}" pid="19" name="optFooterCVLCopyright">
    <vt:bool>true</vt:bool>
  </property>
  <property fmtid="{D5CDD505-2E9C-101B-9397-08002B2CF9AE}" pid="20" name="optEnterText1">
    <vt:bool>false</vt:bool>
  </property>
  <property fmtid="{D5CDD505-2E9C-101B-9397-08002B2CF9AE}" pid="21" name="optFooterCVLConfLabel">
    <vt:bool>true</vt:bool>
  </property>
  <property fmtid="{D5CDD505-2E9C-101B-9397-08002B2CF9AE}" pid="22" name="optEnterText2">
    <vt:bool>false</vt:bool>
  </property>
  <property fmtid="{D5CDD505-2E9C-101B-9397-08002B2CF9AE}" pid="23" name="optFooterCVLTitle">
    <vt:bool>true</vt:bool>
  </property>
  <property fmtid="{D5CDD505-2E9C-101B-9397-08002B2CF9AE}" pid="24" name="optFooterCVLPrep">
    <vt:bool>false</vt:bool>
  </property>
  <property fmtid="{D5CDD505-2E9C-101B-9397-08002B2CF9AE}" pid="25" name="optEnterText3">
    <vt:bool>false</vt:bool>
  </property>
  <property fmtid="{D5CDD505-2E9C-101B-9397-08002B2CF9AE}" pid="26" name="optFooterCVLDate">
    <vt:bool>true</vt:bool>
  </property>
  <property fmtid="{D5CDD505-2E9C-101B-9397-08002B2CF9AE}" pid="27" name="optEnterText4">
    <vt:bool>false</vt:bool>
  </property>
  <property fmtid="{D5CDD505-2E9C-101B-9397-08002B2CF9AE}" pid="28" name="LeftFooterField">
    <vt:lpwstr>© Ericsson AB 2016</vt:lpwstr>
  </property>
  <property fmtid="{D5CDD505-2E9C-101B-9397-08002B2CF9AE}" pid="29" name="MiddleFooterField">
    <vt:lpwstr>Ericsson Internal</vt:lpwstr>
  </property>
  <property fmtid="{D5CDD505-2E9C-101B-9397-08002B2CF9AE}" pid="30" name="RightFooterField">
    <vt:lpwstr>RAN5 eMTC status after RAN5#72 (26 Aug 2016)</vt:lpwstr>
  </property>
  <property fmtid="{D5CDD505-2E9C-101B-9397-08002B2CF9AE}" pid="31" name="RightFooterField2">
    <vt:lpwstr>2016-08-26</vt:lpwstr>
  </property>
  <property fmtid="{D5CDD505-2E9C-101B-9397-08002B2CF9AE}" pid="32" name="TotalNumb">
    <vt:bool>false</vt:bool>
  </property>
  <property fmtid="{D5CDD505-2E9C-101B-9397-08002B2CF9AE}" pid="33" name="Pages">
    <vt:bool>true</vt:bool>
  </property>
  <property fmtid="{D5CDD505-2E9C-101B-9397-08002B2CF9AE}" pid="34" name="DocumentType2">
    <vt:lpwstr>Presentation2011</vt:lpwstr>
  </property>
  <property fmtid="{D5CDD505-2E9C-101B-9397-08002B2CF9AE}" pid="35" name="TemplateName2">
    <vt:lpwstr>CXC 173 2731/1</vt:lpwstr>
  </property>
  <property fmtid="{D5CDD505-2E9C-101B-9397-08002B2CF9AE}" pid="36" name="TemplateVersion2">
    <vt:lpwstr>R1A</vt:lpwstr>
  </property>
  <property fmtid="{D5CDD505-2E9C-101B-9397-08002B2CF9AE}" pid="37" name="Prepared">
    <vt:lpwstr/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>RAN5 EMTC STATUS AUG-16</vt:lpwstr>
  </property>
  <property fmtid="{D5CDD505-2E9C-101B-9397-08002B2CF9AE}" pid="43" name="Title">
    <vt:lpwstr>RAN5 eMTC status after RAN5#72 (26 Aug 2016)</vt:lpwstr>
  </property>
  <property fmtid="{D5CDD505-2E9C-101B-9397-08002B2CF9AE}" pid="44" name="Date">
    <vt:lpwstr>2016-08-26</vt:lpwstr>
  </property>
  <property fmtid="{D5CDD505-2E9C-101B-9397-08002B2CF9AE}" pid="45" name="Reference">
    <vt:lpwstr/>
  </property>
  <property fmtid="{D5CDD505-2E9C-101B-9397-08002B2CF9AE}" pid="46" name="Keyword">
    <vt:lpwstr/>
  </property>
  <property fmtid="{D5CDD505-2E9C-101B-9397-08002B2CF9AE}" pid="47" name="UpdateProcess">
    <vt:lpwstr>End</vt:lpwstr>
  </property>
</Properties>
</file>